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676" r:id="rId2"/>
    <p:sldId id="257" r:id="rId3"/>
    <p:sldId id="677" r:id="rId4"/>
    <p:sldId id="678" r:id="rId5"/>
    <p:sldId id="679" r:id="rId6"/>
    <p:sldId id="680" r:id="rId7"/>
    <p:sldId id="681" r:id="rId8"/>
    <p:sldId id="692" r:id="rId9"/>
    <p:sldId id="693" r:id="rId10"/>
    <p:sldId id="684" r:id="rId11"/>
    <p:sldId id="685" r:id="rId12"/>
    <p:sldId id="686" r:id="rId13"/>
    <p:sldId id="687" r:id="rId14"/>
    <p:sldId id="694" r:id="rId15"/>
    <p:sldId id="688" r:id="rId16"/>
    <p:sldId id="689" r:id="rId17"/>
    <p:sldId id="690" r:id="rId18"/>
    <p:sldId id="691" r:id="rId19"/>
    <p:sldId id="707" r:id="rId20"/>
    <p:sldId id="706" r:id="rId21"/>
    <p:sldId id="708" r:id="rId22"/>
    <p:sldId id="695" r:id="rId23"/>
    <p:sldId id="696" r:id="rId24"/>
    <p:sldId id="697" r:id="rId25"/>
    <p:sldId id="698" r:id="rId26"/>
    <p:sldId id="699" r:id="rId27"/>
    <p:sldId id="702" r:id="rId28"/>
    <p:sldId id="703" r:id="rId29"/>
    <p:sldId id="704" r:id="rId30"/>
    <p:sldId id="705" r:id="rId31"/>
    <p:sldId id="709" r:id="rId32"/>
    <p:sldId id="710" r:id="rId33"/>
    <p:sldId id="711" r:id="rId34"/>
    <p:sldId id="732" r:id="rId35"/>
    <p:sldId id="718" r:id="rId36"/>
    <p:sldId id="719" r:id="rId37"/>
    <p:sldId id="657" r:id="rId38"/>
    <p:sldId id="647" r:id="rId39"/>
    <p:sldId id="733" r:id="rId40"/>
    <p:sldId id="637" r:id="rId41"/>
    <p:sldId id="734" r:id="rId42"/>
    <p:sldId id="721" r:id="rId43"/>
    <p:sldId id="722" r:id="rId44"/>
    <p:sldId id="723" r:id="rId45"/>
    <p:sldId id="724" r:id="rId46"/>
    <p:sldId id="725" r:id="rId47"/>
    <p:sldId id="726" r:id="rId48"/>
    <p:sldId id="727" r:id="rId49"/>
    <p:sldId id="729" r:id="rId50"/>
    <p:sldId id="730" r:id="rId51"/>
    <p:sldId id="731" r:id="rId52"/>
    <p:sldId id="673" r:id="rId53"/>
    <p:sldId id="674" r:id="rId54"/>
    <p:sldId id="675" r:id="rId55"/>
    <p:sldId id="713" r:id="rId56"/>
    <p:sldId id="714" r:id="rId57"/>
    <p:sldId id="715" r:id="rId58"/>
    <p:sldId id="716" r:id="rId59"/>
    <p:sldId id="717" r:id="rId60"/>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957DBA4-E63F-44DA-B302-E719C363C027}">
          <p14:sldIdLst>
            <p14:sldId id="676"/>
            <p14:sldId id="257"/>
            <p14:sldId id="677"/>
            <p14:sldId id="678"/>
            <p14:sldId id="679"/>
            <p14:sldId id="680"/>
            <p14:sldId id="681"/>
            <p14:sldId id="692"/>
            <p14:sldId id="693"/>
            <p14:sldId id="684"/>
            <p14:sldId id="685"/>
            <p14:sldId id="686"/>
            <p14:sldId id="687"/>
            <p14:sldId id="694"/>
            <p14:sldId id="688"/>
            <p14:sldId id="689"/>
            <p14:sldId id="690"/>
            <p14:sldId id="691"/>
            <p14:sldId id="707"/>
            <p14:sldId id="706"/>
            <p14:sldId id="708"/>
            <p14:sldId id="695"/>
            <p14:sldId id="696"/>
            <p14:sldId id="697"/>
            <p14:sldId id="698"/>
            <p14:sldId id="699"/>
            <p14:sldId id="702"/>
            <p14:sldId id="703"/>
            <p14:sldId id="704"/>
            <p14:sldId id="705"/>
            <p14:sldId id="709"/>
            <p14:sldId id="710"/>
            <p14:sldId id="711"/>
            <p14:sldId id="732"/>
            <p14:sldId id="718"/>
            <p14:sldId id="719"/>
            <p14:sldId id="657"/>
            <p14:sldId id="647"/>
            <p14:sldId id="733"/>
            <p14:sldId id="637"/>
            <p14:sldId id="734"/>
            <p14:sldId id="721"/>
            <p14:sldId id="722"/>
            <p14:sldId id="723"/>
            <p14:sldId id="724"/>
            <p14:sldId id="725"/>
            <p14:sldId id="726"/>
            <p14:sldId id="727"/>
            <p14:sldId id="729"/>
            <p14:sldId id="730"/>
            <p14:sldId id="731"/>
            <p14:sldId id="673"/>
            <p14:sldId id="674"/>
            <p14:sldId id="675"/>
            <p14:sldId id="713"/>
            <p14:sldId id="714"/>
            <p14:sldId id="715"/>
            <p14:sldId id="716"/>
            <p14:sldId id="71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衆 佐藤" initials="衆" lastIdx="1" clrIdx="0">
    <p:extLst>
      <p:ext uri="{19B8F6BF-5375-455C-9EA6-DF929625EA0E}">
        <p15:presenceInfo xmlns:p15="http://schemas.microsoft.com/office/powerpoint/2012/main" userId="a0c79dd35b6251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77FBBF"/>
    <a:srgbClr val="11ED1B"/>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3" autoAdjust="0"/>
    <p:restoredTop sz="92380" autoAdjust="0"/>
  </p:normalViewPr>
  <p:slideViewPr>
    <p:cSldViewPr>
      <p:cViewPr>
        <p:scale>
          <a:sx n="125" d="100"/>
          <a:sy n="125" d="100"/>
        </p:scale>
        <p:origin x="740" y="6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5T20:04:25.283" idx="1">
    <p:pos x="3304" y="688"/>
    <p:text/>
    <p:extLst>
      <p:ext uri="{C676402C-5697-4E1C-873F-D02D1690AC5C}">
        <p15:threadingInfo xmlns:p15="http://schemas.microsoft.com/office/powerpoint/2012/main" timeZoneBias="-5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kumimoji="1" lang="ja-JP" altLang="en-US" dirty="0">
              <a:ea typeface="HG丸ｺﾞｼｯｸM-PRO" panose="020F0600000000000000" pitchFamily="50" charset="-128"/>
            </a:endParaRPr>
          </a:p>
        </p:txBody>
      </p:sp>
      <p:sp>
        <p:nvSpPr>
          <p:cNvPr id="3" name="日付プレースホルダー 2"/>
          <p:cNvSpPr>
            <a:spLocks noGrp="1"/>
          </p:cNvSpPr>
          <p:nvPr>
            <p:ph type="dt" sz="quarter" idx="1"/>
          </p:nvPr>
        </p:nvSpPr>
        <p:spPr>
          <a:xfrm>
            <a:off x="5588627" y="0"/>
            <a:ext cx="4275403" cy="336788"/>
          </a:xfrm>
          <a:prstGeom prst="rect">
            <a:avLst/>
          </a:prstGeom>
        </p:spPr>
        <p:txBody>
          <a:bodyPr vert="horz" lIns="91440" tIns="45720" rIns="91440" bIns="45720" rtlCol="0"/>
          <a:lstStyle>
            <a:lvl1pPr algn="r">
              <a:defRPr sz="1200"/>
            </a:lvl1pPr>
          </a:lstStyle>
          <a:p>
            <a:fld id="{B16642B1-C46C-4B74-8D94-1A4FDF70660E}" type="datetimeFigureOut">
              <a:rPr kumimoji="1" lang="ja-JP" altLang="en-US" smtClean="0">
                <a:ea typeface="HG丸ｺﾞｼｯｸM-PRO" panose="020F0600000000000000" pitchFamily="50" charset="-128"/>
              </a:rPr>
              <a:t>2020/5/25</a:t>
            </a:fld>
            <a:endParaRPr kumimoji="1" lang="ja-JP" altLang="en-US" dirty="0">
              <a:ea typeface="HG丸ｺﾞｼｯｸM-PRO" panose="020F0600000000000000" pitchFamily="50" charset="-128"/>
            </a:endParaRPr>
          </a:p>
        </p:txBody>
      </p:sp>
      <p:sp>
        <p:nvSpPr>
          <p:cNvPr id="4" name="フッター プレースホルダー 3"/>
          <p:cNvSpPr>
            <a:spLocks noGrp="1"/>
          </p:cNvSpPr>
          <p:nvPr>
            <p:ph type="ftr" sz="quarter" idx="2"/>
          </p:nvPr>
        </p:nvSpPr>
        <p:spPr>
          <a:xfrm>
            <a:off x="1" y="6397806"/>
            <a:ext cx="4275403" cy="336788"/>
          </a:xfrm>
          <a:prstGeom prst="rect">
            <a:avLst/>
          </a:prstGeom>
        </p:spPr>
        <p:txBody>
          <a:bodyPr vert="horz" lIns="91440" tIns="45720" rIns="91440" bIns="45720" rtlCol="0" anchor="b"/>
          <a:lstStyle>
            <a:lvl1pPr algn="l">
              <a:defRPr sz="1200"/>
            </a:lvl1pPr>
          </a:lstStyle>
          <a:p>
            <a:endParaRPr kumimoji="1" lang="ja-JP" altLang="en-US" dirty="0">
              <a:ea typeface="HG丸ｺﾞｼｯｸM-PRO" panose="020F0600000000000000" pitchFamily="50" charset="-128"/>
            </a:endParaRPr>
          </a:p>
        </p:txBody>
      </p:sp>
      <p:sp>
        <p:nvSpPr>
          <p:cNvPr id="5" name="スライド番号プレースホルダー 4"/>
          <p:cNvSpPr>
            <a:spLocks noGrp="1"/>
          </p:cNvSpPr>
          <p:nvPr>
            <p:ph type="sldNum" sz="quarter" idx="3"/>
          </p:nvPr>
        </p:nvSpPr>
        <p:spPr>
          <a:xfrm>
            <a:off x="5588627" y="6397806"/>
            <a:ext cx="4275403" cy="336788"/>
          </a:xfrm>
          <a:prstGeom prst="rect">
            <a:avLst/>
          </a:prstGeom>
        </p:spPr>
        <p:txBody>
          <a:bodyPr vert="horz" lIns="91440" tIns="45720" rIns="91440" bIns="45720" rtlCol="0" anchor="b"/>
          <a:lstStyle>
            <a:lvl1pPr algn="r">
              <a:defRPr sz="1200"/>
            </a:lvl1pPr>
          </a:lstStyle>
          <a:p>
            <a:fld id="{772A8FA0-1A43-4F5B-9C0C-3F5535814CD6}" type="slidenum">
              <a:rPr kumimoji="1" lang="ja-JP" altLang="en-US" smtClean="0">
                <a:ea typeface="HG丸ｺﾞｼｯｸM-PRO" panose="020F0600000000000000" pitchFamily="50" charset="-128"/>
              </a:rPr>
              <a:t>‹#›</a:t>
            </a:fld>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3067367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ea typeface="HG丸ｺﾞｼｯｸM-PRO" panose="020F0600000000000000" pitchFamily="50" charset="-128"/>
              </a:defRPr>
            </a:lvl1pPr>
          </a:lstStyle>
          <a:p>
            <a:endParaRPr lang="ja-JP" altLang="en-US" dirty="0"/>
          </a:p>
        </p:txBody>
      </p:sp>
      <p:sp>
        <p:nvSpPr>
          <p:cNvPr id="3" name="日付プレースホルダー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ea typeface="HG丸ｺﾞｼｯｸM-PRO" panose="020F0600000000000000" pitchFamily="50" charset="-128"/>
              </a:defRPr>
            </a:lvl1pPr>
          </a:lstStyle>
          <a:p>
            <a:fld id="{DAEBA76B-429F-4D8E-962F-F2EE35F97B53}" type="datetimeFigureOut">
              <a:rPr lang="ja-JP" altLang="en-US" smtClean="0"/>
              <a:pPr/>
              <a:t>2020/5/25</a:t>
            </a:fld>
            <a:endParaRPr lang="ja-JP" altLang="en-US" dirty="0"/>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ea typeface="HG丸ｺﾞｼｯｸM-PRO" panose="020F06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ea typeface="HG丸ｺﾞｼｯｸM-PRO" panose="020F0600000000000000" pitchFamily="50" charset="-128"/>
              </a:defRPr>
            </a:lvl1pPr>
          </a:lstStyle>
          <a:p>
            <a:fld id="{2EDDBD9C-B642-4646-AE5C-540C2DB05389}" type="slidenum">
              <a:rPr lang="ja-JP" altLang="en-US" smtClean="0"/>
              <a:pPr/>
              <a:t>‹#›</a:t>
            </a:fld>
            <a:endParaRPr lang="ja-JP" altLang="en-US" dirty="0"/>
          </a:p>
        </p:txBody>
      </p:sp>
    </p:spTree>
    <p:extLst>
      <p:ext uri="{BB962C8B-B14F-4D97-AF65-F5344CB8AC3E}">
        <p14:creationId xmlns:p14="http://schemas.microsoft.com/office/powerpoint/2010/main" val="4237779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HG丸ｺﾞｼｯｸM-PRO" panose="020F0600000000000000" pitchFamily="50" charset="-128"/>
        <a:cs typeface="+mn-cs"/>
      </a:defRPr>
    </a:lvl1pPr>
    <a:lvl2pPr marL="457200" algn="l" defTabSz="914400" rtl="0" eaLnBrk="1" latinLnBrk="0" hangingPunct="1">
      <a:defRPr kumimoji="1" sz="1200" kern="1200">
        <a:solidFill>
          <a:schemeClr val="tx1"/>
        </a:solidFill>
        <a:latin typeface="+mn-lt"/>
        <a:ea typeface="HG丸ｺﾞｼｯｸM-PRO" panose="020F0600000000000000" pitchFamily="50" charset="-128"/>
        <a:cs typeface="+mn-cs"/>
      </a:defRPr>
    </a:lvl2pPr>
    <a:lvl3pPr marL="914400" algn="l" defTabSz="914400" rtl="0" eaLnBrk="1" latinLnBrk="0" hangingPunct="1">
      <a:defRPr kumimoji="1" sz="1200" kern="1200">
        <a:solidFill>
          <a:schemeClr val="tx1"/>
        </a:solidFill>
        <a:latin typeface="+mn-lt"/>
        <a:ea typeface="HG丸ｺﾞｼｯｸM-PRO" panose="020F0600000000000000" pitchFamily="50" charset="-128"/>
        <a:cs typeface="+mn-cs"/>
      </a:defRPr>
    </a:lvl3pPr>
    <a:lvl4pPr marL="1371600" algn="l" defTabSz="914400" rtl="0" eaLnBrk="1" latinLnBrk="0" hangingPunct="1">
      <a:defRPr kumimoji="1" sz="1200" kern="1200">
        <a:solidFill>
          <a:schemeClr val="tx1"/>
        </a:solidFill>
        <a:latin typeface="+mn-lt"/>
        <a:ea typeface="HG丸ｺﾞｼｯｸM-PRO" panose="020F0600000000000000" pitchFamily="50" charset="-128"/>
        <a:cs typeface="+mn-cs"/>
      </a:defRPr>
    </a:lvl4pPr>
    <a:lvl5pPr marL="1828800" algn="l" defTabSz="914400" rtl="0" eaLnBrk="1" latinLnBrk="0" hangingPunct="1">
      <a:defRPr kumimoji="1" sz="1200" kern="1200">
        <a:solidFill>
          <a:schemeClr val="tx1"/>
        </a:solidFill>
        <a:latin typeface="+mn-lt"/>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DDBD9C-B642-4646-AE5C-540C2DB05389}" type="slidenum">
              <a:rPr lang="ja-JP" altLang="en-US" smtClean="0"/>
              <a:pPr/>
              <a:t>21</a:t>
            </a:fld>
            <a:endParaRPr lang="ja-JP" altLang="en-US" dirty="0"/>
          </a:p>
        </p:txBody>
      </p:sp>
    </p:spTree>
    <p:extLst>
      <p:ext uri="{BB962C8B-B14F-4D97-AF65-F5344CB8AC3E}">
        <p14:creationId xmlns:p14="http://schemas.microsoft.com/office/powerpoint/2010/main" val="258332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15553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329526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99851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569984AF-0968-44FC-B4CF-47A8C37888DD}"/>
              </a:ext>
            </a:extLst>
          </p:cNvPr>
          <p:cNvSpPr>
            <a:spLocks noGrp="1"/>
          </p:cNvSpPr>
          <p:nvPr>
            <p:ph type="dt" sz="half" idx="10"/>
          </p:nvPr>
        </p:nvSpPr>
        <p:spPr/>
        <p:txBody>
          <a:bodyPr/>
          <a:lstStyle/>
          <a:p>
            <a:fld id="{FD201479-48BA-4BD1-8423-D29BB38E3537}" type="datetime1">
              <a:rPr kumimoji="1" lang="ja-JP" altLang="en-US" smtClean="0"/>
              <a:t>2020/5/25</a:t>
            </a:fld>
            <a:endParaRPr kumimoji="1" lang="ja-JP" altLang="en-US"/>
          </a:p>
        </p:txBody>
      </p:sp>
      <p:sp>
        <p:nvSpPr>
          <p:cNvPr id="5" name="フッター プレースホルダー 4">
            <a:extLst>
              <a:ext uri="{FF2B5EF4-FFF2-40B4-BE49-F238E27FC236}">
                <a16:creationId xmlns:a16="http://schemas.microsoft.com/office/drawing/2014/main" id="{8436BCBD-33C1-4A68-8153-BD7A72C60532}"/>
              </a:ext>
            </a:extLst>
          </p:cNvPr>
          <p:cNvSpPr>
            <a:spLocks noGrp="1"/>
          </p:cNvSpPr>
          <p:nvPr>
            <p:ph type="ftr" sz="quarter" idx="11"/>
          </p:nvPr>
        </p:nvSpPr>
        <p:spPr/>
        <p:txBody>
          <a:bodyPr/>
          <a:lstStyle/>
          <a:p>
            <a:r>
              <a:rPr lang="en-US" altLang="ja-JP"/>
              <a:t>satoshu.com</a:t>
            </a:r>
            <a:endParaRPr kumimoji="1" lang="ja-JP" altLang="en-US" dirty="0"/>
          </a:p>
        </p:txBody>
      </p:sp>
      <p:sp>
        <p:nvSpPr>
          <p:cNvPr id="6" name="スライド番号プレースホルダー 5">
            <a:extLst>
              <a:ext uri="{FF2B5EF4-FFF2-40B4-BE49-F238E27FC236}">
                <a16:creationId xmlns:a16="http://schemas.microsoft.com/office/drawing/2014/main" id="{9CB4145A-F002-494A-82D5-22D5CA3AA8CC}"/>
              </a:ext>
            </a:extLst>
          </p:cNvPr>
          <p:cNvSpPr>
            <a:spLocks noGrp="1"/>
          </p:cNvSpPr>
          <p:nvPr>
            <p:ph type="sldNum" sz="quarter" idx="12"/>
          </p:nvPr>
        </p:nvSpPr>
        <p:spPr/>
        <p:txBody>
          <a:bodyPr/>
          <a:lstStyle/>
          <a:p>
            <a:fld id="{B89EDA33-2A29-496E-A303-53C487D9B51A}"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4176231A-5CF9-46F8-BE9A-984F78F5BFB6}"/>
              </a:ext>
            </a:extLst>
          </p:cNvPr>
          <p:cNvCxnSpPr>
            <a:cxnSpLocks/>
          </p:cNvCxnSpPr>
          <p:nvPr userDrawn="1"/>
        </p:nvCxnSpPr>
        <p:spPr>
          <a:xfrm>
            <a:off x="40638" y="668352"/>
            <a:ext cx="121107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345049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423841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328878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383939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4865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140707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330256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E937F4-D80D-4843-ADED-9E896E3863B1}" type="datetimeFigureOut">
              <a:rPr kumimoji="1" lang="ja-JP" altLang="en-US" smtClean="0"/>
              <a:t>2020/5/25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BC9F0BF-C5C1-4998-93D2-05064F975ABE}" type="slidenum">
              <a:rPr kumimoji="1" lang="ja-JP" altLang="en-US" smtClean="0"/>
              <a:t>‹#›</a:t>
            </a:fld>
            <a:endParaRPr kumimoji="1" lang="ja-JP" altLang="en-US" dirty="0"/>
          </a:p>
        </p:txBody>
      </p:sp>
    </p:spTree>
    <p:extLst>
      <p:ext uri="{BB962C8B-B14F-4D97-AF65-F5344CB8AC3E}">
        <p14:creationId xmlns:p14="http://schemas.microsoft.com/office/powerpoint/2010/main" val="431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03E937F4-D80D-4843-ADED-9E896E3863B1}" type="datetimeFigureOut">
              <a:rPr lang="ja-JP" altLang="en-US" smtClean="0"/>
              <a:pPr/>
              <a:t>2020/5/25</a:t>
            </a:fld>
            <a:endParaRPr lang="ja-JP" altLang="en-US" dirty="0"/>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ABC9F0BF-C5C1-4998-93D2-05064F975ABE}" type="slidenum">
              <a:rPr lang="ja-JP" altLang="en-US" smtClean="0"/>
              <a:pPr/>
              <a:t>‹#›</a:t>
            </a:fld>
            <a:endParaRPr lang="ja-JP" altLang="en-US" dirty="0"/>
          </a:p>
        </p:txBody>
      </p:sp>
    </p:spTree>
    <p:extLst>
      <p:ext uri="{BB962C8B-B14F-4D97-AF65-F5344CB8AC3E}">
        <p14:creationId xmlns:p14="http://schemas.microsoft.com/office/powerpoint/2010/main" val="1011538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HG丸ｺﾞｼｯｸM-PRO" panose="020F06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9.emf"/><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emf"/><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emf"/><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emf"/><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emf"/><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2.emf"/><Relationship Id="rId7" Type="http://schemas.openxmlformats.org/officeDocument/2006/relationships/image" Target="../media/image59.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4.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73.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4.png"/><Relationship Id="rId11" Type="http://schemas.openxmlformats.org/officeDocument/2006/relationships/image" Target="../media/image72.png"/><Relationship Id="rId5" Type="http://schemas.openxmlformats.org/officeDocument/2006/relationships/image" Target="../media/image22.emf"/><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43.png"/><Relationship Id="rId9" Type="http://schemas.openxmlformats.org/officeDocument/2006/relationships/image" Target="../media/image70.png"/><Relationship Id="rId1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oleObject" Target="../embeddings/oleObject3.bin"/><Relationship Id="rId7" Type="http://schemas.openxmlformats.org/officeDocument/2006/relationships/image" Target="../media/image92.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55.emf"/><Relationship Id="rId9" Type="http://schemas.openxmlformats.org/officeDocument/2006/relationships/image" Target="../media/image94.png"/></Relationships>
</file>

<file path=ppt/slides/_rels/slide33.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oleObject" Target="../embeddings/oleObject3.bin"/><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55.emf"/><Relationship Id="rId9" Type="http://schemas.openxmlformats.org/officeDocument/2006/relationships/image" Target="../media/image100.png"/><Relationship Id="rId14" Type="http://schemas.openxmlformats.org/officeDocument/2006/relationships/image" Target="../media/image105.png"/></Relationships>
</file>

<file path=ppt/slides/_rels/slide3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8.png"/><Relationship Id="rId3" Type="http://schemas.openxmlformats.org/officeDocument/2006/relationships/oleObject" Target="../embeddings/oleObject3.bin"/><Relationship Id="rId7" Type="http://schemas.openxmlformats.org/officeDocument/2006/relationships/image" Target="../media/image98.png"/><Relationship Id="rId12" Type="http://schemas.openxmlformats.org/officeDocument/2006/relationships/image" Target="../media/image107.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10.png"/><Relationship Id="rId10" Type="http://schemas.openxmlformats.org/officeDocument/2006/relationships/image" Target="../media/image101.png"/><Relationship Id="rId4" Type="http://schemas.openxmlformats.org/officeDocument/2006/relationships/image" Target="../media/image55.emf"/><Relationship Id="rId9" Type="http://schemas.openxmlformats.org/officeDocument/2006/relationships/image" Target="../media/image100.png"/><Relationship Id="rId14" Type="http://schemas.openxmlformats.org/officeDocument/2006/relationships/image" Target="../media/image10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oleObject" Target="../embeddings/oleObject4.bin"/><Relationship Id="rId7" Type="http://schemas.openxmlformats.org/officeDocument/2006/relationships/image" Target="../media/image115.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5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60.emf"/><Relationship Id="rId1" Type="http://schemas.openxmlformats.org/officeDocument/2006/relationships/slideLayout" Target="../slideLayouts/slideLayout12.xml"/><Relationship Id="rId5" Type="http://schemas.openxmlformats.org/officeDocument/2006/relationships/image" Target="../media/image122.png"/><Relationship Id="rId4" Type="http://schemas.openxmlformats.org/officeDocument/2006/relationships/image" Target="../media/image121.png"/></Relationships>
</file>

<file path=ppt/slides/_rels/slide4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60.emf"/><Relationship Id="rId1" Type="http://schemas.openxmlformats.org/officeDocument/2006/relationships/slideLayout" Target="../slideLayouts/slideLayout12.xml"/><Relationship Id="rId5" Type="http://schemas.openxmlformats.org/officeDocument/2006/relationships/image" Target="../media/image125.png"/><Relationship Id="rId4" Type="http://schemas.openxmlformats.org/officeDocument/2006/relationships/image" Target="../media/image124.png"/></Relationships>
</file>

<file path=ppt/slides/_rels/slide4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61.emf"/><Relationship Id="rId1" Type="http://schemas.openxmlformats.org/officeDocument/2006/relationships/slideLayout" Target="../slideLayouts/slideLayout12.xml"/><Relationship Id="rId5" Type="http://schemas.openxmlformats.org/officeDocument/2006/relationships/image" Target="../media/image129.png"/><Relationship Id="rId4" Type="http://schemas.openxmlformats.org/officeDocument/2006/relationships/image" Target="../media/image128.png"/></Relationships>
</file>

<file path=ppt/slides/_rels/slide47.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60.emf"/><Relationship Id="rId1" Type="http://schemas.openxmlformats.org/officeDocument/2006/relationships/slideLayout" Target="../slideLayouts/slideLayout1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62.emf"/><Relationship Id="rId1" Type="http://schemas.openxmlformats.org/officeDocument/2006/relationships/slideLayout" Target="../slideLayouts/slideLayout12.xml"/><Relationship Id="rId5" Type="http://schemas.openxmlformats.org/officeDocument/2006/relationships/image" Target="../media/image139.png"/><Relationship Id="rId4" Type="http://schemas.openxmlformats.org/officeDocument/2006/relationships/image" Target="../media/image138.png"/></Relationships>
</file>

<file path=ppt/slides/_rels/slide4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62.emf"/><Relationship Id="rId1" Type="http://schemas.openxmlformats.org/officeDocument/2006/relationships/slideLayout" Target="../slideLayouts/slideLayout1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1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51.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1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8" Type="http://schemas.openxmlformats.org/officeDocument/2006/relationships/image" Target="../media/image790.png"/><Relationship Id="rId13" Type="http://schemas.openxmlformats.org/officeDocument/2006/relationships/image" Target="../media/image840.png"/><Relationship Id="rId18" Type="http://schemas.openxmlformats.org/officeDocument/2006/relationships/image" Target="../media/image89.png"/><Relationship Id="rId3" Type="http://schemas.openxmlformats.org/officeDocument/2006/relationships/image" Target="../media/image730.png"/><Relationship Id="rId21" Type="http://schemas.openxmlformats.org/officeDocument/2006/relationships/image" Target="../media/image860.png"/><Relationship Id="rId7" Type="http://schemas.openxmlformats.org/officeDocument/2006/relationships/image" Target="../media/image780.png"/><Relationship Id="rId12" Type="http://schemas.openxmlformats.org/officeDocument/2006/relationships/image" Target="../media/image830.png"/><Relationship Id="rId17" Type="http://schemas.openxmlformats.org/officeDocument/2006/relationships/image" Target="../media/image88.png"/><Relationship Id="rId25" Type="http://schemas.openxmlformats.org/officeDocument/2006/relationships/image" Target="../media/image951.png"/><Relationship Id="rId2" Type="http://schemas.openxmlformats.org/officeDocument/2006/relationships/image" Target="../media/image720.png"/><Relationship Id="rId16" Type="http://schemas.openxmlformats.org/officeDocument/2006/relationships/image" Target="../media/image870.png"/><Relationship Id="rId20"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770.png"/><Relationship Id="rId11" Type="http://schemas.openxmlformats.org/officeDocument/2006/relationships/image" Target="../media/image820.png"/><Relationship Id="rId24" Type="http://schemas.openxmlformats.org/officeDocument/2006/relationships/image" Target="../media/image941.png"/><Relationship Id="rId5" Type="http://schemas.openxmlformats.org/officeDocument/2006/relationships/image" Target="../media/image760.png"/><Relationship Id="rId15" Type="http://schemas.openxmlformats.org/officeDocument/2006/relationships/image" Target="../media/image750.png"/><Relationship Id="rId23" Type="http://schemas.openxmlformats.org/officeDocument/2006/relationships/image" Target="../media/image931.png"/><Relationship Id="rId10" Type="http://schemas.openxmlformats.org/officeDocument/2006/relationships/image" Target="../media/image810.png"/><Relationship Id="rId19" Type="http://schemas.openxmlformats.org/officeDocument/2006/relationships/image" Target="../media/image900.png"/><Relationship Id="rId4" Type="http://schemas.openxmlformats.org/officeDocument/2006/relationships/image" Target="../media/image740.png"/><Relationship Id="rId9" Type="http://schemas.openxmlformats.org/officeDocument/2006/relationships/image" Target="../media/image800.png"/><Relationship Id="rId14" Type="http://schemas.openxmlformats.org/officeDocument/2006/relationships/image" Target="../media/image850.png"/><Relationship Id="rId22" Type="http://schemas.openxmlformats.org/officeDocument/2006/relationships/image" Target="../media/image920.png"/></Relationships>
</file>

<file path=ppt/slides/_rels/slide54.xml.rels><?xml version="1.0" encoding="UTF-8" standalone="yes"?>
<Relationships xmlns="http://schemas.openxmlformats.org/package/2006/relationships"><Relationship Id="rId8" Type="http://schemas.openxmlformats.org/officeDocument/2006/relationships/image" Target="../media/image980.png"/><Relationship Id="rId3" Type="http://schemas.openxmlformats.org/officeDocument/2006/relationships/image" Target="../media/image930.png"/><Relationship Id="rId7" Type="http://schemas.openxmlformats.org/officeDocument/2006/relationships/image" Target="../media/image970.png"/><Relationship Id="rId12" Type="http://schemas.openxmlformats.org/officeDocument/2006/relationships/image" Target="../media/image1020.png"/><Relationship Id="rId1" Type="http://schemas.openxmlformats.org/officeDocument/2006/relationships/slideLayout" Target="../slideLayouts/slideLayout2.xml"/><Relationship Id="rId6" Type="http://schemas.openxmlformats.org/officeDocument/2006/relationships/image" Target="../media/image960.png"/><Relationship Id="rId11" Type="http://schemas.openxmlformats.org/officeDocument/2006/relationships/image" Target="../media/image1010.png"/><Relationship Id="rId5" Type="http://schemas.openxmlformats.org/officeDocument/2006/relationships/image" Target="../media/image950.png"/><Relationship Id="rId10" Type="http://schemas.openxmlformats.org/officeDocument/2006/relationships/image" Target="../media/image1000.png"/><Relationship Id="rId4" Type="http://schemas.openxmlformats.org/officeDocument/2006/relationships/image" Target="../media/image940.png"/><Relationship Id="rId9" Type="http://schemas.openxmlformats.org/officeDocument/2006/relationships/image" Target="../media/image990.png"/></Relationships>
</file>

<file path=ppt/slides/_rels/slide55.xml.rels><?xml version="1.0" encoding="UTF-8" standalone="yes"?>
<Relationships xmlns="http://schemas.openxmlformats.org/package/2006/relationships"><Relationship Id="rId8" Type="http://schemas.openxmlformats.org/officeDocument/2006/relationships/image" Target="../media/image1090.png"/><Relationship Id="rId3" Type="http://schemas.openxmlformats.org/officeDocument/2006/relationships/image" Target="../media/image1040.png"/><Relationship Id="rId7" Type="http://schemas.openxmlformats.org/officeDocument/2006/relationships/image" Target="../media/image1080.png"/><Relationship Id="rId12" Type="http://schemas.openxmlformats.org/officeDocument/2006/relationships/image" Target="../media/image1130.png"/><Relationship Id="rId2" Type="http://schemas.openxmlformats.org/officeDocument/2006/relationships/image" Target="../media/image1030.png"/><Relationship Id="rId1" Type="http://schemas.openxmlformats.org/officeDocument/2006/relationships/slideLayout" Target="../slideLayouts/slideLayout2.xml"/><Relationship Id="rId6" Type="http://schemas.openxmlformats.org/officeDocument/2006/relationships/image" Target="../media/image1070.png"/><Relationship Id="rId11" Type="http://schemas.openxmlformats.org/officeDocument/2006/relationships/image" Target="../media/image112.png"/><Relationship Id="rId5" Type="http://schemas.openxmlformats.org/officeDocument/2006/relationships/image" Target="../media/image1060.png"/><Relationship Id="rId10" Type="http://schemas.openxmlformats.org/officeDocument/2006/relationships/image" Target="../media/image111.png"/><Relationship Id="rId4" Type="http://schemas.openxmlformats.org/officeDocument/2006/relationships/image" Target="../media/image1050.png"/><Relationship Id="rId9" Type="http://schemas.openxmlformats.org/officeDocument/2006/relationships/image" Target="../media/image1100.png"/></Relationships>
</file>

<file path=ppt/slides/_rels/slide56.xml.rels><?xml version="1.0" encoding="UTF-8" standalone="yes"?>
<Relationships xmlns="http://schemas.openxmlformats.org/package/2006/relationships"><Relationship Id="rId3" Type="http://schemas.openxmlformats.org/officeDocument/2006/relationships/image" Target="../media/image1150.png"/><Relationship Id="rId2" Type="http://schemas.openxmlformats.org/officeDocument/2006/relationships/image" Target="../media/image1140.png"/><Relationship Id="rId1" Type="http://schemas.openxmlformats.org/officeDocument/2006/relationships/slideLayout" Target="../slideLayouts/slideLayout2.xml"/><Relationship Id="rId4" Type="http://schemas.openxmlformats.org/officeDocument/2006/relationships/image" Target="../media/image1160.png"/></Relationships>
</file>

<file path=ppt/slides/_rels/slide5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5" Type="http://schemas.openxmlformats.org/officeDocument/2006/relationships/image" Target="../media/image165.png"/><Relationship Id="rId4" Type="http://schemas.openxmlformats.org/officeDocument/2006/relationships/image" Target="../media/image164.png"/></Relationships>
</file>

<file path=ppt/slides/_rels/slide58.xml.rels><?xml version="1.0" encoding="UTF-8" standalone="yes"?>
<Relationships xmlns="http://schemas.openxmlformats.org/package/2006/relationships"><Relationship Id="rId3" Type="http://schemas.openxmlformats.org/officeDocument/2006/relationships/image" Target="../media/image1210.png"/><Relationship Id="rId7" Type="http://schemas.openxmlformats.org/officeDocument/2006/relationships/image" Target="../media/image1250.png"/><Relationship Id="rId2" Type="http://schemas.openxmlformats.org/officeDocument/2006/relationships/image" Target="../media/image1200.png"/><Relationship Id="rId1" Type="http://schemas.openxmlformats.org/officeDocument/2006/relationships/slideLayout" Target="../slideLayouts/slideLayout2.xml"/><Relationship Id="rId6" Type="http://schemas.openxmlformats.org/officeDocument/2006/relationships/image" Target="../media/image1240.png"/><Relationship Id="rId5" Type="http://schemas.openxmlformats.org/officeDocument/2006/relationships/image" Target="../media/image1230.png"/><Relationship Id="rId4" Type="http://schemas.openxmlformats.org/officeDocument/2006/relationships/image" Target="../media/image1220.png"/></Relationships>
</file>

<file path=ppt/slides/_rels/slide59.xml.rels><?xml version="1.0" encoding="UTF-8" standalone="yes"?>
<Relationships xmlns="http://schemas.openxmlformats.org/package/2006/relationships"><Relationship Id="rId8" Type="http://schemas.openxmlformats.org/officeDocument/2006/relationships/image" Target="../media/image1310.png"/><Relationship Id="rId3" Type="http://schemas.openxmlformats.org/officeDocument/2006/relationships/image" Target="../media/image1270.png"/><Relationship Id="rId7" Type="http://schemas.openxmlformats.org/officeDocument/2006/relationships/image" Target="../media/image1300.pn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1290.png"/><Relationship Id="rId4" Type="http://schemas.openxmlformats.org/officeDocument/2006/relationships/image" Target="../media/image128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2020/5/25</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1</a:t>
            </a:fld>
            <a:endParaRPr kumimoji="1" lang="ja-JP" altLang="en-US"/>
          </a:p>
        </p:txBody>
      </p:sp>
      <p:sp>
        <p:nvSpPr>
          <p:cNvPr id="10" name="コンテンツ プレースホルダー 2">
            <a:extLst>
              <a:ext uri="{FF2B5EF4-FFF2-40B4-BE49-F238E27FC236}">
                <a16:creationId xmlns:a16="http://schemas.microsoft.com/office/drawing/2014/main" id="{7B632E68-31B9-44DB-918B-20085BDEB274}"/>
              </a:ext>
            </a:extLst>
          </p:cNvPr>
          <p:cNvSpPr txBox="1">
            <a:spLocks/>
          </p:cNvSpPr>
          <p:nvPr/>
        </p:nvSpPr>
        <p:spPr>
          <a:xfrm>
            <a:off x="932137" y="2503735"/>
            <a:ext cx="10480277" cy="288796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5400" b="1" dirty="0">
                <a:solidFill>
                  <a:srgbClr val="FF0000"/>
                </a:solidFill>
                <a:latin typeface="HG丸ｺﾞｼｯｸM-PRO" panose="020F0600000000000000" pitchFamily="50" charset="-128"/>
                <a:ea typeface="HG丸ｺﾞｼｯｸM-PRO" panose="020F0600000000000000" pitchFamily="50" charset="-128"/>
              </a:rPr>
              <a:t>レンズによってできる像の大きさと位置を作図およびレンズの公式によって求めることができる。</a:t>
            </a:r>
          </a:p>
        </p:txBody>
      </p:sp>
      <p:sp>
        <p:nvSpPr>
          <p:cNvPr id="13" name="テキスト ボックス 12">
            <a:extLst>
              <a:ext uri="{FF2B5EF4-FFF2-40B4-BE49-F238E27FC236}">
                <a16:creationId xmlns:a16="http://schemas.microsoft.com/office/drawing/2014/main" id="{1E0649BC-03AD-4667-95E2-13149A052831}"/>
              </a:ext>
            </a:extLst>
          </p:cNvPr>
          <p:cNvSpPr txBox="1"/>
          <p:nvPr/>
        </p:nvSpPr>
        <p:spPr>
          <a:xfrm>
            <a:off x="279402" y="1164466"/>
            <a:ext cx="4894872" cy="646331"/>
          </a:xfrm>
          <a:prstGeom prst="rect">
            <a:avLst/>
          </a:prstGeom>
          <a:solidFill>
            <a:srgbClr val="00B0F0"/>
          </a:solidFill>
        </p:spPr>
        <p:txBody>
          <a:bodyPr wrap="square" rtlCol="0">
            <a:spAutoFit/>
          </a:bodyPr>
          <a:lstStyle/>
          <a:p>
            <a:pPr algn="ctr"/>
            <a:r>
              <a:rPr lang="ja-JP" altLang="en-US" sz="3600" dirty="0">
                <a:latin typeface="HG丸ｺﾞｼｯｸM-PRO" panose="020F0600000000000000" pitchFamily="50" charset="-128"/>
                <a:ea typeface="HG丸ｺﾞｼｯｸM-PRO" panose="020F0600000000000000" pitchFamily="50" charset="-128"/>
              </a:rPr>
              <a:t>本時の目標・学ぶこと</a:t>
            </a:r>
          </a:p>
        </p:txBody>
      </p:sp>
      <p:sp>
        <p:nvSpPr>
          <p:cNvPr id="14" name="四角形: 角を丸くする 13">
            <a:extLst>
              <a:ext uri="{FF2B5EF4-FFF2-40B4-BE49-F238E27FC236}">
                <a16:creationId xmlns:a16="http://schemas.microsoft.com/office/drawing/2014/main" id="{7FC51772-BEC9-426A-B0AE-8D577CF3B71B}"/>
              </a:ext>
            </a:extLst>
          </p:cNvPr>
          <p:cNvSpPr/>
          <p:nvPr/>
        </p:nvSpPr>
        <p:spPr>
          <a:xfrm>
            <a:off x="545726" y="2201264"/>
            <a:ext cx="11100548" cy="3111016"/>
          </a:xfrm>
          <a:prstGeom prst="roundRect">
            <a:avLst>
              <a:gd name="adj" fmla="val 41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ea typeface="HG丸ｺﾞｼｯｸM-PRO" panose="020F0600000000000000" pitchFamily="50" charset="-128"/>
            </a:endParaRPr>
          </a:p>
        </p:txBody>
      </p:sp>
      <p:sp>
        <p:nvSpPr>
          <p:cNvPr id="9" name="コンテンツ プレースホルダー 2">
            <a:extLst>
              <a:ext uri="{FF2B5EF4-FFF2-40B4-BE49-F238E27FC236}">
                <a16:creationId xmlns:a16="http://schemas.microsoft.com/office/drawing/2014/main" id="{3A74294B-BBF9-4E9C-971A-EF19DDE2E284}"/>
              </a:ext>
            </a:extLst>
          </p:cNvPr>
          <p:cNvSpPr txBox="1">
            <a:spLocks/>
          </p:cNvSpPr>
          <p:nvPr/>
        </p:nvSpPr>
        <p:spPr>
          <a:xfrm>
            <a:off x="-21980" y="79867"/>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ea typeface="HG丸ｺﾞｼｯｸM-PRO" panose="020F0600000000000000" pitchFamily="50" charset="-128"/>
              </a:rPr>
              <a:t>§</a:t>
            </a:r>
            <a:r>
              <a:rPr lang="ja-JP" altLang="en-US" sz="3600" dirty="0">
                <a:ea typeface="HG丸ｺﾞｼｯｸM-PRO" panose="020F0600000000000000" pitchFamily="50" charset="-128"/>
              </a:rPr>
              <a:t>１</a:t>
            </a:r>
            <a:r>
              <a:rPr lang="en-US" altLang="ja-JP" sz="3600" dirty="0">
                <a:ea typeface="HG丸ｺﾞｼｯｸM-PRO" panose="020F0600000000000000" pitchFamily="50" charset="-128"/>
              </a:rPr>
              <a:t>. </a:t>
            </a:r>
            <a:r>
              <a:rPr lang="ja-JP" altLang="en-US" sz="3600" dirty="0">
                <a:ea typeface="HG丸ｺﾞｼｯｸM-PRO" panose="020F0600000000000000" pitchFamily="50" charset="-128"/>
              </a:rPr>
              <a:t>　</a:t>
            </a:r>
            <a:endParaRPr lang="en-US" altLang="ja-JP" sz="3600" dirty="0">
              <a:ea typeface="HG丸ｺﾞｼｯｸM-PRO" panose="020F0600000000000000" pitchFamily="50" charset="-128"/>
            </a:endParaRPr>
          </a:p>
        </p:txBody>
      </p:sp>
    </p:spTree>
    <p:extLst>
      <p:ext uri="{BB962C8B-B14F-4D97-AF65-F5344CB8AC3E}">
        <p14:creationId xmlns:p14="http://schemas.microsoft.com/office/powerpoint/2010/main" val="376315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10</a:t>
            </a:fld>
            <a:endParaRPr kumimoji="1" lang="ja-JP" altLang="en-US"/>
          </a:p>
        </p:txBody>
      </p:sp>
      <p:sp>
        <p:nvSpPr>
          <p:cNvPr id="6" name="正方形/長方形 5">
            <a:extLst>
              <a:ext uri="{FF2B5EF4-FFF2-40B4-BE49-F238E27FC236}">
                <a16:creationId xmlns:a16="http://schemas.microsoft.com/office/drawing/2014/main" id="{8213B618-60A9-4493-BAE8-488899D07B6B}"/>
              </a:ext>
            </a:extLst>
          </p:cNvPr>
          <p:cNvSpPr/>
          <p:nvPr/>
        </p:nvSpPr>
        <p:spPr>
          <a:xfrm>
            <a:off x="440522" y="922290"/>
            <a:ext cx="2492990" cy="646331"/>
          </a:xfrm>
          <a:prstGeom prst="rect">
            <a:avLst/>
          </a:prstGeom>
        </p:spPr>
        <p:txBody>
          <a:bodyPr wrap="none">
            <a:spAutoFit/>
          </a:bodyPr>
          <a:lstStyle/>
          <a:p>
            <a:r>
              <a:rPr lang="ja-JP" altLang="en-US" sz="3600" dirty="0">
                <a:ea typeface="HG丸ｺﾞｼｯｸM-PRO" panose="020F0600000000000000" pitchFamily="50" charset="-128"/>
              </a:rPr>
              <a:t>〇像の性質</a:t>
            </a:r>
            <a:endParaRPr lang="en-US" altLang="ja-JP" sz="3600" dirty="0">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F56C32CD-21B5-41BE-AFBF-4D0C3EEF9308}"/>
              </a:ext>
            </a:extLst>
          </p:cNvPr>
          <p:cNvSpPr/>
          <p:nvPr/>
        </p:nvSpPr>
        <p:spPr>
          <a:xfrm>
            <a:off x="916856" y="1772096"/>
            <a:ext cx="11129222" cy="584775"/>
          </a:xfrm>
          <a:prstGeom prst="rect">
            <a:avLst/>
          </a:prstGeom>
          <a:solidFill>
            <a:schemeClr val="bg1"/>
          </a:solidFill>
        </p:spPr>
        <p:txBody>
          <a:bodyPr wrap="square">
            <a:spAutoFit/>
          </a:bodyPr>
          <a:lstStyle/>
          <a:p>
            <a:r>
              <a:rPr lang="ja-JP" altLang="en-US" sz="3200" dirty="0">
                <a:solidFill>
                  <a:srgbClr val="FF0000"/>
                </a:solidFill>
                <a:ea typeface="HG丸ｺﾞｼｯｸM-PRO" panose="020F0600000000000000" pitchFamily="50" charset="-128"/>
              </a:rPr>
              <a:t>①実像</a:t>
            </a:r>
            <a:r>
              <a:rPr lang="ja-JP" altLang="en-US" sz="3200" dirty="0">
                <a:ea typeface="HG丸ｺﾞｼｯｸM-PRO" panose="020F0600000000000000" pitchFamily="50" charset="-128"/>
              </a:rPr>
              <a:t>・・スクリーンに　　　、目で</a:t>
            </a:r>
            <a:endParaRPr lang="en-US" altLang="ja-JP" sz="3200" dirty="0">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0A401EB1-791C-4278-9FC1-0847F3127C1D}"/>
              </a:ext>
            </a:extLst>
          </p:cNvPr>
          <p:cNvSpPr/>
          <p:nvPr/>
        </p:nvSpPr>
        <p:spPr>
          <a:xfrm>
            <a:off x="911424" y="2469028"/>
            <a:ext cx="10590608" cy="584775"/>
          </a:xfrm>
          <a:prstGeom prst="rect">
            <a:avLst/>
          </a:prstGeom>
          <a:solidFill>
            <a:schemeClr val="bg1"/>
          </a:solidFill>
        </p:spPr>
        <p:txBody>
          <a:bodyPr wrap="square">
            <a:spAutoFit/>
          </a:bodyPr>
          <a:lstStyle/>
          <a:p>
            <a:r>
              <a:rPr lang="ja-JP" altLang="en-US" sz="3200" dirty="0">
                <a:solidFill>
                  <a:srgbClr val="FF0000"/>
                </a:solidFill>
                <a:ea typeface="HG丸ｺﾞｼｯｸM-PRO" panose="020F0600000000000000" pitchFamily="50" charset="-128"/>
              </a:rPr>
              <a:t>②虚像</a:t>
            </a:r>
            <a:r>
              <a:rPr lang="ja-JP" altLang="en-US" sz="3200" dirty="0">
                <a:ea typeface="HG丸ｺﾞｼｯｸM-PRO" panose="020F0600000000000000" pitchFamily="50" charset="-128"/>
              </a:rPr>
              <a:t>・・スクリーンに　　　　　、目で</a:t>
            </a:r>
            <a:endParaRPr lang="en-US" altLang="ja-JP" sz="3200" dirty="0">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F39FD0C5-9E0D-4A9B-8D0D-2CE111A217F7}"/>
              </a:ext>
            </a:extLst>
          </p:cNvPr>
          <p:cNvGrpSpPr/>
          <p:nvPr/>
        </p:nvGrpSpPr>
        <p:grpSpPr>
          <a:xfrm>
            <a:off x="2471847" y="3650280"/>
            <a:ext cx="7200800" cy="2490668"/>
            <a:chOff x="3520792" y="3789040"/>
            <a:chExt cx="7200800" cy="2490668"/>
          </a:xfrm>
        </p:grpSpPr>
        <p:pic>
          <p:nvPicPr>
            <p:cNvPr id="10" name="図 9">
              <a:extLst>
                <a:ext uri="{FF2B5EF4-FFF2-40B4-BE49-F238E27FC236}">
                  <a16:creationId xmlns:a16="http://schemas.microsoft.com/office/drawing/2014/main" id="{3AEA5F22-02A8-4680-9530-54B6DA722711}"/>
                </a:ext>
              </a:extLst>
            </p:cNvPr>
            <p:cNvPicPr>
              <a:picLocks noChangeAspect="1"/>
            </p:cNvPicPr>
            <p:nvPr/>
          </p:nvPicPr>
          <p:blipFill>
            <a:blip r:embed="rId3"/>
            <a:stretch>
              <a:fillRect/>
            </a:stretch>
          </p:blipFill>
          <p:spPr>
            <a:xfrm>
              <a:off x="3520792" y="3789040"/>
              <a:ext cx="7200800" cy="2490668"/>
            </a:xfrm>
            <a:prstGeom prst="rect">
              <a:avLst/>
            </a:prstGeom>
          </p:spPr>
        </p:pic>
        <p:sp>
          <p:nvSpPr>
            <p:cNvPr id="11" name="正方形/長方形 10">
              <a:extLst>
                <a:ext uri="{FF2B5EF4-FFF2-40B4-BE49-F238E27FC236}">
                  <a16:creationId xmlns:a16="http://schemas.microsoft.com/office/drawing/2014/main" id="{1484F50F-0971-4D79-80DC-548E2EB495AB}"/>
                </a:ext>
              </a:extLst>
            </p:cNvPr>
            <p:cNvSpPr/>
            <p:nvPr/>
          </p:nvSpPr>
          <p:spPr>
            <a:xfrm>
              <a:off x="8328248" y="4568889"/>
              <a:ext cx="970807"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E983368A-C3FC-452A-983A-83535DF4750D}"/>
                </a:ext>
              </a:extLst>
            </p:cNvPr>
            <p:cNvSpPr/>
            <p:nvPr/>
          </p:nvSpPr>
          <p:spPr>
            <a:xfrm>
              <a:off x="5350280" y="4968764"/>
              <a:ext cx="970807"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grpSp>
      <p:cxnSp>
        <p:nvCxnSpPr>
          <p:cNvPr id="13" name="直線コネクタ 12">
            <a:extLst>
              <a:ext uri="{FF2B5EF4-FFF2-40B4-BE49-F238E27FC236}">
                <a16:creationId xmlns:a16="http://schemas.microsoft.com/office/drawing/2014/main" id="{36E1BD20-64D6-48E1-8DCB-5D5D9774DB90}"/>
              </a:ext>
            </a:extLst>
          </p:cNvPr>
          <p:cNvCxnSpPr/>
          <p:nvPr/>
        </p:nvCxnSpPr>
        <p:spPr>
          <a:xfrm flipV="1">
            <a:off x="3107651" y="4449414"/>
            <a:ext cx="2962890" cy="6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22DD3CB-BF04-41DF-B8E2-5AE1C5633E18}"/>
              </a:ext>
            </a:extLst>
          </p:cNvPr>
          <p:cNvCxnSpPr/>
          <p:nvPr/>
        </p:nvCxnSpPr>
        <p:spPr>
          <a:xfrm>
            <a:off x="6072247" y="4450031"/>
            <a:ext cx="3444116" cy="1221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C5B698C-DB0E-43BD-90D9-CB02C2E073E7}"/>
              </a:ext>
            </a:extLst>
          </p:cNvPr>
          <p:cNvCxnSpPr>
            <a:cxnSpLocks/>
          </p:cNvCxnSpPr>
          <p:nvPr/>
        </p:nvCxnSpPr>
        <p:spPr>
          <a:xfrm>
            <a:off x="4204177" y="3572296"/>
            <a:ext cx="3668270" cy="25686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7E9CC07-A8D2-48B8-8D4B-8F7E2D6706AA}"/>
              </a:ext>
            </a:extLst>
          </p:cNvPr>
          <p:cNvCxnSpPr/>
          <p:nvPr/>
        </p:nvCxnSpPr>
        <p:spPr>
          <a:xfrm flipH="1">
            <a:off x="4763835" y="4154336"/>
            <a:ext cx="1308414" cy="78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040DF8C-6FE0-4085-8791-F0C8057D5D74}"/>
              </a:ext>
            </a:extLst>
          </p:cNvPr>
          <p:cNvCxnSpPr/>
          <p:nvPr/>
        </p:nvCxnSpPr>
        <p:spPr>
          <a:xfrm>
            <a:off x="6072247" y="4154336"/>
            <a:ext cx="3825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6EE2B48-0753-4830-841E-57C167EF74D3}"/>
              </a:ext>
            </a:extLst>
          </p:cNvPr>
          <p:cNvCxnSpPr/>
          <p:nvPr/>
        </p:nvCxnSpPr>
        <p:spPr>
          <a:xfrm>
            <a:off x="3107651" y="4154336"/>
            <a:ext cx="3024336"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F5A68A0-0F9A-4730-A88A-F8488E08D606}"/>
              </a:ext>
            </a:extLst>
          </p:cNvPr>
          <p:cNvCxnSpPr/>
          <p:nvPr/>
        </p:nvCxnSpPr>
        <p:spPr>
          <a:xfrm>
            <a:off x="2819619" y="3578272"/>
            <a:ext cx="3250922" cy="85185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 name="矢印: 上 19">
            <a:extLst>
              <a:ext uri="{FF2B5EF4-FFF2-40B4-BE49-F238E27FC236}">
                <a16:creationId xmlns:a16="http://schemas.microsoft.com/office/drawing/2014/main" id="{0DCD6DC7-D3DA-4E55-83B7-EF9C52336A1F}"/>
              </a:ext>
            </a:extLst>
          </p:cNvPr>
          <p:cNvSpPr/>
          <p:nvPr/>
        </p:nvSpPr>
        <p:spPr>
          <a:xfrm>
            <a:off x="4922525" y="4199475"/>
            <a:ext cx="218430" cy="6923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C3899D68-238B-4B54-AFC9-08F8AD420FC7}"/>
              </a:ext>
            </a:extLst>
          </p:cNvPr>
          <p:cNvSpPr/>
          <p:nvPr/>
        </p:nvSpPr>
        <p:spPr>
          <a:xfrm>
            <a:off x="4445080" y="3450225"/>
            <a:ext cx="1573828" cy="400110"/>
          </a:xfrm>
          <a:prstGeom prst="rect">
            <a:avLst/>
          </a:prstGeom>
          <a:noFill/>
        </p:spPr>
        <p:txBody>
          <a:bodyPr wrap="square">
            <a:spAutoFit/>
          </a:bodyPr>
          <a:lstStyle/>
          <a:p>
            <a:r>
              <a:rPr lang="ja-JP" altLang="en-US" sz="2000" dirty="0">
                <a:solidFill>
                  <a:srgbClr val="FF0000"/>
                </a:solidFill>
                <a:ea typeface="HG丸ｺﾞｼｯｸM-PRO" panose="020F0600000000000000" pitchFamily="50" charset="-128"/>
              </a:rPr>
              <a:t>正立の虚像</a:t>
            </a:r>
            <a:endParaRPr lang="en-US" altLang="ja-JP" sz="2000" dirty="0">
              <a:solidFill>
                <a:srgbClr val="FF0000"/>
              </a:solidFill>
              <a:ea typeface="HG丸ｺﾞｼｯｸM-PRO" panose="020F0600000000000000" pitchFamily="50" charset="-128"/>
            </a:endParaRPr>
          </a:p>
        </p:txBody>
      </p:sp>
      <p:graphicFrame>
        <p:nvGraphicFramePr>
          <p:cNvPr id="22" name="オブジェクト 21">
            <a:extLst>
              <a:ext uri="{FF2B5EF4-FFF2-40B4-BE49-F238E27FC236}">
                <a16:creationId xmlns:a16="http://schemas.microsoft.com/office/drawing/2014/main" id="{638C8B1F-6FEC-4A1A-8C77-5F60C7364E8F}"/>
              </a:ext>
            </a:extLst>
          </p:cNvPr>
          <p:cNvGraphicFramePr>
            <a:graphicFrameLocks noChangeAspect="1"/>
          </p:cNvGraphicFramePr>
          <p:nvPr>
            <p:extLst>
              <p:ext uri="{D42A27DB-BD31-4B8C-83A1-F6EECF244321}">
                <p14:modId xmlns:p14="http://schemas.microsoft.com/office/powerpoint/2010/main" val="103089455"/>
              </p:ext>
            </p:extLst>
          </p:nvPr>
        </p:nvGraphicFramePr>
        <p:xfrm>
          <a:off x="9300339" y="4298352"/>
          <a:ext cx="1512168" cy="1070150"/>
        </p:xfrm>
        <a:graphic>
          <a:graphicData uri="http://schemas.openxmlformats.org/presentationml/2006/ole">
            <mc:AlternateContent xmlns:mc="http://schemas.openxmlformats.org/markup-compatibility/2006">
              <mc:Choice xmlns:v="urn:schemas-microsoft-com:vml" Requires="v">
                <p:oleObj spid="_x0000_s38923" name="Drawing" r:id="rId4" imgW="412450" imgH="291662" progId="Canvas.Drawing.X">
                  <p:embed/>
                </p:oleObj>
              </mc:Choice>
              <mc:Fallback>
                <p:oleObj name="Drawing" r:id="rId4" imgW="412450" imgH="291662" progId="Canvas.Drawing.X">
                  <p:embed/>
                  <p:pic>
                    <p:nvPicPr>
                      <p:cNvPr id="2" name="オブジェクト 1">
                        <a:extLst>
                          <a:ext uri="{FF2B5EF4-FFF2-40B4-BE49-F238E27FC236}">
                            <a16:creationId xmlns:a16="http://schemas.microsoft.com/office/drawing/2014/main" id="{D76FBAA9-3C78-4CC7-86B1-D5B9A88DC669}"/>
                          </a:ext>
                        </a:extLst>
                      </p:cNvPr>
                      <p:cNvPicPr/>
                      <p:nvPr/>
                    </p:nvPicPr>
                    <p:blipFill>
                      <a:blip r:embed="rId5"/>
                      <a:stretch>
                        <a:fillRect/>
                      </a:stretch>
                    </p:blipFill>
                    <p:spPr>
                      <a:xfrm>
                        <a:off x="9300339" y="4298352"/>
                        <a:ext cx="1512168" cy="1070150"/>
                      </a:xfrm>
                      <a:prstGeom prst="rect">
                        <a:avLst/>
                      </a:prstGeom>
                    </p:spPr>
                  </p:pic>
                </p:oleObj>
              </mc:Fallback>
            </mc:AlternateContent>
          </a:graphicData>
        </a:graphic>
      </p:graphicFrame>
      <p:sp>
        <p:nvSpPr>
          <p:cNvPr id="23" name="正方形/長方形 22">
            <a:extLst>
              <a:ext uri="{FF2B5EF4-FFF2-40B4-BE49-F238E27FC236}">
                <a16:creationId xmlns:a16="http://schemas.microsoft.com/office/drawing/2014/main" id="{E6DCAD1F-428F-4A83-ADA1-54F1C5848FFC}"/>
              </a:ext>
            </a:extLst>
          </p:cNvPr>
          <p:cNvSpPr/>
          <p:nvPr/>
        </p:nvSpPr>
        <p:spPr>
          <a:xfrm>
            <a:off x="5800594" y="1772096"/>
            <a:ext cx="1005403" cy="584775"/>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映り</a:t>
            </a:r>
            <a:endParaRPr lang="ja-JP" altLang="en-US" sz="3200" dirty="0">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5CC25AD-36A2-4EF2-9AD8-FDFBF58E90AE}"/>
              </a:ext>
            </a:extLst>
          </p:cNvPr>
          <p:cNvSpPr/>
          <p:nvPr/>
        </p:nvSpPr>
        <p:spPr>
          <a:xfrm>
            <a:off x="8019671" y="1772096"/>
            <a:ext cx="1415772" cy="584775"/>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見える</a:t>
            </a:r>
            <a:endParaRPr lang="ja-JP" altLang="en-US" sz="3200" dirty="0">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CDA30E00-980D-403E-BDFB-09DEEBDB2164}"/>
              </a:ext>
            </a:extLst>
          </p:cNvPr>
          <p:cNvSpPr/>
          <p:nvPr/>
        </p:nvSpPr>
        <p:spPr>
          <a:xfrm>
            <a:off x="5568396" y="2464289"/>
            <a:ext cx="1826141" cy="584775"/>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映らない</a:t>
            </a:r>
            <a:endParaRPr lang="ja-JP" altLang="en-US" sz="3200" dirty="0">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C1596F45-06B9-4B32-9FD7-02616BBF374A}"/>
              </a:ext>
            </a:extLst>
          </p:cNvPr>
          <p:cNvSpPr/>
          <p:nvPr/>
        </p:nvSpPr>
        <p:spPr>
          <a:xfrm>
            <a:off x="8808477" y="2488930"/>
            <a:ext cx="1415772" cy="584775"/>
          </a:xfrm>
          <a:prstGeom prst="rect">
            <a:avLst/>
          </a:prstGeom>
        </p:spPr>
        <p:txBody>
          <a:bodyPr wrap="none">
            <a:spAutoFit/>
          </a:bodyPr>
          <a:lstStyle/>
          <a:p>
            <a:r>
              <a:rPr lang="ja-JP" altLang="en-US" sz="3200" dirty="0">
                <a:solidFill>
                  <a:srgbClr val="FF0000"/>
                </a:solidFill>
                <a:ea typeface="HG丸ｺﾞｼｯｸM-PRO" panose="020F0600000000000000" pitchFamily="50" charset="-128"/>
              </a:rPr>
              <a:t>見える</a:t>
            </a:r>
            <a:endParaRPr lang="ja-JP" altLang="en-US" sz="3200" dirty="0">
              <a:ea typeface="HG丸ｺﾞｼｯｸM-PRO" panose="020F0600000000000000" pitchFamily="50" charset="-128"/>
            </a:endParaRPr>
          </a:p>
        </p:txBody>
      </p:sp>
    </p:spTree>
    <p:extLst>
      <p:ext uri="{BB962C8B-B14F-4D97-AF65-F5344CB8AC3E}">
        <p14:creationId xmlns:p14="http://schemas.microsoft.com/office/powerpoint/2010/main" val="16789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8C971F3-40DC-4EF8-A6FC-92D4EC331FE4}"/>
              </a:ext>
            </a:extLst>
          </p:cNvPr>
          <p:cNvPicPr>
            <a:picLocks noChangeAspect="1"/>
          </p:cNvPicPr>
          <p:nvPr/>
        </p:nvPicPr>
        <p:blipFill>
          <a:blip r:embed="rId2"/>
          <a:stretch>
            <a:fillRect/>
          </a:stretch>
        </p:blipFill>
        <p:spPr>
          <a:xfrm>
            <a:off x="5352254" y="1530274"/>
            <a:ext cx="6597071" cy="4738782"/>
          </a:xfrm>
          <a:prstGeom prst="rect">
            <a:avLst/>
          </a:prstGeom>
        </p:spPr>
      </p:pic>
      <p:sp>
        <p:nvSpPr>
          <p:cNvPr id="10" name="直角三角形 7">
            <a:extLst>
              <a:ext uri="{FF2B5EF4-FFF2-40B4-BE49-F238E27FC236}">
                <a16:creationId xmlns:a16="http://schemas.microsoft.com/office/drawing/2014/main" id="{14B878DF-4040-4885-AB4E-50A77DB88EE4}"/>
              </a:ext>
            </a:extLst>
          </p:cNvPr>
          <p:cNvSpPr/>
          <p:nvPr/>
        </p:nvSpPr>
        <p:spPr>
          <a:xfrm>
            <a:off x="6576912" y="3375941"/>
            <a:ext cx="1340594" cy="569439"/>
          </a:xfrm>
          <a:custGeom>
            <a:avLst/>
            <a:gdLst>
              <a:gd name="connsiteX0" fmla="*/ 0 w 1296144"/>
              <a:gd name="connsiteY0" fmla="*/ 534514 h 534514"/>
              <a:gd name="connsiteX1" fmla="*/ 0 w 1296144"/>
              <a:gd name="connsiteY1" fmla="*/ 0 h 534514"/>
              <a:gd name="connsiteX2" fmla="*/ 1296144 w 1296144"/>
              <a:gd name="connsiteY2" fmla="*/ 534514 h 534514"/>
              <a:gd name="connsiteX3" fmla="*/ 0 w 1296144"/>
              <a:gd name="connsiteY3" fmla="*/ 534514 h 534514"/>
              <a:gd name="connsiteX0" fmla="*/ 6350 w 1302494"/>
              <a:gd name="connsiteY0" fmla="*/ 569439 h 569439"/>
              <a:gd name="connsiteX1" fmla="*/ 0 w 1302494"/>
              <a:gd name="connsiteY1" fmla="*/ 0 h 569439"/>
              <a:gd name="connsiteX2" fmla="*/ 1302494 w 1302494"/>
              <a:gd name="connsiteY2" fmla="*/ 569439 h 569439"/>
              <a:gd name="connsiteX3" fmla="*/ 6350 w 1302494"/>
              <a:gd name="connsiteY3" fmla="*/ 569439 h 569439"/>
              <a:gd name="connsiteX0" fmla="*/ 6350 w 1343769"/>
              <a:gd name="connsiteY0" fmla="*/ 569439 h 569439"/>
              <a:gd name="connsiteX1" fmla="*/ 0 w 1343769"/>
              <a:gd name="connsiteY1" fmla="*/ 0 h 569439"/>
              <a:gd name="connsiteX2" fmla="*/ 1343769 w 1343769"/>
              <a:gd name="connsiteY2" fmla="*/ 569439 h 569439"/>
              <a:gd name="connsiteX3" fmla="*/ 6350 w 1343769"/>
              <a:gd name="connsiteY3" fmla="*/ 569439 h 569439"/>
              <a:gd name="connsiteX0" fmla="*/ 6350 w 1340594"/>
              <a:gd name="connsiteY0" fmla="*/ 569439 h 569439"/>
              <a:gd name="connsiteX1" fmla="*/ 0 w 1340594"/>
              <a:gd name="connsiteY1" fmla="*/ 0 h 569439"/>
              <a:gd name="connsiteX2" fmla="*/ 1340594 w 1340594"/>
              <a:gd name="connsiteY2" fmla="*/ 569439 h 569439"/>
              <a:gd name="connsiteX3" fmla="*/ 6350 w 1340594"/>
              <a:gd name="connsiteY3" fmla="*/ 569439 h 569439"/>
            </a:gdLst>
            <a:ahLst/>
            <a:cxnLst>
              <a:cxn ang="0">
                <a:pos x="connsiteX0" y="connsiteY0"/>
              </a:cxn>
              <a:cxn ang="0">
                <a:pos x="connsiteX1" y="connsiteY1"/>
              </a:cxn>
              <a:cxn ang="0">
                <a:pos x="connsiteX2" y="connsiteY2"/>
              </a:cxn>
              <a:cxn ang="0">
                <a:pos x="connsiteX3" y="connsiteY3"/>
              </a:cxn>
            </a:cxnLst>
            <a:rect l="l" t="t" r="r" b="b"/>
            <a:pathLst>
              <a:path w="1340594" h="569439">
                <a:moveTo>
                  <a:pt x="6350" y="569439"/>
                </a:moveTo>
                <a:cubicBezTo>
                  <a:pt x="4233" y="379626"/>
                  <a:pt x="2117" y="189813"/>
                  <a:pt x="0" y="0"/>
                </a:cubicBezTo>
                <a:lnTo>
                  <a:pt x="1340594" y="569439"/>
                </a:lnTo>
                <a:lnTo>
                  <a:pt x="6350" y="569439"/>
                </a:lnTo>
                <a:close/>
              </a:path>
            </a:pathLst>
          </a:cu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1" name="直角三角形 7">
            <a:extLst>
              <a:ext uri="{FF2B5EF4-FFF2-40B4-BE49-F238E27FC236}">
                <a16:creationId xmlns:a16="http://schemas.microsoft.com/office/drawing/2014/main" id="{EEBE663C-D55F-4B33-9496-C08E2E8FE99B}"/>
              </a:ext>
            </a:extLst>
          </p:cNvPr>
          <p:cNvSpPr/>
          <p:nvPr/>
        </p:nvSpPr>
        <p:spPr>
          <a:xfrm rot="10800000">
            <a:off x="8004372" y="3959817"/>
            <a:ext cx="3168352" cy="1314872"/>
          </a:xfrm>
          <a:custGeom>
            <a:avLst/>
            <a:gdLst>
              <a:gd name="connsiteX0" fmla="*/ 0 w 1296144"/>
              <a:gd name="connsiteY0" fmla="*/ 534514 h 534514"/>
              <a:gd name="connsiteX1" fmla="*/ 0 w 1296144"/>
              <a:gd name="connsiteY1" fmla="*/ 0 h 534514"/>
              <a:gd name="connsiteX2" fmla="*/ 1296144 w 1296144"/>
              <a:gd name="connsiteY2" fmla="*/ 534514 h 534514"/>
              <a:gd name="connsiteX3" fmla="*/ 0 w 1296144"/>
              <a:gd name="connsiteY3" fmla="*/ 534514 h 534514"/>
              <a:gd name="connsiteX0" fmla="*/ 6350 w 1302494"/>
              <a:gd name="connsiteY0" fmla="*/ 569439 h 569439"/>
              <a:gd name="connsiteX1" fmla="*/ 0 w 1302494"/>
              <a:gd name="connsiteY1" fmla="*/ 0 h 569439"/>
              <a:gd name="connsiteX2" fmla="*/ 1302494 w 1302494"/>
              <a:gd name="connsiteY2" fmla="*/ 569439 h 569439"/>
              <a:gd name="connsiteX3" fmla="*/ 6350 w 1302494"/>
              <a:gd name="connsiteY3" fmla="*/ 569439 h 569439"/>
              <a:gd name="connsiteX0" fmla="*/ 6350 w 1343769"/>
              <a:gd name="connsiteY0" fmla="*/ 569439 h 569439"/>
              <a:gd name="connsiteX1" fmla="*/ 0 w 1343769"/>
              <a:gd name="connsiteY1" fmla="*/ 0 h 569439"/>
              <a:gd name="connsiteX2" fmla="*/ 1343769 w 1343769"/>
              <a:gd name="connsiteY2" fmla="*/ 569439 h 569439"/>
              <a:gd name="connsiteX3" fmla="*/ 6350 w 1343769"/>
              <a:gd name="connsiteY3" fmla="*/ 569439 h 569439"/>
              <a:gd name="connsiteX0" fmla="*/ 6350 w 1340594"/>
              <a:gd name="connsiteY0" fmla="*/ 569439 h 569439"/>
              <a:gd name="connsiteX1" fmla="*/ 0 w 1340594"/>
              <a:gd name="connsiteY1" fmla="*/ 0 h 569439"/>
              <a:gd name="connsiteX2" fmla="*/ 1340594 w 1340594"/>
              <a:gd name="connsiteY2" fmla="*/ 569439 h 569439"/>
              <a:gd name="connsiteX3" fmla="*/ 6350 w 1340594"/>
              <a:gd name="connsiteY3" fmla="*/ 569439 h 569439"/>
            </a:gdLst>
            <a:ahLst/>
            <a:cxnLst>
              <a:cxn ang="0">
                <a:pos x="connsiteX0" y="connsiteY0"/>
              </a:cxn>
              <a:cxn ang="0">
                <a:pos x="connsiteX1" y="connsiteY1"/>
              </a:cxn>
              <a:cxn ang="0">
                <a:pos x="connsiteX2" y="connsiteY2"/>
              </a:cxn>
              <a:cxn ang="0">
                <a:pos x="connsiteX3" y="connsiteY3"/>
              </a:cxn>
            </a:cxnLst>
            <a:rect l="l" t="t" r="r" b="b"/>
            <a:pathLst>
              <a:path w="1340594" h="569439">
                <a:moveTo>
                  <a:pt x="6350" y="569439"/>
                </a:moveTo>
                <a:cubicBezTo>
                  <a:pt x="4233" y="379626"/>
                  <a:pt x="2117" y="189813"/>
                  <a:pt x="0" y="0"/>
                </a:cubicBezTo>
                <a:lnTo>
                  <a:pt x="1340594" y="569439"/>
                </a:lnTo>
                <a:lnTo>
                  <a:pt x="6350" y="569439"/>
                </a:lnTo>
                <a:close/>
              </a:path>
            </a:pathLst>
          </a:cu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11</a:t>
            </a:fld>
            <a:endParaRPr kumimoji="1" lang="ja-JP" altLang="en-US"/>
          </a:p>
        </p:txBody>
      </p:sp>
      <p:sp>
        <p:nvSpPr>
          <p:cNvPr id="7" name="正方形/長方形 6">
            <a:extLst>
              <a:ext uri="{FF2B5EF4-FFF2-40B4-BE49-F238E27FC236}">
                <a16:creationId xmlns:a16="http://schemas.microsoft.com/office/drawing/2014/main" id="{CCD35B96-AA3E-4D23-90BB-04E4F1B60EE1}"/>
              </a:ext>
            </a:extLst>
          </p:cNvPr>
          <p:cNvSpPr/>
          <p:nvPr/>
        </p:nvSpPr>
        <p:spPr>
          <a:xfrm>
            <a:off x="263352" y="906904"/>
            <a:ext cx="3262432" cy="461665"/>
          </a:xfrm>
          <a:prstGeom prst="rect">
            <a:avLst/>
          </a:prstGeom>
        </p:spPr>
        <p:txBody>
          <a:bodyPr wrap="none">
            <a:spAutoFit/>
          </a:bodyPr>
          <a:lstStyle/>
          <a:p>
            <a:r>
              <a:rPr lang="ja-JP" altLang="en-US" sz="2400" dirty="0">
                <a:ea typeface="HG丸ｺﾞｼｯｸM-PRO" panose="020F0600000000000000" pitchFamily="50" charset="-128"/>
              </a:rPr>
              <a:t>〇レンズの公式の導出</a:t>
            </a:r>
            <a:endParaRPr lang="en-US" altLang="ja-JP" sz="2400" dirty="0">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3045FBA0-F63C-48DC-8F47-967996516028}"/>
              </a:ext>
            </a:extLst>
          </p:cNvPr>
          <p:cNvSpPr/>
          <p:nvPr/>
        </p:nvSpPr>
        <p:spPr>
          <a:xfrm>
            <a:off x="462459" y="1671848"/>
            <a:ext cx="6148451" cy="830997"/>
          </a:xfrm>
          <a:prstGeom prst="rect">
            <a:avLst/>
          </a:prstGeom>
        </p:spPr>
        <p:txBody>
          <a:bodyPr wrap="square">
            <a:spAutoFit/>
          </a:bodyPr>
          <a:lstStyle/>
          <a:p>
            <a:pPr algn="just"/>
            <a:r>
              <a:rPr lang="ja-JP" altLang="en-US" sz="2400" b="1" dirty="0">
                <a:solidFill>
                  <a:srgbClr val="000000"/>
                </a:solidFill>
                <a:latin typeface="HG丸ｺﾞｼｯｸM-PRO" panose="020F0600000000000000" pitchFamily="50" charset="-128"/>
                <a:ea typeface="HG丸ｺﾞｼｯｸM-PRO" panose="020F0600000000000000" pitchFamily="50" charset="-128"/>
              </a:rPr>
              <a:t>三角形</a:t>
            </a:r>
            <a:r>
              <a:rPr lang="en-US" altLang="ja-JP" sz="2400" b="1" dirty="0">
                <a:solidFill>
                  <a:srgbClr val="000000"/>
                </a:solidFill>
                <a:latin typeface="HG丸ｺﾞｼｯｸM-PRO" panose="020F0600000000000000" pitchFamily="50" charset="-128"/>
                <a:ea typeface="HG丸ｺﾞｼｯｸM-PRO" panose="020F0600000000000000" pitchFamily="50" charset="-128"/>
              </a:rPr>
              <a:t>OAA’</a:t>
            </a:r>
            <a:r>
              <a:rPr lang="ja-JP" altLang="en-US" sz="2400" b="1" dirty="0">
                <a:solidFill>
                  <a:srgbClr val="000000"/>
                </a:solidFill>
                <a:latin typeface="HG丸ｺﾞｼｯｸM-PRO" panose="020F0600000000000000" pitchFamily="50" charset="-128"/>
                <a:ea typeface="HG丸ｺﾞｼｯｸM-PRO" panose="020F0600000000000000" pitchFamily="50" charset="-128"/>
              </a:rPr>
              <a:t>と三角形</a:t>
            </a:r>
            <a:r>
              <a:rPr lang="en-US" altLang="ja-JP" sz="2400" b="1" dirty="0">
                <a:solidFill>
                  <a:srgbClr val="000000"/>
                </a:solidFill>
                <a:latin typeface="HG丸ｺﾞｼｯｸM-PRO" panose="020F0600000000000000" pitchFamily="50" charset="-128"/>
                <a:ea typeface="HG丸ｺﾞｼｯｸM-PRO" panose="020F0600000000000000" pitchFamily="50" charset="-128"/>
              </a:rPr>
              <a:t>OBB’</a:t>
            </a:r>
            <a:r>
              <a:rPr lang="ja-JP" altLang="en-US" sz="2400" b="1" dirty="0">
                <a:solidFill>
                  <a:srgbClr val="000000"/>
                </a:solidFill>
                <a:latin typeface="HG丸ｺﾞｼｯｸM-PRO" panose="020F0600000000000000" pitchFamily="50" charset="-128"/>
                <a:ea typeface="HG丸ｺﾞｼｯｸM-PRO" panose="020F0600000000000000" pitchFamily="50" charset="-128"/>
              </a:rPr>
              <a:t>は相似</a:t>
            </a:r>
            <a:endParaRPr lang="en-US" altLang="ja-JP" sz="2400" b="1" dirty="0">
              <a:solidFill>
                <a:srgbClr val="000000"/>
              </a:solidFill>
              <a:latin typeface="HG丸ｺﾞｼｯｸM-PRO" panose="020F0600000000000000" pitchFamily="50" charset="-128"/>
              <a:ea typeface="HG丸ｺﾞｼｯｸM-PRO" panose="020F0600000000000000" pitchFamily="50" charset="-128"/>
            </a:endParaRPr>
          </a:p>
          <a:p>
            <a:pPr algn="just"/>
            <a:r>
              <a:rPr lang="ja-JP" altLang="en-US" sz="2400" b="1" dirty="0">
                <a:solidFill>
                  <a:srgbClr val="000000"/>
                </a:solidFill>
                <a:latin typeface="HG丸ｺﾞｼｯｸM-PRO" panose="020F0600000000000000" pitchFamily="50" charset="-128"/>
                <a:ea typeface="HG丸ｺﾞｼｯｸM-PRO" panose="020F0600000000000000" pitchFamily="50" charset="-128"/>
              </a:rPr>
              <a:t>△</a:t>
            </a:r>
            <a:r>
              <a:rPr lang="en-US" altLang="ja-JP" sz="2400" b="1" dirty="0">
                <a:solidFill>
                  <a:srgbClr val="000000"/>
                </a:solidFill>
                <a:latin typeface="HG丸ｺﾞｼｯｸM-PRO" panose="020F0600000000000000" pitchFamily="50" charset="-128"/>
                <a:ea typeface="HG丸ｺﾞｼｯｸM-PRO" panose="020F0600000000000000" pitchFamily="50" charset="-128"/>
              </a:rPr>
              <a:t>OAA’∽△OBB’</a:t>
            </a:r>
            <a:endParaRPr lang="ja-JP" altLang="en-US" sz="24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87298568-CDB5-4E1D-8DFB-8215699AFD1B}"/>
              </a:ext>
            </a:extLst>
          </p:cNvPr>
          <p:cNvSpPr/>
          <p:nvPr/>
        </p:nvSpPr>
        <p:spPr>
          <a:xfrm>
            <a:off x="996952" y="2890426"/>
            <a:ext cx="1761198" cy="523220"/>
          </a:xfrm>
          <a:prstGeom prst="rect">
            <a:avLst/>
          </a:prstGeom>
        </p:spPr>
        <p:txBody>
          <a:bodyPr wrap="square">
            <a:spAutoFit/>
          </a:bodyPr>
          <a:lstStyle/>
          <a:p>
            <a:pPr algn="just"/>
            <a:r>
              <a:rPr lang="ja-JP" altLang="en-US" sz="2800" dirty="0">
                <a:latin typeface="HG丸ｺﾞｼｯｸM-PRO" panose="020F0600000000000000" pitchFamily="50" charset="-128"/>
                <a:ea typeface="HG丸ｺﾞｼｯｸM-PRO" panose="020F0600000000000000" pitchFamily="50" charset="-128"/>
              </a:rPr>
              <a:t>よって</a:t>
            </a:r>
          </a:p>
        </p:txBody>
      </p: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C128B2EB-53BD-4B4C-8FFB-B97AABC3496D}"/>
                  </a:ext>
                </a:extLst>
              </p:cNvPr>
              <p:cNvSpPr/>
              <p:nvPr/>
            </p:nvSpPr>
            <p:spPr>
              <a:xfrm>
                <a:off x="1628587" y="3654174"/>
                <a:ext cx="1547218" cy="11716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𝑩𝑩</m:t>
                          </m:r>
                          <m:r>
                            <a:rPr lang="en-US" altLang="ja-JP" sz="3600" b="1" i="1" smtClean="0">
                              <a:solidFill>
                                <a:srgbClr val="FF0000"/>
                              </a:solidFill>
                              <a:latin typeface="Cambria Math" panose="02040503050406030204" pitchFamily="18" charset="0"/>
                            </a:rPr>
                            <m:t>′</m:t>
                          </m:r>
                        </m:num>
                        <m:den>
                          <m:r>
                            <a:rPr lang="en-US" altLang="ja-JP" sz="3600" b="1" i="1" smtClean="0">
                              <a:solidFill>
                                <a:srgbClr val="FF0000"/>
                              </a:solidFill>
                              <a:latin typeface="Cambria Math" panose="02040503050406030204" pitchFamily="18" charset="0"/>
                            </a:rPr>
                            <m:t>𝑨𝑨</m:t>
                          </m:r>
                          <m:r>
                            <a:rPr lang="en-US" altLang="ja-JP" sz="3600" b="1" i="1" smtClean="0">
                              <a:solidFill>
                                <a:srgbClr val="FF0000"/>
                              </a:solidFill>
                              <a:latin typeface="Cambria Math" panose="02040503050406030204" pitchFamily="18" charset="0"/>
                            </a:rPr>
                            <m:t>′</m:t>
                          </m:r>
                        </m:den>
                      </m:f>
                      <m:r>
                        <a:rPr lang="en-US" altLang="ja-JP" sz="3600" b="1" i="1" smtClean="0">
                          <a:solidFill>
                            <a:srgbClr val="FF0000"/>
                          </a:solidFill>
                          <a:latin typeface="Cambria Math" panose="02040503050406030204" pitchFamily="18" charset="0"/>
                        </a:rPr>
                        <m:t>=</m:t>
                      </m:r>
                    </m:oMath>
                  </m:oMathPara>
                </a14:m>
                <a:endParaRPr lang="ja-JP" altLang="en-US" sz="3600" b="1" dirty="0">
                  <a:solidFill>
                    <a:srgbClr val="FF0000"/>
                  </a:solidFill>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C128B2EB-53BD-4B4C-8FFB-B97AABC3496D}"/>
                  </a:ext>
                </a:extLst>
              </p:cNvPr>
              <p:cNvSpPr>
                <a:spLocks noRot="1" noChangeAspect="1" noMove="1" noResize="1" noEditPoints="1" noAdjustHandles="1" noChangeArrowheads="1" noChangeShapeType="1" noTextEdit="1"/>
              </p:cNvSpPr>
              <p:nvPr/>
            </p:nvSpPr>
            <p:spPr>
              <a:xfrm>
                <a:off x="1628587" y="3654174"/>
                <a:ext cx="1547218" cy="117166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EA2D7414-7FDC-4C47-9290-FDD3285F2919}"/>
                  </a:ext>
                </a:extLst>
              </p:cNvPr>
              <p:cNvSpPr/>
              <p:nvPr/>
            </p:nvSpPr>
            <p:spPr>
              <a:xfrm>
                <a:off x="3175805" y="3645024"/>
                <a:ext cx="1935145" cy="1305294"/>
              </a:xfrm>
              <a:prstGeom prst="rect">
                <a:avLst/>
              </a:prstGeom>
            </p:spPr>
            <p:txBody>
              <a:bodyPr wrap="none">
                <a:spAutoFit/>
              </a:bodyPr>
              <a:lstStyle/>
              <a:p>
                <a14:m>
                  <m:oMath xmlns:m="http://schemas.openxmlformats.org/officeDocument/2006/math">
                    <m:f>
                      <m:fPr>
                        <m:ctrlPr>
                          <a:rPr lang="en-US" altLang="ja-JP" sz="5400" b="1" i="1">
                            <a:solidFill>
                              <a:srgbClr val="FF0000"/>
                            </a:solidFill>
                            <a:latin typeface="Cambria Math" panose="02040503050406030204" pitchFamily="18" charset="0"/>
                          </a:rPr>
                        </m:ctrlPr>
                      </m:fPr>
                      <m:num>
                        <m:r>
                          <a:rPr lang="en-US" altLang="ja-JP" sz="5400" b="1" i="1">
                            <a:solidFill>
                              <a:srgbClr val="FF0000"/>
                            </a:solidFill>
                            <a:latin typeface="Cambria Math" panose="02040503050406030204" pitchFamily="18" charset="0"/>
                          </a:rPr>
                          <m:t>𝒃</m:t>
                        </m:r>
                      </m:num>
                      <m:den>
                        <m:r>
                          <a:rPr lang="en-US" altLang="ja-JP" sz="5400" b="1" i="1">
                            <a:solidFill>
                              <a:srgbClr val="FF0000"/>
                            </a:solidFill>
                            <a:latin typeface="Cambria Math" panose="02040503050406030204" pitchFamily="18" charset="0"/>
                          </a:rPr>
                          <m:t>𝒂</m:t>
                        </m:r>
                      </m:den>
                    </m:f>
                  </m:oMath>
                </a14:m>
                <a:r>
                  <a:rPr lang="ja-JP" altLang="en-US" sz="2800" dirty="0">
                    <a:ea typeface="HG丸ｺﾞｼｯｸM-PRO" panose="020F0600000000000000" pitchFamily="50" charset="-128"/>
                  </a:rPr>
                  <a:t>・・・①</a:t>
                </a:r>
              </a:p>
            </p:txBody>
          </p:sp>
        </mc:Choice>
        <mc:Fallback xmlns="">
          <p:sp>
            <p:nvSpPr>
              <p:cNvPr id="14" name="正方形/長方形 13">
                <a:extLst>
                  <a:ext uri="{FF2B5EF4-FFF2-40B4-BE49-F238E27FC236}">
                    <a16:creationId xmlns:a16="http://schemas.microsoft.com/office/drawing/2014/main" id="{EA2D7414-7FDC-4C47-9290-FDD3285F2919}"/>
                  </a:ext>
                </a:extLst>
              </p:cNvPr>
              <p:cNvSpPr>
                <a:spLocks noRot="1" noChangeAspect="1" noMove="1" noResize="1" noEditPoints="1" noAdjustHandles="1" noChangeArrowheads="1" noChangeShapeType="1" noTextEdit="1"/>
              </p:cNvSpPr>
              <p:nvPr/>
            </p:nvSpPr>
            <p:spPr>
              <a:xfrm>
                <a:off x="3175805" y="3645024"/>
                <a:ext cx="1935145" cy="1305294"/>
              </a:xfrm>
              <a:prstGeom prst="rect">
                <a:avLst/>
              </a:prstGeom>
              <a:blipFill>
                <a:blip r:embed="rId4"/>
                <a:stretch>
                  <a:fillRect r="-50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9521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12</a:t>
            </a:fld>
            <a:endParaRPr kumimoji="1" lang="ja-JP" altLang="en-US"/>
          </a:p>
        </p:txBody>
      </p:sp>
      <p:pic>
        <p:nvPicPr>
          <p:cNvPr id="6" name="図 5">
            <a:extLst>
              <a:ext uri="{FF2B5EF4-FFF2-40B4-BE49-F238E27FC236}">
                <a16:creationId xmlns:a16="http://schemas.microsoft.com/office/drawing/2014/main" id="{ED489F0D-0F61-411F-98BD-0108222D00F3}"/>
              </a:ext>
            </a:extLst>
          </p:cNvPr>
          <p:cNvPicPr>
            <a:picLocks noChangeAspect="1"/>
          </p:cNvPicPr>
          <p:nvPr/>
        </p:nvPicPr>
        <p:blipFill>
          <a:blip r:embed="rId2"/>
          <a:stretch>
            <a:fillRect/>
          </a:stretch>
        </p:blipFill>
        <p:spPr>
          <a:xfrm>
            <a:off x="5391846" y="1705102"/>
            <a:ext cx="6597071" cy="4738782"/>
          </a:xfrm>
          <a:prstGeom prst="rect">
            <a:avLst/>
          </a:prstGeom>
        </p:spPr>
      </p:pic>
      <p:sp>
        <p:nvSpPr>
          <p:cNvPr id="7" name="直角三角形 7">
            <a:extLst>
              <a:ext uri="{FF2B5EF4-FFF2-40B4-BE49-F238E27FC236}">
                <a16:creationId xmlns:a16="http://schemas.microsoft.com/office/drawing/2014/main" id="{61A099DD-E35A-4006-989B-F188B2B56895}"/>
              </a:ext>
            </a:extLst>
          </p:cNvPr>
          <p:cNvSpPr/>
          <p:nvPr/>
        </p:nvSpPr>
        <p:spPr>
          <a:xfrm>
            <a:off x="8043964" y="3565207"/>
            <a:ext cx="936104" cy="555002"/>
          </a:xfrm>
          <a:custGeom>
            <a:avLst/>
            <a:gdLst>
              <a:gd name="connsiteX0" fmla="*/ 0 w 1296144"/>
              <a:gd name="connsiteY0" fmla="*/ 534514 h 534514"/>
              <a:gd name="connsiteX1" fmla="*/ 0 w 1296144"/>
              <a:gd name="connsiteY1" fmla="*/ 0 h 534514"/>
              <a:gd name="connsiteX2" fmla="*/ 1296144 w 1296144"/>
              <a:gd name="connsiteY2" fmla="*/ 534514 h 534514"/>
              <a:gd name="connsiteX3" fmla="*/ 0 w 1296144"/>
              <a:gd name="connsiteY3" fmla="*/ 534514 h 534514"/>
              <a:gd name="connsiteX0" fmla="*/ 6350 w 1302494"/>
              <a:gd name="connsiteY0" fmla="*/ 569439 h 569439"/>
              <a:gd name="connsiteX1" fmla="*/ 0 w 1302494"/>
              <a:gd name="connsiteY1" fmla="*/ 0 h 569439"/>
              <a:gd name="connsiteX2" fmla="*/ 1302494 w 1302494"/>
              <a:gd name="connsiteY2" fmla="*/ 569439 h 569439"/>
              <a:gd name="connsiteX3" fmla="*/ 6350 w 1302494"/>
              <a:gd name="connsiteY3" fmla="*/ 569439 h 569439"/>
              <a:gd name="connsiteX0" fmla="*/ 6350 w 1343769"/>
              <a:gd name="connsiteY0" fmla="*/ 569439 h 569439"/>
              <a:gd name="connsiteX1" fmla="*/ 0 w 1343769"/>
              <a:gd name="connsiteY1" fmla="*/ 0 h 569439"/>
              <a:gd name="connsiteX2" fmla="*/ 1343769 w 1343769"/>
              <a:gd name="connsiteY2" fmla="*/ 569439 h 569439"/>
              <a:gd name="connsiteX3" fmla="*/ 6350 w 1343769"/>
              <a:gd name="connsiteY3" fmla="*/ 569439 h 569439"/>
              <a:gd name="connsiteX0" fmla="*/ 6350 w 1340594"/>
              <a:gd name="connsiteY0" fmla="*/ 569439 h 569439"/>
              <a:gd name="connsiteX1" fmla="*/ 0 w 1340594"/>
              <a:gd name="connsiteY1" fmla="*/ 0 h 569439"/>
              <a:gd name="connsiteX2" fmla="*/ 1340594 w 1340594"/>
              <a:gd name="connsiteY2" fmla="*/ 569439 h 569439"/>
              <a:gd name="connsiteX3" fmla="*/ 6350 w 1340594"/>
              <a:gd name="connsiteY3" fmla="*/ 569439 h 569439"/>
            </a:gdLst>
            <a:ahLst/>
            <a:cxnLst>
              <a:cxn ang="0">
                <a:pos x="connsiteX0" y="connsiteY0"/>
              </a:cxn>
              <a:cxn ang="0">
                <a:pos x="connsiteX1" y="connsiteY1"/>
              </a:cxn>
              <a:cxn ang="0">
                <a:pos x="connsiteX2" y="connsiteY2"/>
              </a:cxn>
              <a:cxn ang="0">
                <a:pos x="connsiteX3" y="connsiteY3"/>
              </a:cxn>
            </a:cxnLst>
            <a:rect l="l" t="t" r="r" b="b"/>
            <a:pathLst>
              <a:path w="1340594" h="569439">
                <a:moveTo>
                  <a:pt x="6350" y="569439"/>
                </a:moveTo>
                <a:cubicBezTo>
                  <a:pt x="4233" y="379626"/>
                  <a:pt x="2117" y="189813"/>
                  <a:pt x="0" y="0"/>
                </a:cubicBezTo>
                <a:lnTo>
                  <a:pt x="1340594" y="569439"/>
                </a:lnTo>
                <a:lnTo>
                  <a:pt x="6350" y="569439"/>
                </a:lnTo>
                <a:close/>
              </a:path>
            </a:pathLst>
          </a:custGeom>
          <a:solidFill>
            <a:srgbClr val="0070C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8" name="直角三角形 7">
            <a:extLst>
              <a:ext uri="{FF2B5EF4-FFF2-40B4-BE49-F238E27FC236}">
                <a16:creationId xmlns:a16="http://schemas.microsoft.com/office/drawing/2014/main" id="{AD03E754-4481-4148-AB7A-D99DCF00167A}"/>
              </a:ext>
            </a:extLst>
          </p:cNvPr>
          <p:cNvSpPr/>
          <p:nvPr/>
        </p:nvSpPr>
        <p:spPr>
          <a:xfrm rot="10800000">
            <a:off x="9048328" y="4149080"/>
            <a:ext cx="2163988" cy="1314873"/>
          </a:xfrm>
          <a:custGeom>
            <a:avLst/>
            <a:gdLst>
              <a:gd name="connsiteX0" fmla="*/ 0 w 1296144"/>
              <a:gd name="connsiteY0" fmla="*/ 534514 h 534514"/>
              <a:gd name="connsiteX1" fmla="*/ 0 w 1296144"/>
              <a:gd name="connsiteY1" fmla="*/ 0 h 534514"/>
              <a:gd name="connsiteX2" fmla="*/ 1296144 w 1296144"/>
              <a:gd name="connsiteY2" fmla="*/ 534514 h 534514"/>
              <a:gd name="connsiteX3" fmla="*/ 0 w 1296144"/>
              <a:gd name="connsiteY3" fmla="*/ 534514 h 534514"/>
              <a:gd name="connsiteX0" fmla="*/ 6350 w 1302494"/>
              <a:gd name="connsiteY0" fmla="*/ 569439 h 569439"/>
              <a:gd name="connsiteX1" fmla="*/ 0 w 1302494"/>
              <a:gd name="connsiteY1" fmla="*/ 0 h 569439"/>
              <a:gd name="connsiteX2" fmla="*/ 1302494 w 1302494"/>
              <a:gd name="connsiteY2" fmla="*/ 569439 h 569439"/>
              <a:gd name="connsiteX3" fmla="*/ 6350 w 1302494"/>
              <a:gd name="connsiteY3" fmla="*/ 569439 h 569439"/>
              <a:gd name="connsiteX0" fmla="*/ 6350 w 1343769"/>
              <a:gd name="connsiteY0" fmla="*/ 569439 h 569439"/>
              <a:gd name="connsiteX1" fmla="*/ 0 w 1343769"/>
              <a:gd name="connsiteY1" fmla="*/ 0 h 569439"/>
              <a:gd name="connsiteX2" fmla="*/ 1343769 w 1343769"/>
              <a:gd name="connsiteY2" fmla="*/ 569439 h 569439"/>
              <a:gd name="connsiteX3" fmla="*/ 6350 w 1343769"/>
              <a:gd name="connsiteY3" fmla="*/ 569439 h 569439"/>
              <a:gd name="connsiteX0" fmla="*/ 6350 w 1340594"/>
              <a:gd name="connsiteY0" fmla="*/ 569439 h 569439"/>
              <a:gd name="connsiteX1" fmla="*/ 0 w 1340594"/>
              <a:gd name="connsiteY1" fmla="*/ 0 h 569439"/>
              <a:gd name="connsiteX2" fmla="*/ 1340594 w 1340594"/>
              <a:gd name="connsiteY2" fmla="*/ 569439 h 569439"/>
              <a:gd name="connsiteX3" fmla="*/ 6350 w 1340594"/>
              <a:gd name="connsiteY3" fmla="*/ 569439 h 569439"/>
            </a:gdLst>
            <a:ahLst/>
            <a:cxnLst>
              <a:cxn ang="0">
                <a:pos x="connsiteX0" y="connsiteY0"/>
              </a:cxn>
              <a:cxn ang="0">
                <a:pos x="connsiteX1" y="connsiteY1"/>
              </a:cxn>
              <a:cxn ang="0">
                <a:pos x="connsiteX2" y="connsiteY2"/>
              </a:cxn>
              <a:cxn ang="0">
                <a:pos x="connsiteX3" y="connsiteY3"/>
              </a:cxn>
            </a:cxnLst>
            <a:rect l="l" t="t" r="r" b="b"/>
            <a:pathLst>
              <a:path w="1340594" h="569439">
                <a:moveTo>
                  <a:pt x="6350" y="569439"/>
                </a:moveTo>
                <a:cubicBezTo>
                  <a:pt x="4233" y="379626"/>
                  <a:pt x="2117" y="189813"/>
                  <a:pt x="0" y="0"/>
                </a:cubicBezTo>
                <a:lnTo>
                  <a:pt x="1340594" y="569439"/>
                </a:lnTo>
                <a:lnTo>
                  <a:pt x="6350" y="569439"/>
                </a:lnTo>
                <a:close/>
              </a:path>
            </a:pathLst>
          </a:custGeom>
          <a:solidFill>
            <a:srgbClr val="0070C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2CF9B637-16C3-495E-8F4E-DA00BEE0299B}"/>
                  </a:ext>
                </a:extLst>
              </p:cNvPr>
              <p:cNvSpPr/>
              <p:nvPr/>
            </p:nvSpPr>
            <p:spPr>
              <a:xfrm>
                <a:off x="756955" y="2089510"/>
                <a:ext cx="1547218" cy="117525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𝑩𝑩</m:t>
                          </m:r>
                          <m:r>
                            <a:rPr lang="en-US" altLang="ja-JP" sz="3600" b="1" i="1">
                              <a:solidFill>
                                <a:srgbClr val="FF0000"/>
                              </a:solidFill>
                              <a:latin typeface="Cambria Math" panose="02040503050406030204" pitchFamily="18" charset="0"/>
                            </a:rPr>
                            <m:t>′</m:t>
                          </m:r>
                        </m:num>
                        <m:den>
                          <m:r>
                            <a:rPr lang="en-US" altLang="ja-JP" sz="3600" b="1" i="1" smtClean="0">
                              <a:solidFill>
                                <a:srgbClr val="FF0000"/>
                              </a:solidFill>
                              <a:latin typeface="Cambria Math" panose="02040503050406030204" pitchFamily="18" charset="0"/>
                            </a:rPr>
                            <m:t>𝑶𝑷</m:t>
                          </m:r>
                        </m:den>
                      </m:f>
                      <m:r>
                        <a:rPr lang="en-US" altLang="ja-JP" sz="3600" b="1" i="1" smtClean="0">
                          <a:solidFill>
                            <a:srgbClr val="FF0000"/>
                          </a:solidFill>
                          <a:latin typeface="Cambria Math" panose="02040503050406030204" pitchFamily="18" charset="0"/>
                        </a:rPr>
                        <m:t>=</m:t>
                      </m:r>
                    </m:oMath>
                  </m:oMathPara>
                </a14:m>
                <a:endParaRPr lang="ja-JP" altLang="en-US" sz="3600" b="1" dirty="0">
                  <a:solidFill>
                    <a:srgbClr val="FF0000"/>
                  </a:solidFill>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2CF9B637-16C3-495E-8F4E-DA00BEE0299B}"/>
                  </a:ext>
                </a:extLst>
              </p:cNvPr>
              <p:cNvSpPr>
                <a:spLocks noRot="1" noChangeAspect="1" noMove="1" noResize="1" noEditPoints="1" noAdjustHandles="1" noChangeArrowheads="1" noChangeShapeType="1" noTextEdit="1"/>
              </p:cNvSpPr>
              <p:nvPr/>
            </p:nvSpPr>
            <p:spPr>
              <a:xfrm>
                <a:off x="756955" y="2089510"/>
                <a:ext cx="1547218" cy="117525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130FB373-5CC0-4711-989B-0E86D7511AD0}"/>
                  </a:ext>
                </a:extLst>
              </p:cNvPr>
              <p:cNvSpPr/>
              <p:nvPr/>
            </p:nvSpPr>
            <p:spPr>
              <a:xfrm>
                <a:off x="2286310" y="2033595"/>
                <a:ext cx="2736647" cy="1412631"/>
              </a:xfrm>
              <a:prstGeom prst="rect">
                <a:avLst/>
              </a:prstGeom>
            </p:spPr>
            <p:txBody>
              <a:bodyPr wrap="none">
                <a:spAutoFit/>
              </a:bodyPr>
              <a:lstStyle/>
              <a:p>
                <a14:m>
                  <m:oMath xmlns:m="http://schemas.openxmlformats.org/officeDocument/2006/math">
                    <m:f>
                      <m:fPr>
                        <m:ctrlPr>
                          <a:rPr lang="en-US" altLang="ja-JP" sz="5400" b="1" i="1">
                            <a:solidFill>
                              <a:srgbClr val="FF0000"/>
                            </a:solidFill>
                            <a:latin typeface="Cambria Math" panose="02040503050406030204" pitchFamily="18" charset="0"/>
                          </a:rPr>
                        </m:ctrlPr>
                      </m:fPr>
                      <m:num>
                        <m:r>
                          <a:rPr lang="en-US" altLang="ja-JP" sz="5400" b="1" i="1">
                            <a:solidFill>
                              <a:srgbClr val="FF0000"/>
                            </a:solidFill>
                            <a:latin typeface="Cambria Math" panose="02040503050406030204" pitchFamily="18" charset="0"/>
                          </a:rPr>
                          <m:t>𝒃</m:t>
                        </m:r>
                        <m:r>
                          <a:rPr lang="en-US" altLang="ja-JP" sz="5400" b="1" i="1">
                            <a:solidFill>
                              <a:srgbClr val="FF0000"/>
                            </a:solidFill>
                            <a:latin typeface="Cambria Math" panose="02040503050406030204" pitchFamily="18" charset="0"/>
                          </a:rPr>
                          <m:t>−</m:t>
                        </m:r>
                        <m:r>
                          <a:rPr lang="en-US" altLang="ja-JP" sz="5400" b="1" i="1">
                            <a:solidFill>
                              <a:srgbClr val="FF0000"/>
                            </a:solidFill>
                            <a:latin typeface="Cambria Math" panose="02040503050406030204" pitchFamily="18" charset="0"/>
                          </a:rPr>
                          <m:t>𝒇</m:t>
                        </m:r>
                      </m:num>
                      <m:den>
                        <m:r>
                          <a:rPr lang="en-US" altLang="ja-JP" sz="5400" b="1" i="1">
                            <a:solidFill>
                              <a:srgbClr val="FF0000"/>
                            </a:solidFill>
                            <a:latin typeface="Cambria Math" panose="02040503050406030204" pitchFamily="18" charset="0"/>
                          </a:rPr>
                          <m:t>𝒇</m:t>
                        </m:r>
                      </m:den>
                    </m:f>
                  </m:oMath>
                </a14:m>
                <a:r>
                  <a:rPr lang="ja-JP" altLang="en-US" sz="5400" dirty="0">
                    <a:ea typeface="HG丸ｺﾞｼｯｸM-PRO" panose="020F0600000000000000" pitchFamily="50" charset="-128"/>
                  </a:rPr>
                  <a:t> </a:t>
                </a:r>
                <a:r>
                  <a:rPr lang="ja-JP" altLang="en-US" sz="2800" dirty="0">
                    <a:ea typeface="HG丸ｺﾞｼｯｸM-PRO" panose="020F0600000000000000" pitchFamily="50" charset="-128"/>
                  </a:rPr>
                  <a:t>・・・②</a:t>
                </a:r>
              </a:p>
            </p:txBody>
          </p:sp>
        </mc:Choice>
        <mc:Fallback xmlns="">
          <p:sp>
            <p:nvSpPr>
              <p:cNvPr id="10" name="正方形/長方形 9">
                <a:extLst>
                  <a:ext uri="{FF2B5EF4-FFF2-40B4-BE49-F238E27FC236}">
                    <a16:creationId xmlns:a16="http://schemas.microsoft.com/office/drawing/2014/main" id="{130FB373-5CC0-4711-989B-0E86D7511AD0}"/>
                  </a:ext>
                </a:extLst>
              </p:cNvPr>
              <p:cNvSpPr>
                <a:spLocks noRot="1" noChangeAspect="1" noMove="1" noResize="1" noEditPoints="1" noAdjustHandles="1" noChangeArrowheads="1" noChangeShapeType="1" noTextEdit="1"/>
              </p:cNvSpPr>
              <p:nvPr/>
            </p:nvSpPr>
            <p:spPr>
              <a:xfrm>
                <a:off x="2286310" y="2033595"/>
                <a:ext cx="2736647" cy="1412631"/>
              </a:xfrm>
              <a:prstGeom prst="rect">
                <a:avLst/>
              </a:prstGeom>
              <a:blipFill>
                <a:blip r:embed="rId4"/>
                <a:stretch>
                  <a:fillRect r="-3563"/>
                </a:stretch>
              </a:blipFill>
            </p:spPr>
            <p:txBody>
              <a:bodyPr/>
              <a:lstStyle/>
              <a:p>
                <a:r>
                  <a:rPr lang="ja-JP" altLang="en-US">
                    <a:noFill/>
                  </a:rPr>
                  <a:t> </a:t>
                </a:r>
              </a:p>
            </p:txBody>
          </p:sp>
        </mc:Fallback>
      </mc:AlternateContent>
      <p:sp>
        <p:nvSpPr>
          <p:cNvPr id="11" name="正方形/長方形 10">
            <a:extLst>
              <a:ext uri="{FF2B5EF4-FFF2-40B4-BE49-F238E27FC236}">
                <a16:creationId xmlns:a16="http://schemas.microsoft.com/office/drawing/2014/main" id="{1BC862A4-CEBD-43C6-B973-D8C1396D48D4}"/>
              </a:ext>
            </a:extLst>
          </p:cNvPr>
          <p:cNvSpPr/>
          <p:nvPr/>
        </p:nvSpPr>
        <p:spPr>
          <a:xfrm>
            <a:off x="519208" y="968018"/>
            <a:ext cx="10801200" cy="707886"/>
          </a:xfrm>
          <a:prstGeom prst="rect">
            <a:avLst/>
          </a:prstGeom>
        </p:spPr>
        <p:txBody>
          <a:bodyPr wrap="square">
            <a:spAutoFit/>
          </a:bodyPr>
          <a:lstStyle/>
          <a:p>
            <a:pPr algn="just"/>
            <a:r>
              <a:rPr lang="ja-JP" altLang="en-US" sz="2400" b="1" dirty="0">
                <a:latin typeface="HG丸ｺﾞｼｯｸM-PRO" panose="020F0600000000000000" pitchFamily="50" charset="-128"/>
                <a:ea typeface="HG丸ｺﾞｼｯｸM-PRO" panose="020F0600000000000000" pitchFamily="50" charset="-128"/>
              </a:rPr>
              <a:t>三角形</a:t>
            </a:r>
            <a:r>
              <a:rPr lang="en-US" altLang="ja-JP" sz="2400" b="1" dirty="0">
                <a:latin typeface="HG丸ｺﾞｼｯｸM-PRO" panose="020F0600000000000000" pitchFamily="50" charset="-128"/>
                <a:ea typeface="HG丸ｺﾞｼｯｸM-PRO" panose="020F0600000000000000" pitchFamily="50" charset="-128"/>
              </a:rPr>
              <a:t>OPF</a:t>
            </a:r>
            <a:r>
              <a:rPr lang="ja-JP" altLang="en-US" sz="2400" b="1" baseline="-25000" dirty="0">
                <a:latin typeface="HG丸ｺﾞｼｯｸM-PRO" panose="020F0600000000000000" pitchFamily="50" charset="-128"/>
                <a:ea typeface="HG丸ｺﾞｼｯｸM-PRO" panose="020F0600000000000000" pitchFamily="50" charset="-128"/>
              </a:rPr>
              <a:t>１</a:t>
            </a:r>
            <a:r>
              <a:rPr lang="ja-JP" altLang="en-US" sz="2400" b="1" dirty="0">
                <a:latin typeface="HG丸ｺﾞｼｯｸM-PRO" panose="020F0600000000000000" pitchFamily="50" charset="-128"/>
                <a:ea typeface="HG丸ｺﾞｼｯｸM-PRO" panose="020F0600000000000000" pitchFamily="50" charset="-128"/>
              </a:rPr>
              <a:t>と三角形</a:t>
            </a:r>
            <a:r>
              <a:rPr lang="en-US" altLang="ja-JP" sz="2400" b="1" dirty="0">
                <a:latin typeface="HG丸ｺﾞｼｯｸM-PRO" panose="020F0600000000000000" pitchFamily="50" charset="-128"/>
                <a:ea typeface="HG丸ｺﾞｼｯｸM-PRO" panose="020F0600000000000000" pitchFamily="50" charset="-128"/>
              </a:rPr>
              <a:t>BB’F</a:t>
            </a:r>
            <a:r>
              <a:rPr lang="ja-JP" altLang="en-US" sz="2400" b="1" baseline="-25000" dirty="0">
                <a:latin typeface="HG丸ｺﾞｼｯｸM-PRO" panose="020F0600000000000000" pitchFamily="50" charset="-128"/>
                <a:ea typeface="HG丸ｺﾞｼｯｸM-PRO" panose="020F0600000000000000" pitchFamily="50" charset="-128"/>
              </a:rPr>
              <a:t>１</a:t>
            </a:r>
            <a:r>
              <a:rPr lang="ja-JP" altLang="en-US" sz="2400" b="1" dirty="0">
                <a:latin typeface="HG丸ｺﾞｼｯｸM-PRO" panose="020F0600000000000000" pitchFamily="50" charset="-128"/>
                <a:ea typeface="HG丸ｺﾞｼｯｸM-PRO" panose="020F0600000000000000" pitchFamily="50" charset="-128"/>
              </a:rPr>
              <a:t>は相似　△</a:t>
            </a:r>
            <a:r>
              <a:rPr lang="en-US" altLang="ja-JP" sz="2400" b="1" dirty="0">
                <a:latin typeface="HG丸ｺﾞｼｯｸM-PRO" panose="020F0600000000000000" pitchFamily="50" charset="-128"/>
                <a:ea typeface="HG丸ｺﾞｼｯｸM-PRO" panose="020F0600000000000000" pitchFamily="50" charset="-128"/>
              </a:rPr>
              <a:t>OPF</a:t>
            </a:r>
            <a:r>
              <a:rPr lang="ja-JP" altLang="en-US" sz="2400" b="1" baseline="-25000" dirty="0">
                <a:latin typeface="HG丸ｺﾞｼｯｸM-PRO" panose="020F0600000000000000" pitchFamily="50" charset="-128"/>
                <a:ea typeface="HG丸ｺﾞｼｯｸM-PRO" panose="020F0600000000000000" pitchFamily="50" charset="-128"/>
              </a:rPr>
              <a:t>１</a:t>
            </a:r>
            <a:r>
              <a:rPr lang="ja-JP" altLang="en-US" sz="2400" b="1" dirty="0">
                <a:latin typeface="HG丸ｺﾞｼｯｸM-PRO" panose="020F0600000000000000" pitchFamily="50" charset="-128"/>
                <a:ea typeface="HG丸ｺﾞｼｯｸM-PRO" panose="020F0600000000000000" pitchFamily="50" charset="-128"/>
              </a:rPr>
              <a:t>∽△</a:t>
            </a:r>
            <a:r>
              <a:rPr lang="en-US" altLang="ja-JP" sz="2400" b="1" dirty="0">
                <a:latin typeface="HG丸ｺﾞｼｯｸM-PRO" panose="020F0600000000000000" pitchFamily="50" charset="-128"/>
                <a:ea typeface="HG丸ｺﾞｼｯｸM-PRO" panose="020F0600000000000000" pitchFamily="50" charset="-128"/>
              </a:rPr>
              <a:t>BB’F</a:t>
            </a:r>
            <a:r>
              <a:rPr lang="ja-JP" altLang="en-US" sz="2400" b="1" baseline="-25000" dirty="0">
                <a:latin typeface="HG丸ｺﾞｼｯｸM-PRO" panose="020F0600000000000000" pitchFamily="50" charset="-128"/>
                <a:ea typeface="HG丸ｺﾞｼｯｸM-PRO" panose="020F0600000000000000" pitchFamily="50" charset="-128"/>
              </a:rPr>
              <a:t>１</a:t>
            </a:r>
          </a:p>
          <a:p>
            <a:pPr algn="just"/>
            <a:endParaRPr lang="ja-JP" altLang="en-US" sz="2400" b="1" baseline="-25000" dirty="0">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E32A4BDE-3C26-49EA-9EB9-7343269AC614}"/>
              </a:ext>
            </a:extLst>
          </p:cNvPr>
          <p:cNvSpPr/>
          <p:nvPr/>
        </p:nvSpPr>
        <p:spPr>
          <a:xfrm>
            <a:off x="525112" y="1474269"/>
            <a:ext cx="1761198" cy="461665"/>
          </a:xfrm>
          <a:prstGeom prst="rect">
            <a:avLst/>
          </a:prstGeom>
        </p:spPr>
        <p:txBody>
          <a:bodyPr wrap="square">
            <a:spAutoFit/>
          </a:bodyPr>
          <a:lstStyle/>
          <a:p>
            <a:pPr algn="just"/>
            <a:r>
              <a:rPr lang="ja-JP" altLang="en-US" sz="2400" dirty="0">
                <a:latin typeface="HG丸ｺﾞｼｯｸM-PRO" panose="020F0600000000000000" pitchFamily="50" charset="-128"/>
                <a:ea typeface="HG丸ｺﾞｼｯｸM-PRO" panose="020F0600000000000000" pitchFamily="50" charset="-128"/>
              </a:rPr>
              <a:t>よって</a:t>
            </a:r>
          </a:p>
        </p:txBody>
      </p:sp>
    </p:spTree>
    <p:extLst>
      <p:ext uri="{BB962C8B-B14F-4D97-AF65-F5344CB8AC3E}">
        <p14:creationId xmlns:p14="http://schemas.microsoft.com/office/powerpoint/2010/main" val="352916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13</a:t>
            </a:fld>
            <a:endParaRPr kumimoji="1" lang="ja-JP" altLang="en-US"/>
          </a:p>
        </p:txBody>
      </p:sp>
      <p:pic>
        <p:nvPicPr>
          <p:cNvPr id="6" name="図 5">
            <a:extLst>
              <a:ext uri="{FF2B5EF4-FFF2-40B4-BE49-F238E27FC236}">
                <a16:creationId xmlns:a16="http://schemas.microsoft.com/office/drawing/2014/main" id="{C3482696-18CA-4D5C-92B1-034F70891B66}"/>
              </a:ext>
            </a:extLst>
          </p:cNvPr>
          <p:cNvPicPr>
            <a:picLocks noChangeAspect="1"/>
          </p:cNvPicPr>
          <p:nvPr/>
        </p:nvPicPr>
        <p:blipFill>
          <a:blip r:embed="rId2"/>
          <a:stretch>
            <a:fillRect/>
          </a:stretch>
        </p:blipFill>
        <p:spPr>
          <a:xfrm>
            <a:off x="6528048" y="908720"/>
            <a:ext cx="5114528" cy="3673848"/>
          </a:xfrm>
          <a:prstGeom prst="rect">
            <a:avLst/>
          </a:prstGeom>
        </p:spPr>
      </p:pic>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9E5746B3-EE06-4152-9F40-AAC864EE8CB9}"/>
                  </a:ext>
                </a:extLst>
              </p:cNvPr>
              <p:cNvSpPr/>
              <p:nvPr/>
            </p:nvSpPr>
            <p:spPr>
              <a:xfrm>
                <a:off x="2567608" y="4864289"/>
                <a:ext cx="1048684" cy="11445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𝒃</m:t>
                          </m:r>
                        </m:num>
                        <m:den>
                          <m:r>
                            <a:rPr lang="en-US" altLang="ja-JP" sz="3600" b="1" i="1" smtClean="0">
                              <a:solidFill>
                                <a:srgbClr val="FF0000"/>
                              </a:solidFill>
                              <a:latin typeface="Cambria Math" panose="02040503050406030204" pitchFamily="18" charset="0"/>
                            </a:rPr>
                            <m:t>𝒂</m:t>
                          </m:r>
                        </m:den>
                      </m:f>
                      <m:r>
                        <a:rPr lang="en-US" altLang="ja-JP" sz="3600" b="1" i="1" smtClean="0">
                          <a:solidFill>
                            <a:srgbClr val="FF0000"/>
                          </a:solidFill>
                          <a:latin typeface="Cambria Math" panose="02040503050406030204" pitchFamily="18" charset="0"/>
                        </a:rPr>
                        <m:t>=</m:t>
                      </m:r>
                    </m:oMath>
                  </m:oMathPara>
                </a14:m>
                <a:endParaRPr lang="ja-JP" altLang="en-US" sz="3600" b="1" dirty="0">
                  <a:solidFill>
                    <a:srgbClr val="FF0000"/>
                  </a:solidFill>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9E5746B3-EE06-4152-9F40-AAC864EE8CB9}"/>
                  </a:ext>
                </a:extLst>
              </p:cNvPr>
              <p:cNvSpPr>
                <a:spLocks noRot="1" noChangeAspect="1" noMove="1" noResize="1" noEditPoints="1" noAdjustHandles="1" noChangeArrowheads="1" noChangeShapeType="1" noTextEdit="1"/>
              </p:cNvSpPr>
              <p:nvPr/>
            </p:nvSpPr>
            <p:spPr>
              <a:xfrm>
                <a:off x="2567608" y="4864289"/>
                <a:ext cx="1048684" cy="1144544"/>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 name="正方形/長方形 7">
                <a:extLst>
                  <a:ext uri="{FF2B5EF4-FFF2-40B4-BE49-F238E27FC236}">
                    <a16:creationId xmlns:a16="http://schemas.microsoft.com/office/drawing/2014/main" id="{6FEBBC07-ABE1-4604-890F-E18A508845C9}"/>
                  </a:ext>
                </a:extLst>
              </p:cNvPr>
              <p:cNvSpPr/>
              <p:nvPr/>
            </p:nvSpPr>
            <p:spPr>
              <a:xfrm>
                <a:off x="960628" y="3945509"/>
                <a:ext cx="3872920" cy="707886"/>
              </a:xfrm>
              <a:prstGeom prst="rect">
                <a:avLst/>
              </a:prstGeom>
            </p:spPr>
            <p:txBody>
              <a:bodyPr wrap="none">
                <a:spAutoFit/>
              </a:bodyPr>
              <a:lstStyle/>
              <a:p>
                <a14:m>
                  <m:oMath xmlns:m="http://schemas.openxmlformats.org/officeDocument/2006/math">
                    <m:r>
                      <a:rPr lang="en-US" altLang="ja-JP" sz="4000" i="1" smtClean="0">
                        <a:latin typeface="Cambria Math" panose="02040503050406030204" pitchFamily="18" charset="0"/>
                      </a:rPr>
                      <m:t>𝑂𝑃</m:t>
                    </m:r>
                    <m:r>
                      <a:rPr lang="en-US" altLang="ja-JP" sz="4000" b="0" i="1" smtClean="0">
                        <a:latin typeface="Cambria Math" panose="02040503050406030204" pitchFamily="18" charset="0"/>
                      </a:rPr>
                      <m:t>=</m:t>
                    </m:r>
                    <m:r>
                      <a:rPr lang="en-US" altLang="ja-JP" sz="4000" i="1">
                        <a:latin typeface="Cambria Math" panose="02040503050406030204" pitchFamily="18" charset="0"/>
                      </a:rPr>
                      <m:t>𝐴</m:t>
                    </m:r>
                    <m:sSup>
                      <m:sSupPr>
                        <m:ctrlPr>
                          <a:rPr lang="en-US" altLang="ja-JP" sz="4000" i="1">
                            <a:latin typeface="Cambria Math" panose="02040503050406030204" pitchFamily="18" charset="0"/>
                          </a:rPr>
                        </m:ctrlPr>
                      </m:sSupPr>
                      <m:e>
                        <m:r>
                          <a:rPr lang="en-US" altLang="ja-JP" sz="4000" i="1">
                            <a:latin typeface="Cambria Math" panose="02040503050406030204" pitchFamily="18" charset="0"/>
                          </a:rPr>
                          <m:t>𝐴</m:t>
                        </m:r>
                      </m:e>
                      <m:sup>
                        <m:r>
                          <a:rPr lang="en-US" altLang="ja-JP" sz="4000" i="1">
                            <a:latin typeface="Cambria Math" panose="02040503050406030204" pitchFamily="18" charset="0"/>
                          </a:rPr>
                          <m:t>′</m:t>
                        </m:r>
                      </m:sup>
                    </m:sSup>
                  </m:oMath>
                </a14:m>
                <a:r>
                  <a:rPr lang="ja-JP" altLang="en-US" sz="4000" dirty="0">
                    <a:ea typeface="HG丸ｺﾞｼｯｸM-PRO" panose="020F0600000000000000" pitchFamily="50" charset="-128"/>
                  </a:rPr>
                  <a:t>より、</a:t>
                </a:r>
              </a:p>
            </p:txBody>
          </p:sp>
        </mc:Choice>
        <mc:Fallback>
          <p:sp>
            <p:nvSpPr>
              <p:cNvPr id="8" name="正方形/長方形 7">
                <a:extLst>
                  <a:ext uri="{FF2B5EF4-FFF2-40B4-BE49-F238E27FC236}">
                    <a16:creationId xmlns:a16="http://schemas.microsoft.com/office/drawing/2014/main" id="{6FEBBC07-ABE1-4604-890F-E18A508845C9}"/>
                  </a:ext>
                </a:extLst>
              </p:cNvPr>
              <p:cNvSpPr>
                <a:spLocks noRot="1" noChangeAspect="1" noMove="1" noResize="1" noEditPoints="1" noAdjustHandles="1" noChangeArrowheads="1" noChangeShapeType="1" noTextEdit="1"/>
              </p:cNvSpPr>
              <p:nvPr/>
            </p:nvSpPr>
            <p:spPr>
              <a:xfrm>
                <a:off x="960628" y="3945509"/>
                <a:ext cx="3872920" cy="707886"/>
              </a:xfrm>
              <a:prstGeom prst="rect">
                <a:avLst/>
              </a:prstGeom>
              <a:blipFill>
                <a:blip r:embed="rId4"/>
                <a:stretch>
                  <a:fillRect t="-20690" r="-4409"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4E7FECC6-BCB7-4DFD-A73E-25E4A0BBB268}"/>
                  </a:ext>
                </a:extLst>
              </p:cNvPr>
              <p:cNvSpPr/>
              <p:nvPr/>
            </p:nvSpPr>
            <p:spPr>
              <a:xfrm>
                <a:off x="3504448" y="4864289"/>
                <a:ext cx="1893467"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𝒃</m:t>
                          </m:r>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𝒇</m:t>
                          </m:r>
                        </m:num>
                        <m:den>
                          <m:r>
                            <a:rPr lang="en-US" altLang="ja-JP" sz="3600" b="1" i="1">
                              <a:solidFill>
                                <a:srgbClr val="FF0000"/>
                              </a:solidFill>
                              <a:latin typeface="Cambria Math" panose="02040503050406030204" pitchFamily="18" charset="0"/>
                            </a:rPr>
                            <m:t>𝒇</m:t>
                          </m:r>
                        </m:den>
                      </m:f>
                      <m:r>
                        <a:rPr lang="en-US" altLang="ja-JP" sz="3600" b="1" i="1">
                          <a:solidFill>
                            <a:srgbClr val="FF0000"/>
                          </a:solidFill>
                          <a:latin typeface="Cambria Math" panose="02040503050406030204" pitchFamily="18" charset="0"/>
                          <a:ea typeface="Cambria Math" panose="02040503050406030204" pitchFamily="18" charset="0"/>
                        </a:rPr>
                        <m:t>→</m:t>
                      </m:r>
                    </m:oMath>
                  </m:oMathPara>
                </a14:m>
                <a:endParaRPr lang="ja-JP" altLang="en-US" sz="3600" dirty="0">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4E7FECC6-BCB7-4DFD-A73E-25E4A0BBB268}"/>
                  </a:ext>
                </a:extLst>
              </p:cNvPr>
              <p:cNvSpPr>
                <a:spLocks noRot="1" noChangeAspect="1" noMove="1" noResize="1" noEditPoints="1" noAdjustHandles="1" noChangeArrowheads="1" noChangeShapeType="1" noTextEdit="1"/>
              </p:cNvSpPr>
              <p:nvPr/>
            </p:nvSpPr>
            <p:spPr>
              <a:xfrm>
                <a:off x="3504448" y="4864289"/>
                <a:ext cx="1893467" cy="1242648"/>
              </a:xfrm>
              <a:prstGeom prst="rect">
                <a:avLst/>
              </a:prstGeom>
              <a:blipFill>
                <a:blip r:embed="rId5"/>
                <a:stretch>
                  <a:fillRect/>
                </a:stretch>
              </a:blipFill>
            </p:spPr>
            <p:txBody>
              <a:bodyPr/>
              <a:lstStyle/>
              <a:p>
                <a:r>
                  <a:rPr lang="ja-JP" altLang="en-US">
                    <a:noFill/>
                  </a:rPr>
                  <a:t> </a:t>
                </a:r>
              </a:p>
            </p:txBody>
          </p:sp>
        </mc:Fallback>
      </mc:AlternateContent>
      <p:cxnSp>
        <p:nvCxnSpPr>
          <p:cNvPr id="11" name="直線コネクタ 10">
            <a:extLst>
              <a:ext uri="{FF2B5EF4-FFF2-40B4-BE49-F238E27FC236}">
                <a16:creationId xmlns:a16="http://schemas.microsoft.com/office/drawing/2014/main" id="{0AF5D4B3-9919-44D4-B830-6A0BCA2181FA}"/>
              </a:ext>
            </a:extLst>
          </p:cNvPr>
          <p:cNvCxnSpPr>
            <a:cxnSpLocks/>
          </p:cNvCxnSpPr>
          <p:nvPr/>
        </p:nvCxnSpPr>
        <p:spPr>
          <a:xfrm flipV="1">
            <a:off x="7481163" y="2348880"/>
            <a:ext cx="0"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AF1517A-6D16-462C-9EA1-782974E0BA74}"/>
              </a:ext>
            </a:extLst>
          </p:cNvPr>
          <p:cNvCxnSpPr/>
          <p:nvPr/>
        </p:nvCxnSpPr>
        <p:spPr>
          <a:xfrm flipV="1">
            <a:off x="8576059" y="2329829"/>
            <a:ext cx="0"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A85A6BEA-59F6-446E-8ABA-7B239992EED8}"/>
                  </a:ext>
                </a:extLst>
              </p:cNvPr>
              <p:cNvSpPr/>
              <p:nvPr/>
            </p:nvSpPr>
            <p:spPr>
              <a:xfrm>
                <a:off x="803464" y="811377"/>
                <a:ext cx="1547218" cy="11716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chemeClr val="tx1"/>
                              </a:solidFill>
                              <a:latin typeface="Cambria Math" panose="02040503050406030204" pitchFamily="18" charset="0"/>
                            </a:rPr>
                          </m:ctrlPr>
                        </m:fPr>
                        <m:num>
                          <m:r>
                            <a:rPr lang="en-US" altLang="ja-JP" sz="3600" b="1" i="1" smtClean="0">
                              <a:solidFill>
                                <a:schemeClr val="tx1"/>
                              </a:solidFill>
                              <a:latin typeface="Cambria Math" panose="02040503050406030204" pitchFamily="18" charset="0"/>
                            </a:rPr>
                            <m:t>𝑩𝑩</m:t>
                          </m:r>
                          <m:r>
                            <a:rPr lang="en-US" altLang="ja-JP" sz="3600" b="1" i="1" smtClean="0">
                              <a:solidFill>
                                <a:schemeClr val="tx1"/>
                              </a:solidFill>
                              <a:latin typeface="Cambria Math" panose="02040503050406030204" pitchFamily="18" charset="0"/>
                            </a:rPr>
                            <m:t>′</m:t>
                          </m:r>
                        </m:num>
                        <m:den>
                          <m:r>
                            <a:rPr lang="en-US" altLang="ja-JP" sz="3600" b="1" i="1" smtClean="0">
                              <a:solidFill>
                                <a:schemeClr val="tx1"/>
                              </a:solidFill>
                              <a:latin typeface="Cambria Math" panose="02040503050406030204" pitchFamily="18" charset="0"/>
                            </a:rPr>
                            <m:t>𝑨𝑨</m:t>
                          </m:r>
                          <m:r>
                            <a:rPr lang="en-US" altLang="ja-JP" sz="3600" b="1" i="1" smtClean="0">
                              <a:solidFill>
                                <a:schemeClr val="tx1"/>
                              </a:solidFill>
                              <a:latin typeface="Cambria Math" panose="02040503050406030204" pitchFamily="18" charset="0"/>
                            </a:rPr>
                            <m:t>′</m:t>
                          </m:r>
                        </m:den>
                      </m:f>
                      <m:r>
                        <a:rPr lang="en-US" altLang="ja-JP" sz="3600" b="1" i="1" smtClean="0">
                          <a:solidFill>
                            <a:schemeClr val="tx1"/>
                          </a:solidFill>
                          <a:latin typeface="Cambria Math" panose="02040503050406030204" pitchFamily="18" charset="0"/>
                        </a:rPr>
                        <m:t>=</m:t>
                      </m:r>
                    </m:oMath>
                  </m:oMathPara>
                </a14:m>
                <a:endParaRPr lang="ja-JP" altLang="en-US" sz="3600" b="1" dirty="0">
                  <a:solidFill>
                    <a:schemeClr val="tx1"/>
                  </a:solidFill>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A85A6BEA-59F6-446E-8ABA-7B239992EED8}"/>
                  </a:ext>
                </a:extLst>
              </p:cNvPr>
              <p:cNvSpPr>
                <a:spLocks noRot="1" noChangeAspect="1" noMove="1" noResize="1" noEditPoints="1" noAdjustHandles="1" noChangeArrowheads="1" noChangeShapeType="1" noTextEdit="1"/>
              </p:cNvSpPr>
              <p:nvPr/>
            </p:nvSpPr>
            <p:spPr>
              <a:xfrm>
                <a:off x="803464" y="811377"/>
                <a:ext cx="1547218" cy="117166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55B6FB30-11EF-4D1D-9A18-51943A3BA15E}"/>
                  </a:ext>
                </a:extLst>
              </p:cNvPr>
              <p:cNvSpPr/>
              <p:nvPr/>
            </p:nvSpPr>
            <p:spPr>
              <a:xfrm>
                <a:off x="2350682" y="802227"/>
                <a:ext cx="1935145" cy="1305294"/>
              </a:xfrm>
              <a:prstGeom prst="rect">
                <a:avLst/>
              </a:prstGeom>
            </p:spPr>
            <p:txBody>
              <a:bodyPr wrap="none">
                <a:spAutoFit/>
              </a:bodyPr>
              <a:lstStyle/>
              <a:p>
                <a14:m>
                  <m:oMath xmlns:m="http://schemas.openxmlformats.org/officeDocument/2006/math">
                    <m:f>
                      <m:fPr>
                        <m:ctrlPr>
                          <a:rPr lang="en-US" altLang="ja-JP" sz="5400" b="1" i="1" smtClean="0">
                            <a:solidFill>
                              <a:schemeClr val="tx1"/>
                            </a:solidFill>
                            <a:latin typeface="Cambria Math" panose="02040503050406030204" pitchFamily="18" charset="0"/>
                          </a:rPr>
                        </m:ctrlPr>
                      </m:fPr>
                      <m:num>
                        <m:r>
                          <a:rPr lang="en-US" altLang="ja-JP" sz="5400" b="1" i="1">
                            <a:solidFill>
                              <a:schemeClr val="tx1"/>
                            </a:solidFill>
                            <a:latin typeface="Cambria Math" panose="02040503050406030204" pitchFamily="18" charset="0"/>
                          </a:rPr>
                          <m:t>𝒃</m:t>
                        </m:r>
                      </m:num>
                      <m:den>
                        <m:r>
                          <a:rPr lang="en-US" altLang="ja-JP" sz="5400" b="1" i="1">
                            <a:solidFill>
                              <a:schemeClr val="tx1"/>
                            </a:solidFill>
                            <a:latin typeface="Cambria Math" panose="02040503050406030204" pitchFamily="18" charset="0"/>
                          </a:rPr>
                          <m:t>𝒂</m:t>
                        </m:r>
                      </m:den>
                    </m:f>
                  </m:oMath>
                </a14:m>
                <a:r>
                  <a:rPr lang="ja-JP" altLang="en-US" sz="2800" dirty="0">
                    <a:solidFill>
                      <a:schemeClr val="tx1"/>
                    </a:solidFill>
                    <a:ea typeface="HG丸ｺﾞｼｯｸM-PRO" panose="020F0600000000000000" pitchFamily="50" charset="-128"/>
                  </a:rPr>
                  <a:t>・・・①</a:t>
                </a:r>
              </a:p>
            </p:txBody>
          </p:sp>
        </mc:Choice>
        <mc:Fallback xmlns="">
          <p:sp>
            <p:nvSpPr>
              <p:cNvPr id="16" name="正方形/長方形 15">
                <a:extLst>
                  <a:ext uri="{FF2B5EF4-FFF2-40B4-BE49-F238E27FC236}">
                    <a16:creationId xmlns:a16="http://schemas.microsoft.com/office/drawing/2014/main" id="{55B6FB30-11EF-4D1D-9A18-51943A3BA15E}"/>
                  </a:ext>
                </a:extLst>
              </p:cNvPr>
              <p:cNvSpPr>
                <a:spLocks noRot="1" noChangeAspect="1" noMove="1" noResize="1" noEditPoints="1" noAdjustHandles="1" noChangeArrowheads="1" noChangeShapeType="1" noTextEdit="1"/>
              </p:cNvSpPr>
              <p:nvPr/>
            </p:nvSpPr>
            <p:spPr>
              <a:xfrm>
                <a:off x="2350682" y="802227"/>
                <a:ext cx="1935145" cy="1305294"/>
              </a:xfrm>
              <a:prstGeom prst="rect">
                <a:avLst/>
              </a:prstGeom>
              <a:blipFill>
                <a:blip r:embed="rId7"/>
                <a:stretch>
                  <a:fillRect r="-50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7A61F8AB-500C-4E1A-976B-13E07A5E1611}"/>
                  </a:ext>
                </a:extLst>
              </p:cNvPr>
              <p:cNvSpPr/>
              <p:nvPr/>
            </p:nvSpPr>
            <p:spPr>
              <a:xfrm>
                <a:off x="853728" y="2400454"/>
                <a:ext cx="1547218" cy="117525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
                        <m:fPr>
                          <m:ctrlPr>
                            <a:rPr lang="en-US" altLang="ja-JP" sz="3600" b="1" i="1" smtClean="0">
                              <a:solidFill>
                                <a:schemeClr val="tx1"/>
                              </a:solidFill>
                              <a:latin typeface="Cambria Math" panose="02040503050406030204" pitchFamily="18" charset="0"/>
                            </a:rPr>
                          </m:ctrlPr>
                        </m:fPr>
                        <m:num>
                          <m:r>
                            <a:rPr lang="en-US" altLang="ja-JP" sz="3600" b="1" i="1">
                              <a:solidFill>
                                <a:schemeClr val="tx1"/>
                              </a:solidFill>
                              <a:latin typeface="Cambria Math" panose="02040503050406030204" pitchFamily="18" charset="0"/>
                            </a:rPr>
                            <m:t>𝑩𝑩</m:t>
                          </m:r>
                          <m:r>
                            <a:rPr lang="en-US" altLang="ja-JP" sz="3600" b="1" i="1">
                              <a:solidFill>
                                <a:schemeClr val="tx1"/>
                              </a:solidFill>
                              <a:latin typeface="Cambria Math" panose="02040503050406030204" pitchFamily="18" charset="0"/>
                            </a:rPr>
                            <m:t>′</m:t>
                          </m:r>
                        </m:num>
                        <m:den>
                          <m:r>
                            <a:rPr lang="en-US" altLang="ja-JP" sz="3600" b="1" i="1" smtClean="0">
                              <a:solidFill>
                                <a:schemeClr val="tx1"/>
                              </a:solidFill>
                              <a:latin typeface="Cambria Math" panose="02040503050406030204" pitchFamily="18" charset="0"/>
                            </a:rPr>
                            <m:t>𝑶𝑷</m:t>
                          </m:r>
                        </m:den>
                      </m:f>
                      <m:r>
                        <a:rPr lang="en-US" altLang="ja-JP" sz="3600" b="1" i="1" smtClean="0">
                          <a:solidFill>
                            <a:schemeClr val="tx1"/>
                          </a:solidFill>
                          <a:latin typeface="Cambria Math" panose="02040503050406030204" pitchFamily="18" charset="0"/>
                        </a:rPr>
                        <m:t>=</m:t>
                      </m:r>
                    </m:oMath>
                  </m:oMathPara>
                </a14:m>
                <a:endParaRPr lang="ja-JP" altLang="en-US" sz="3600" b="1" dirty="0">
                  <a:solidFill>
                    <a:schemeClr val="tx1"/>
                  </a:solidFill>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7A61F8AB-500C-4E1A-976B-13E07A5E1611}"/>
                  </a:ext>
                </a:extLst>
              </p:cNvPr>
              <p:cNvSpPr>
                <a:spLocks noRot="1" noChangeAspect="1" noMove="1" noResize="1" noEditPoints="1" noAdjustHandles="1" noChangeArrowheads="1" noChangeShapeType="1" noTextEdit="1"/>
              </p:cNvSpPr>
              <p:nvPr/>
            </p:nvSpPr>
            <p:spPr>
              <a:xfrm>
                <a:off x="853728" y="2400454"/>
                <a:ext cx="1547218" cy="1175258"/>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2EBDE6F9-6D52-4859-9B21-5499DE4487AB}"/>
                  </a:ext>
                </a:extLst>
              </p:cNvPr>
              <p:cNvSpPr/>
              <p:nvPr/>
            </p:nvSpPr>
            <p:spPr>
              <a:xfrm>
                <a:off x="2208304" y="2420141"/>
                <a:ext cx="2630848" cy="1265859"/>
              </a:xfrm>
              <a:prstGeom prst="rect">
                <a:avLst/>
              </a:prstGeom>
            </p:spPr>
            <p:txBody>
              <a:bodyPr wrap="none">
                <a:spAutoFit/>
              </a:bodyPr>
              <a:lstStyle/>
              <a:p>
                <a14:m>
                  <m:oMath xmlns:m="http://schemas.openxmlformats.org/officeDocument/2006/math">
                    <m:f>
                      <m:fPr>
                        <m:ctrlPr>
                          <a:rPr lang="en-US" altLang="ja-JP" sz="4800" b="1" i="1" smtClean="0">
                            <a:solidFill>
                              <a:schemeClr val="tx1"/>
                            </a:solidFill>
                            <a:latin typeface="Cambria Math" panose="02040503050406030204" pitchFamily="18" charset="0"/>
                          </a:rPr>
                        </m:ctrlPr>
                      </m:fPr>
                      <m:num>
                        <m:r>
                          <a:rPr lang="en-US" altLang="ja-JP" sz="4800" b="1" i="1">
                            <a:solidFill>
                              <a:schemeClr val="tx1"/>
                            </a:solidFill>
                            <a:latin typeface="Cambria Math" panose="02040503050406030204" pitchFamily="18" charset="0"/>
                          </a:rPr>
                          <m:t>𝒃</m:t>
                        </m:r>
                        <m:r>
                          <a:rPr lang="en-US" altLang="ja-JP" sz="4800" b="1" i="1">
                            <a:solidFill>
                              <a:schemeClr val="tx1"/>
                            </a:solidFill>
                            <a:latin typeface="Cambria Math" panose="02040503050406030204" pitchFamily="18" charset="0"/>
                          </a:rPr>
                          <m:t>−</m:t>
                        </m:r>
                        <m:r>
                          <a:rPr lang="en-US" altLang="ja-JP" sz="4800" b="1" i="1">
                            <a:solidFill>
                              <a:schemeClr val="tx1"/>
                            </a:solidFill>
                            <a:latin typeface="Cambria Math" panose="02040503050406030204" pitchFamily="18" charset="0"/>
                          </a:rPr>
                          <m:t>𝒇</m:t>
                        </m:r>
                      </m:num>
                      <m:den>
                        <m:r>
                          <a:rPr lang="en-US" altLang="ja-JP" sz="4800" b="1" i="1">
                            <a:solidFill>
                              <a:schemeClr val="tx1"/>
                            </a:solidFill>
                            <a:latin typeface="Cambria Math" panose="02040503050406030204" pitchFamily="18" charset="0"/>
                          </a:rPr>
                          <m:t>𝒇</m:t>
                        </m:r>
                      </m:den>
                    </m:f>
                  </m:oMath>
                </a14:m>
                <a:r>
                  <a:rPr lang="ja-JP" altLang="en-US" sz="5400" dirty="0">
                    <a:solidFill>
                      <a:schemeClr val="tx1"/>
                    </a:solidFill>
                    <a:ea typeface="HG丸ｺﾞｼｯｸM-PRO" panose="020F0600000000000000" pitchFamily="50" charset="-128"/>
                  </a:rPr>
                  <a:t> </a:t>
                </a:r>
                <a:r>
                  <a:rPr lang="ja-JP" altLang="en-US" sz="2800" dirty="0">
                    <a:solidFill>
                      <a:schemeClr val="tx1"/>
                    </a:solidFill>
                    <a:ea typeface="HG丸ｺﾞｼｯｸM-PRO" panose="020F0600000000000000" pitchFamily="50" charset="-128"/>
                  </a:rPr>
                  <a:t>・・・②</a:t>
                </a:r>
              </a:p>
            </p:txBody>
          </p:sp>
        </mc:Choice>
        <mc:Fallback xmlns="">
          <p:sp>
            <p:nvSpPr>
              <p:cNvPr id="18" name="正方形/長方形 17">
                <a:extLst>
                  <a:ext uri="{FF2B5EF4-FFF2-40B4-BE49-F238E27FC236}">
                    <a16:creationId xmlns:a16="http://schemas.microsoft.com/office/drawing/2014/main" id="{2EBDE6F9-6D52-4859-9B21-5499DE4487AB}"/>
                  </a:ext>
                </a:extLst>
              </p:cNvPr>
              <p:cNvSpPr>
                <a:spLocks noRot="1" noChangeAspect="1" noMove="1" noResize="1" noEditPoints="1" noAdjustHandles="1" noChangeArrowheads="1" noChangeShapeType="1" noTextEdit="1"/>
              </p:cNvSpPr>
              <p:nvPr/>
            </p:nvSpPr>
            <p:spPr>
              <a:xfrm>
                <a:off x="2208304" y="2420141"/>
                <a:ext cx="2630848" cy="1265859"/>
              </a:xfrm>
              <a:prstGeom prst="rect">
                <a:avLst/>
              </a:prstGeom>
              <a:blipFill>
                <a:blip r:embed="rId9"/>
                <a:stretch>
                  <a:fillRect r="-37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647A5BB5-627A-425A-8FB6-ECE552190464}"/>
                  </a:ext>
                </a:extLst>
              </p:cNvPr>
              <p:cNvSpPr/>
              <p:nvPr/>
            </p:nvSpPr>
            <p:spPr>
              <a:xfrm>
                <a:off x="5303912" y="4871790"/>
                <a:ext cx="4919937" cy="12417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1" i="1" smtClean="0">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𝒃</m:t>
                          </m:r>
                        </m:num>
                        <m:den>
                          <m:r>
                            <a:rPr lang="en-US" altLang="ja-JP" sz="3600" b="1" i="1">
                              <a:solidFill>
                                <a:srgbClr val="FF0000"/>
                              </a:solidFill>
                              <a:latin typeface="Cambria Math" panose="02040503050406030204" pitchFamily="18" charset="0"/>
                            </a:rPr>
                            <m:t>𝒂</m:t>
                          </m:r>
                        </m:den>
                      </m:f>
                      <m:r>
                        <a:rPr lang="en-US" altLang="ja-JP" sz="3600" b="1" i="1">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𝒃</m:t>
                          </m:r>
                        </m:num>
                        <m:den>
                          <m:r>
                            <a:rPr lang="en-US" altLang="ja-JP" sz="3600" b="1" i="1">
                              <a:solidFill>
                                <a:srgbClr val="FF0000"/>
                              </a:solidFill>
                              <a:latin typeface="Cambria Math" panose="02040503050406030204" pitchFamily="18" charset="0"/>
                            </a:rPr>
                            <m:t>𝒇</m:t>
                          </m:r>
                        </m:den>
                      </m:f>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𝟏</m:t>
                      </m:r>
                      <m:r>
                        <a:rPr lang="en-US" altLang="ja-JP" sz="3600" b="1" i="1">
                          <a:solidFill>
                            <a:srgbClr val="FF0000"/>
                          </a:solidFill>
                          <a:latin typeface="Cambria Math" panose="02040503050406030204" pitchFamily="18" charset="0"/>
                          <a:ea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𝒂</m:t>
                          </m:r>
                        </m:den>
                      </m:f>
                      <m:r>
                        <a:rPr lang="en-US" altLang="ja-JP" sz="3600" b="1" i="1">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𝒇</m:t>
                          </m:r>
                        </m:den>
                      </m:f>
                      <m:r>
                        <a:rPr lang="en-US" altLang="ja-JP" sz="3600" b="1" i="1">
                          <a:solidFill>
                            <a:srgbClr val="FF0000"/>
                          </a:solidFill>
                          <a:latin typeface="Cambria Math" panose="02040503050406030204" pitchFamily="18" charset="0"/>
                        </a:rPr>
                        <m:t>−</m:t>
                      </m:r>
                      <m:f>
                        <m:fPr>
                          <m:ctrlPr>
                            <a:rPr lang="en-US" altLang="ja-JP" sz="3600" b="1" i="1">
                              <a:solidFill>
                                <a:srgbClr val="FF0000"/>
                              </a:solidFill>
                              <a:latin typeface="Cambria Math" panose="02040503050406030204" pitchFamily="18" charset="0"/>
                            </a:rPr>
                          </m:ctrlPr>
                        </m:fPr>
                        <m:num>
                          <m:r>
                            <a:rPr lang="en-US" altLang="ja-JP" sz="3600" b="1" i="1">
                              <a:solidFill>
                                <a:srgbClr val="FF0000"/>
                              </a:solidFill>
                              <a:latin typeface="Cambria Math" panose="02040503050406030204" pitchFamily="18" charset="0"/>
                            </a:rPr>
                            <m:t>𝟏</m:t>
                          </m:r>
                        </m:num>
                        <m:den>
                          <m:r>
                            <a:rPr lang="en-US" altLang="ja-JP" sz="3600" b="1" i="1">
                              <a:solidFill>
                                <a:srgbClr val="FF0000"/>
                              </a:solidFill>
                              <a:latin typeface="Cambria Math" panose="02040503050406030204" pitchFamily="18" charset="0"/>
                            </a:rPr>
                            <m:t>𝒃</m:t>
                          </m:r>
                        </m:den>
                      </m:f>
                    </m:oMath>
                  </m:oMathPara>
                </a14:m>
                <a:endParaRPr lang="ja-JP" altLang="en-US" sz="3600" b="1" dirty="0">
                  <a:solidFill>
                    <a:srgbClr val="FF0000"/>
                  </a:solidFill>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647A5BB5-627A-425A-8FB6-ECE552190464}"/>
                  </a:ext>
                </a:extLst>
              </p:cNvPr>
              <p:cNvSpPr>
                <a:spLocks noRot="1" noChangeAspect="1" noMove="1" noResize="1" noEditPoints="1" noAdjustHandles="1" noChangeArrowheads="1" noChangeShapeType="1" noTextEdit="1"/>
              </p:cNvSpPr>
              <p:nvPr/>
            </p:nvSpPr>
            <p:spPr>
              <a:xfrm>
                <a:off x="5303912" y="4871790"/>
                <a:ext cx="4919937" cy="1241750"/>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964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14</a:t>
            </a:fld>
            <a:endParaRPr kumimoji="1" lang="ja-JP" altLang="en-US"/>
          </a:p>
        </p:txBody>
      </p:sp>
      <p:pic>
        <p:nvPicPr>
          <p:cNvPr id="6" name="図 5">
            <a:extLst>
              <a:ext uri="{FF2B5EF4-FFF2-40B4-BE49-F238E27FC236}">
                <a16:creationId xmlns:a16="http://schemas.microsoft.com/office/drawing/2014/main" id="{C3482696-18CA-4D5C-92B1-034F70891B66}"/>
              </a:ext>
            </a:extLst>
          </p:cNvPr>
          <p:cNvPicPr>
            <a:picLocks noChangeAspect="1"/>
          </p:cNvPicPr>
          <p:nvPr/>
        </p:nvPicPr>
        <p:blipFill>
          <a:blip r:embed="rId2"/>
          <a:stretch>
            <a:fillRect/>
          </a:stretch>
        </p:blipFill>
        <p:spPr>
          <a:xfrm>
            <a:off x="6467872" y="1764130"/>
            <a:ext cx="5114528" cy="3673848"/>
          </a:xfrm>
          <a:prstGeom prst="rect">
            <a:avLst/>
          </a:prstGeom>
        </p:spPr>
      </p:pic>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647A5BB5-627A-425A-8FB6-ECE552190464}"/>
                  </a:ext>
                </a:extLst>
              </p:cNvPr>
              <p:cNvSpPr/>
              <p:nvPr/>
            </p:nvSpPr>
            <p:spPr>
              <a:xfrm>
                <a:off x="591356" y="1129409"/>
                <a:ext cx="2818207" cy="730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solidFill>
                                <a:schemeClr val="tx1"/>
                              </a:solidFill>
                              <a:latin typeface="Cambria Math" panose="02040503050406030204" pitchFamily="18" charset="0"/>
                            </a:rPr>
                          </m:ctrlPr>
                        </m:fPr>
                        <m:num>
                          <m:r>
                            <a:rPr lang="en-US" altLang="ja-JP" sz="2000" b="1" i="1">
                              <a:solidFill>
                                <a:schemeClr val="tx1"/>
                              </a:solidFill>
                              <a:latin typeface="Cambria Math" panose="02040503050406030204" pitchFamily="18" charset="0"/>
                            </a:rPr>
                            <m:t>𝒃</m:t>
                          </m:r>
                        </m:num>
                        <m:den>
                          <m:r>
                            <a:rPr lang="en-US" altLang="ja-JP" sz="2000" b="1" i="1">
                              <a:solidFill>
                                <a:schemeClr val="tx1"/>
                              </a:solidFill>
                              <a:latin typeface="Cambria Math" panose="02040503050406030204" pitchFamily="18" charset="0"/>
                            </a:rPr>
                            <m:t>𝒂</m:t>
                          </m:r>
                        </m:den>
                      </m:f>
                      <m:r>
                        <a:rPr lang="en-US" altLang="ja-JP" sz="2000" b="1" i="1">
                          <a:solidFill>
                            <a:schemeClr val="tx1"/>
                          </a:solidFill>
                          <a:latin typeface="Cambria Math" panose="02040503050406030204" pitchFamily="18" charset="0"/>
                        </a:rPr>
                        <m:t>=</m:t>
                      </m:r>
                      <m:f>
                        <m:fPr>
                          <m:ctrlPr>
                            <a:rPr lang="en-US" altLang="ja-JP" sz="2000" b="1" i="1">
                              <a:solidFill>
                                <a:schemeClr val="tx1"/>
                              </a:solidFill>
                              <a:latin typeface="Cambria Math" panose="02040503050406030204" pitchFamily="18" charset="0"/>
                            </a:rPr>
                          </m:ctrlPr>
                        </m:fPr>
                        <m:num>
                          <m:r>
                            <a:rPr lang="en-US" altLang="ja-JP" sz="2000" b="1" i="1">
                              <a:solidFill>
                                <a:schemeClr val="tx1"/>
                              </a:solidFill>
                              <a:latin typeface="Cambria Math" panose="02040503050406030204" pitchFamily="18" charset="0"/>
                            </a:rPr>
                            <m:t>𝒃</m:t>
                          </m:r>
                        </m:num>
                        <m:den>
                          <m:r>
                            <a:rPr lang="en-US" altLang="ja-JP" sz="2000" b="1" i="1">
                              <a:solidFill>
                                <a:schemeClr val="tx1"/>
                              </a:solidFill>
                              <a:latin typeface="Cambria Math" panose="02040503050406030204" pitchFamily="18" charset="0"/>
                            </a:rPr>
                            <m:t>𝒇</m:t>
                          </m:r>
                        </m:den>
                      </m:f>
                      <m:r>
                        <a:rPr lang="en-US" altLang="ja-JP" sz="2000" b="1" i="1">
                          <a:solidFill>
                            <a:schemeClr val="tx1"/>
                          </a:solidFill>
                          <a:latin typeface="Cambria Math" panose="02040503050406030204" pitchFamily="18" charset="0"/>
                        </a:rPr>
                        <m:t>−</m:t>
                      </m:r>
                      <m:r>
                        <a:rPr lang="en-US" altLang="ja-JP" sz="2000" b="1" i="1">
                          <a:solidFill>
                            <a:schemeClr val="tx1"/>
                          </a:solidFill>
                          <a:latin typeface="Cambria Math" panose="02040503050406030204" pitchFamily="18" charset="0"/>
                        </a:rPr>
                        <m:t>𝟏</m:t>
                      </m:r>
                      <m:r>
                        <a:rPr lang="en-US" altLang="ja-JP" sz="2000" b="1" i="1">
                          <a:solidFill>
                            <a:schemeClr val="tx1"/>
                          </a:solidFill>
                          <a:latin typeface="Cambria Math" panose="02040503050406030204" pitchFamily="18" charset="0"/>
                          <a:ea typeface="Cambria Math" panose="02040503050406030204" pitchFamily="18" charset="0"/>
                        </a:rPr>
                        <m:t>→</m:t>
                      </m:r>
                      <m:f>
                        <m:fPr>
                          <m:ctrlPr>
                            <a:rPr lang="en-US" altLang="ja-JP" sz="2000" b="1" i="1">
                              <a:solidFill>
                                <a:schemeClr val="tx1"/>
                              </a:solidFill>
                              <a:latin typeface="Cambria Math" panose="02040503050406030204" pitchFamily="18" charset="0"/>
                            </a:rPr>
                          </m:ctrlPr>
                        </m:fPr>
                        <m:num>
                          <m:r>
                            <a:rPr lang="en-US" altLang="ja-JP" sz="2000" b="1" i="1">
                              <a:solidFill>
                                <a:schemeClr val="tx1"/>
                              </a:solidFill>
                              <a:latin typeface="Cambria Math" panose="02040503050406030204" pitchFamily="18" charset="0"/>
                            </a:rPr>
                            <m:t>𝟏</m:t>
                          </m:r>
                        </m:num>
                        <m:den>
                          <m:r>
                            <a:rPr lang="en-US" altLang="ja-JP" sz="2000" b="1" i="1">
                              <a:solidFill>
                                <a:schemeClr val="tx1"/>
                              </a:solidFill>
                              <a:latin typeface="Cambria Math" panose="02040503050406030204" pitchFamily="18" charset="0"/>
                            </a:rPr>
                            <m:t>𝒂</m:t>
                          </m:r>
                        </m:den>
                      </m:f>
                      <m:r>
                        <a:rPr lang="en-US" altLang="ja-JP" sz="2000" b="1" i="1">
                          <a:solidFill>
                            <a:schemeClr val="tx1"/>
                          </a:solidFill>
                          <a:latin typeface="Cambria Math" panose="02040503050406030204" pitchFamily="18" charset="0"/>
                        </a:rPr>
                        <m:t>=</m:t>
                      </m:r>
                      <m:f>
                        <m:fPr>
                          <m:ctrlPr>
                            <a:rPr lang="en-US" altLang="ja-JP" sz="2000" b="1" i="1">
                              <a:solidFill>
                                <a:schemeClr val="tx1"/>
                              </a:solidFill>
                              <a:latin typeface="Cambria Math" panose="02040503050406030204" pitchFamily="18" charset="0"/>
                            </a:rPr>
                          </m:ctrlPr>
                        </m:fPr>
                        <m:num>
                          <m:r>
                            <a:rPr lang="en-US" altLang="ja-JP" sz="2000" b="1" i="1">
                              <a:solidFill>
                                <a:schemeClr val="tx1"/>
                              </a:solidFill>
                              <a:latin typeface="Cambria Math" panose="02040503050406030204" pitchFamily="18" charset="0"/>
                            </a:rPr>
                            <m:t>𝟏</m:t>
                          </m:r>
                        </m:num>
                        <m:den>
                          <m:r>
                            <a:rPr lang="en-US" altLang="ja-JP" sz="2000" b="1" i="1">
                              <a:solidFill>
                                <a:schemeClr val="tx1"/>
                              </a:solidFill>
                              <a:latin typeface="Cambria Math" panose="02040503050406030204" pitchFamily="18" charset="0"/>
                            </a:rPr>
                            <m:t>𝒇</m:t>
                          </m:r>
                        </m:den>
                      </m:f>
                      <m:r>
                        <a:rPr lang="en-US" altLang="ja-JP" sz="2000" b="1" i="1">
                          <a:solidFill>
                            <a:schemeClr val="tx1"/>
                          </a:solidFill>
                          <a:latin typeface="Cambria Math" panose="02040503050406030204" pitchFamily="18" charset="0"/>
                        </a:rPr>
                        <m:t>−</m:t>
                      </m:r>
                      <m:f>
                        <m:fPr>
                          <m:ctrlPr>
                            <a:rPr lang="en-US" altLang="ja-JP" sz="2000" b="1" i="1">
                              <a:solidFill>
                                <a:schemeClr val="tx1"/>
                              </a:solidFill>
                              <a:latin typeface="Cambria Math" panose="02040503050406030204" pitchFamily="18" charset="0"/>
                            </a:rPr>
                          </m:ctrlPr>
                        </m:fPr>
                        <m:num>
                          <m:r>
                            <a:rPr lang="en-US" altLang="ja-JP" sz="2000" b="1" i="1">
                              <a:solidFill>
                                <a:schemeClr val="tx1"/>
                              </a:solidFill>
                              <a:latin typeface="Cambria Math" panose="02040503050406030204" pitchFamily="18" charset="0"/>
                            </a:rPr>
                            <m:t>𝟏</m:t>
                          </m:r>
                        </m:num>
                        <m:den>
                          <m:r>
                            <a:rPr lang="en-US" altLang="ja-JP" sz="2000" b="1" i="1">
                              <a:solidFill>
                                <a:schemeClr val="tx1"/>
                              </a:solidFill>
                              <a:latin typeface="Cambria Math" panose="02040503050406030204" pitchFamily="18" charset="0"/>
                            </a:rPr>
                            <m:t>𝒃</m:t>
                          </m:r>
                        </m:den>
                      </m:f>
                    </m:oMath>
                  </m:oMathPara>
                </a14:m>
                <a:endParaRPr lang="ja-JP" altLang="en-US" sz="2000" b="1" dirty="0">
                  <a:solidFill>
                    <a:schemeClr val="tx1"/>
                  </a:solidFill>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647A5BB5-627A-425A-8FB6-ECE552190464}"/>
                  </a:ext>
                </a:extLst>
              </p:cNvPr>
              <p:cNvSpPr>
                <a:spLocks noRot="1" noChangeAspect="1" noMove="1" noResize="1" noEditPoints="1" noAdjustHandles="1" noChangeArrowheads="1" noChangeShapeType="1" noTextEdit="1"/>
              </p:cNvSpPr>
              <p:nvPr/>
            </p:nvSpPr>
            <p:spPr>
              <a:xfrm>
                <a:off x="591356" y="1129409"/>
                <a:ext cx="2818207" cy="73090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9FBD4C2D-6DF4-48FA-93C3-4A467443FF96}"/>
                  </a:ext>
                </a:extLst>
              </p:cNvPr>
              <p:cNvSpPr/>
              <p:nvPr/>
            </p:nvSpPr>
            <p:spPr>
              <a:xfrm>
                <a:off x="2215073" y="3109448"/>
                <a:ext cx="2752677" cy="14831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400" b="1" i="1" smtClean="0">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a:solidFill>
                                <a:srgbClr val="FF0000"/>
                              </a:solidFill>
                              <a:latin typeface="Cambria Math" panose="02040503050406030204" pitchFamily="18" charset="0"/>
                            </a:rPr>
                            <m:t>𝒂</m:t>
                          </m:r>
                        </m:den>
                      </m:f>
                      <m:r>
                        <a:rPr lang="en-US" altLang="ja-JP" sz="4400" b="1" i="1" smtClean="0">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a:solidFill>
                                <a:srgbClr val="FF0000"/>
                              </a:solidFill>
                              <a:latin typeface="Cambria Math" panose="02040503050406030204" pitchFamily="18" charset="0"/>
                            </a:rPr>
                            <m:t>𝟏</m:t>
                          </m:r>
                        </m:num>
                        <m:den>
                          <m:r>
                            <a:rPr lang="en-US" altLang="ja-JP" sz="4400" b="1" i="1">
                              <a:solidFill>
                                <a:srgbClr val="FF0000"/>
                              </a:solidFill>
                              <a:latin typeface="Cambria Math" panose="02040503050406030204" pitchFamily="18" charset="0"/>
                            </a:rPr>
                            <m:t>𝒃</m:t>
                          </m:r>
                        </m:den>
                      </m:f>
                      <m:r>
                        <a:rPr lang="en-US" altLang="ja-JP" sz="4400" b="1" i="1">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a:solidFill>
                                <a:srgbClr val="FF0000"/>
                              </a:solidFill>
                              <a:latin typeface="Cambria Math" panose="02040503050406030204" pitchFamily="18" charset="0"/>
                            </a:rPr>
                            <m:t>𝒇</m:t>
                          </m:r>
                        </m:den>
                      </m:f>
                    </m:oMath>
                  </m:oMathPara>
                </a14:m>
                <a:endParaRPr lang="ja-JP" altLang="en-US" sz="4400" b="1" dirty="0">
                  <a:solidFill>
                    <a:srgbClr val="FF0000"/>
                  </a:solidFill>
                  <a:ea typeface="HG丸ｺﾞｼｯｸM-PRO" panose="020F0600000000000000" pitchFamily="50" charset="-128"/>
                </a:endParaRPr>
              </a:p>
            </p:txBody>
          </p:sp>
        </mc:Choice>
        <mc:Fallback xmlns="">
          <p:sp>
            <p:nvSpPr>
              <p:cNvPr id="21" name="正方形/長方形 20">
                <a:extLst>
                  <a:ext uri="{FF2B5EF4-FFF2-40B4-BE49-F238E27FC236}">
                    <a16:creationId xmlns:a16="http://schemas.microsoft.com/office/drawing/2014/main" id="{9FBD4C2D-6DF4-48FA-93C3-4A467443FF96}"/>
                  </a:ext>
                </a:extLst>
              </p:cNvPr>
              <p:cNvSpPr>
                <a:spLocks noRot="1" noChangeAspect="1" noMove="1" noResize="1" noEditPoints="1" noAdjustHandles="1" noChangeArrowheads="1" noChangeShapeType="1" noTextEdit="1"/>
              </p:cNvSpPr>
              <p:nvPr/>
            </p:nvSpPr>
            <p:spPr>
              <a:xfrm>
                <a:off x="2215073" y="3109448"/>
                <a:ext cx="2752677" cy="1483163"/>
              </a:xfrm>
              <a:prstGeom prst="rect">
                <a:avLst/>
              </a:prstGeom>
              <a:blipFill>
                <a:blip r:embed="rId4"/>
                <a:stretch>
                  <a:fillRect/>
                </a:stretch>
              </a:blipFill>
            </p:spPr>
            <p:txBody>
              <a:bodyPr/>
              <a:lstStyle/>
              <a:p>
                <a:r>
                  <a:rPr lang="ja-JP" altLang="en-US">
                    <a:noFill/>
                  </a:rPr>
                  <a:t> </a:t>
                </a:r>
              </a:p>
            </p:txBody>
          </p:sp>
        </mc:Fallback>
      </mc:AlternateContent>
      <p:sp>
        <p:nvSpPr>
          <p:cNvPr id="22" name="正方形/長方形 21">
            <a:extLst>
              <a:ext uri="{FF2B5EF4-FFF2-40B4-BE49-F238E27FC236}">
                <a16:creationId xmlns:a16="http://schemas.microsoft.com/office/drawing/2014/main" id="{42596895-A86F-466E-85AA-D92298AA7B96}"/>
              </a:ext>
            </a:extLst>
          </p:cNvPr>
          <p:cNvSpPr/>
          <p:nvPr/>
        </p:nvSpPr>
        <p:spPr>
          <a:xfrm>
            <a:off x="752686" y="2283795"/>
            <a:ext cx="3877985" cy="461665"/>
          </a:xfrm>
          <a:prstGeom prst="rect">
            <a:avLst/>
          </a:prstGeom>
        </p:spPr>
        <p:txBody>
          <a:bodyPr wrap="none">
            <a:spAutoFit/>
          </a:bodyPr>
          <a:lstStyle/>
          <a:p>
            <a:r>
              <a:rPr lang="ja-JP" altLang="en-US" sz="2400" dirty="0">
                <a:ea typeface="HG丸ｺﾞｼｯｸM-PRO" panose="020F0600000000000000" pitchFamily="50" charset="-128"/>
              </a:rPr>
              <a:t>〇レンズの式（写像公式）</a:t>
            </a:r>
            <a:endParaRPr lang="en-US" altLang="ja-JP" sz="2400" dirty="0">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001FAB0E-FC58-43AB-9305-764A86CF4CCC}"/>
              </a:ext>
            </a:extLst>
          </p:cNvPr>
          <p:cNvSpPr/>
          <p:nvPr/>
        </p:nvSpPr>
        <p:spPr>
          <a:xfrm>
            <a:off x="3581400" y="4941168"/>
            <a:ext cx="2808312" cy="923330"/>
          </a:xfrm>
          <a:prstGeom prst="rect">
            <a:avLst/>
          </a:prstGeom>
        </p:spPr>
        <p:txBody>
          <a:bodyPr wrap="square">
            <a:spAutoFit/>
          </a:bodyPr>
          <a:lstStyle/>
          <a:p>
            <a:pPr algn="just"/>
            <a:r>
              <a:rPr lang="en-US" altLang="ja-JP" dirty="0">
                <a:solidFill>
                  <a:srgbClr val="000000"/>
                </a:solidFill>
                <a:latin typeface="HG丸ｺﾞｼｯｸM-PRO" panose="020F0600000000000000" pitchFamily="50" charset="-128"/>
                <a:ea typeface="HG丸ｺﾞｼｯｸM-PRO" panose="020F0600000000000000" pitchFamily="50" charset="-128"/>
              </a:rPr>
              <a:t>※</a:t>
            </a:r>
            <a:r>
              <a:rPr lang="ja-JP" altLang="en-US" dirty="0">
                <a:solidFill>
                  <a:srgbClr val="000000"/>
                </a:solidFill>
                <a:latin typeface="HG丸ｺﾞｼｯｸM-PRO" panose="020F0600000000000000" pitchFamily="50" charset="-128"/>
                <a:ea typeface="HG丸ｺﾞｼｯｸM-PRO" panose="020F0600000000000000" pitchFamily="50" charset="-128"/>
              </a:rPr>
              <a:t>凸レンズでは</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just"/>
            <a:r>
              <a:rPr lang="ja-JP" altLang="en-US" dirty="0">
                <a:solidFill>
                  <a:srgbClr val="000000"/>
                </a:solidFill>
                <a:latin typeface="HG丸ｺﾞｼｯｸM-PRO" panose="020F0600000000000000" pitchFamily="50" charset="-128"/>
                <a:ea typeface="HG丸ｺﾞｼｯｸM-PRO" panose="020F0600000000000000" pitchFamily="50" charset="-128"/>
              </a:rPr>
              <a:t>　　実像の場合　ｂ＞０</a:t>
            </a: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a:p>
            <a:pPr algn="just"/>
            <a:r>
              <a:rPr lang="ja-JP" altLang="en-US" b="1" dirty="0">
                <a:solidFill>
                  <a:srgbClr val="FF0000"/>
                </a:solidFill>
                <a:latin typeface="HG丸ｺﾞｼｯｸM-PRO" panose="020F0600000000000000" pitchFamily="50" charset="-128"/>
                <a:ea typeface="HG丸ｺﾞｼｯｸM-PRO" panose="020F0600000000000000" pitchFamily="50" charset="-128"/>
              </a:rPr>
              <a:t>　　虚像の場合　ｂ＜０</a:t>
            </a:r>
          </a:p>
        </p:txBody>
      </p:sp>
      <p:sp>
        <p:nvSpPr>
          <p:cNvPr id="10" name="正方形/長方形 9">
            <a:extLst>
              <a:ext uri="{FF2B5EF4-FFF2-40B4-BE49-F238E27FC236}">
                <a16:creationId xmlns:a16="http://schemas.microsoft.com/office/drawing/2014/main" id="{F2B703D4-F8C6-4722-AFBD-B3E34F676B4D}"/>
              </a:ext>
            </a:extLst>
          </p:cNvPr>
          <p:cNvSpPr/>
          <p:nvPr/>
        </p:nvSpPr>
        <p:spPr>
          <a:xfrm>
            <a:off x="1313396" y="2878922"/>
            <a:ext cx="4536504" cy="1944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74171A80-58A8-42E3-B499-E94DA299272D}"/>
                  </a:ext>
                </a:extLst>
              </p:cNvPr>
              <p:cNvSpPr/>
              <p:nvPr/>
            </p:nvSpPr>
            <p:spPr>
              <a:xfrm>
                <a:off x="3320724" y="1053208"/>
                <a:ext cx="1926040" cy="8509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smtClean="0">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𝒂</m:t>
                          </m:r>
                        </m:den>
                      </m:f>
                      <m:r>
                        <a:rPr lang="en-US" altLang="ja-JP" sz="2400" b="1" i="1">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𝒃</m:t>
                          </m:r>
                        </m:den>
                      </m:f>
                      <m:r>
                        <a:rPr lang="en-US" altLang="ja-JP" sz="2400" b="1" i="1">
                          <a:solidFill>
                            <a:srgbClr val="FF0000"/>
                          </a:solidFill>
                          <a:latin typeface="Cambria Math" panose="02040503050406030204" pitchFamily="18" charset="0"/>
                        </a:rPr>
                        <m:t>=</m:t>
                      </m:r>
                      <m:f>
                        <m:fPr>
                          <m:ctrlPr>
                            <a:rPr lang="en-US" altLang="ja-JP" sz="2400" b="1" i="1">
                              <a:solidFill>
                                <a:srgbClr val="FF0000"/>
                              </a:solidFill>
                              <a:latin typeface="Cambria Math" panose="02040503050406030204" pitchFamily="18" charset="0"/>
                            </a:rPr>
                          </m:ctrlPr>
                        </m:fPr>
                        <m:num>
                          <m:r>
                            <a:rPr lang="en-US" altLang="ja-JP" sz="2400" b="1" i="1">
                              <a:solidFill>
                                <a:srgbClr val="FF0000"/>
                              </a:solidFill>
                              <a:latin typeface="Cambria Math" panose="02040503050406030204" pitchFamily="18" charset="0"/>
                            </a:rPr>
                            <m:t>𝟏</m:t>
                          </m:r>
                        </m:num>
                        <m:den>
                          <m:r>
                            <a:rPr lang="en-US" altLang="ja-JP" sz="2400" b="1" i="1">
                              <a:solidFill>
                                <a:srgbClr val="FF0000"/>
                              </a:solidFill>
                              <a:latin typeface="Cambria Math" panose="02040503050406030204" pitchFamily="18" charset="0"/>
                            </a:rPr>
                            <m:t>𝒇</m:t>
                          </m:r>
                        </m:den>
                      </m:f>
                    </m:oMath>
                  </m:oMathPara>
                </a14:m>
                <a:endParaRPr lang="ja-JP" altLang="en-US" sz="2400" dirty="0"/>
              </a:p>
            </p:txBody>
          </p:sp>
        </mc:Choice>
        <mc:Fallback xmlns="">
          <p:sp>
            <p:nvSpPr>
              <p:cNvPr id="13" name="正方形/長方形 12">
                <a:extLst>
                  <a:ext uri="{FF2B5EF4-FFF2-40B4-BE49-F238E27FC236}">
                    <a16:creationId xmlns:a16="http://schemas.microsoft.com/office/drawing/2014/main" id="{74171A80-58A8-42E3-B499-E94DA299272D}"/>
                  </a:ext>
                </a:extLst>
              </p:cNvPr>
              <p:cNvSpPr>
                <a:spLocks noRot="1" noChangeAspect="1" noMove="1" noResize="1" noEditPoints="1" noAdjustHandles="1" noChangeArrowheads="1" noChangeShapeType="1" noTextEdit="1"/>
              </p:cNvSpPr>
              <p:nvPr/>
            </p:nvSpPr>
            <p:spPr>
              <a:xfrm>
                <a:off x="3320724" y="1053208"/>
                <a:ext cx="1926040" cy="850939"/>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884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15</a:t>
            </a:fld>
            <a:endParaRPr kumimoji="1" lang="ja-JP" altLang="en-US"/>
          </a:p>
        </p:txBody>
      </p:sp>
      <p:sp>
        <p:nvSpPr>
          <p:cNvPr id="6" name="正方形/長方形 5">
            <a:extLst>
              <a:ext uri="{FF2B5EF4-FFF2-40B4-BE49-F238E27FC236}">
                <a16:creationId xmlns:a16="http://schemas.microsoft.com/office/drawing/2014/main" id="{29C73BE9-AB6C-48A1-9F0C-3452F836EAAE}"/>
              </a:ext>
            </a:extLst>
          </p:cNvPr>
          <p:cNvSpPr/>
          <p:nvPr/>
        </p:nvSpPr>
        <p:spPr>
          <a:xfrm>
            <a:off x="119336" y="908720"/>
            <a:ext cx="6391493" cy="769441"/>
          </a:xfrm>
          <a:prstGeom prst="rect">
            <a:avLst/>
          </a:prstGeom>
        </p:spPr>
        <p:txBody>
          <a:bodyPr wrap="none">
            <a:spAutoFit/>
          </a:bodyPr>
          <a:lstStyle/>
          <a:p>
            <a:r>
              <a:rPr lang="ja-JP" altLang="en-US" sz="4400" dirty="0">
                <a:ea typeface="HG丸ｺﾞｼｯｸM-PRO" panose="020F0600000000000000" pitchFamily="50" charset="-128"/>
              </a:rPr>
              <a:t>〇物体に対する像の倍率</a:t>
            </a:r>
            <a:endParaRPr lang="en-US" altLang="ja-JP" sz="4400" dirty="0">
              <a:ea typeface="HG丸ｺﾞｼｯｸM-PRO" panose="020F0600000000000000" pitchFamily="50" charset="-128"/>
            </a:endParaRPr>
          </a:p>
        </p:txBody>
      </p:sp>
      <p:pic>
        <p:nvPicPr>
          <p:cNvPr id="7" name="図 6">
            <a:extLst>
              <a:ext uri="{FF2B5EF4-FFF2-40B4-BE49-F238E27FC236}">
                <a16:creationId xmlns:a16="http://schemas.microsoft.com/office/drawing/2014/main" id="{76DF66E8-9B4B-4FFB-92DD-47B665127850}"/>
              </a:ext>
            </a:extLst>
          </p:cNvPr>
          <p:cNvPicPr>
            <a:picLocks noChangeAspect="1"/>
          </p:cNvPicPr>
          <p:nvPr/>
        </p:nvPicPr>
        <p:blipFill>
          <a:blip r:embed="rId2"/>
          <a:stretch>
            <a:fillRect/>
          </a:stretch>
        </p:blipFill>
        <p:spPr>
          <a:xfrm>
            <a:off x="5029207" y="2420888"/>
            <a:ext cx="6597071" cy="4738782"/>
          </a:xfrm>
          <a:prstGeom prst="rect">
            <a:avLst/>
          </a:prstGeom>
        </p:spPr>
      </p:pic>
      <p:sp>
        <p:nvSpPr>
          <p:cNvPr id="8" name="正方形/長方形 7">
            <a:extLst>
              <a:ext uri="{FF2B5EF4-FFF2-40B4-BE49-F238E27FC236}">
                <a16:creationId xmlns:a16="http://schemas.microsoft.com/office/drawing/2014/main" id="{C4E7F6B5-279A-456B-AD48-7F3FEEC74FB0}"/>
              </a:ext>
            </a:extLst>
          </p:cNvPr>
          <p:cNvSpPr/>
          <p:nvPr/>
        </p:nvSpPr>
        <p:spPr>
          <a:xfrm>
            <a:off x="551384" y="3572896"/>
            <a:ext cx="1877437" cy="769441"/>
          </a:xfrm>
          <a:prstGeom prst="rect">
            <a:avLst/>
          </a:prstGeom>
        </p:spPr>
        <p:txBody>
          <a:bodyPr wrap="none">
            <a:spAutoFit/>
          </a:bodyPr>
          <a:lstStyle/>
          <a:p>
            <a:r>
              <a:rPr lang="ja-JP" altLang="en-US" sz="4400" dirty="0">
                <a:solidFill>
                  <a:srgbClr val="FF0000"/>
                </a:solidFill>
                <a:ea typeface="HG丸ｺﾞｼｯｸM-PRO" panose="020F0600000000000000" pitchFamily="50" charset="-128"/>
              </a:rPr>
              <a:t>倍率＝</a:t>
            </a:r>
          </a:p>
        </p:txBody>
      </p:sp>
      <p:sp>
        <p:nvSpPr>
          <p:cNvPr id="9" name="正方形/長方形 8">
            <a:extLst>
              <a:ext uri="{FF2B5EF4-FFF2-40B4-BE49-F238E27FC236}">
                <a16:creationId xmlns:a16="http://schemas.microsoft.com/office/drawing/2014/main" id="{87BC6030-09E7-4493-8853-6B51239778FD}"/>
              </a:ext>
            </a:extLst>
          </p:cNvPr>
          <p:cNvSpPr/>
          <p:nvPr/>
        </p:nvSpPr>
        <p:spPr>
          <a:xfrm>
            <a:off x="263352" y="1700808"/>
            <a:ext cx="12495728" cy="1323439"/>
          </a:xfrm>
          <a:prstGeom prst="rect">
            <a:avLst/>
          </a:prstGeom>
        </p:spPr>
        <p:txBody>
          <a:bodyPr wrap="none">
            <a:spAutoFit/>
          </a:bodyPr>
          <a:lstStyle/>
          <a:p>
            <a:r>
              <a:rPr lang="ja-JP" altLang="en-US" sz="4000" dirty="0">
                <a:ea typeface="HG丸ｺﾞｼｯｸM-PRO" panose="020F0600000000000000" pitchFamily="50" charset="-128"/>
              </a:rPr>
              <a:t>物体がレンズによって、何倍の大きさで観察できるか</a:t>
            </a:r>
            <a:endParaRPr lang="en-US" altLang="ja-JP" sz="4000" dirty="0">
              <a:ea typeface="HG丸ｺﾞｼｯｸM-PRO" panose="020F0600000000000000" pitchFamily="50" charset="-128"/>
            </a:endParaRPr>
          </a:p>
          <a:p>
            <a:r>
              <a:rPr lang="ja-JP" altLang="en-US" sz="4000" dirty="0">
                <a:ea typeface="HG丸ｺﾞｼｯｸM-PRO" panose="020F0600000000000000" pitchFamily="50" charset="-128"/>
              </a:rPr>
              <a:t>を「</a:t>
            </a:r>
            <a:r>
              <a:rPr lang="ja-JP" altLang="en-US" sz="4000" dirty="0">
                <a:solidFill>
                  <a:srgbClr val="FF0000"/>
                </a:solidFill>
                <a:ea typeface="HG丸ｺﾞｼｯｸM-PRO" panose="020F0600000000000000" pitchFamily="50" charset="-128"/>
              </a:rPr>
              <a:t>倍率</a:t>
            </a:r>
            <a:r>
              <a:rPr lang="ja-JP" altLang="en-US" sz="4000" dirty="0">
                <a:ea typeface="HG丸ｺﾞｼｯｸM-PRO" panose="020F0600000000000000" pitchFamily="50" charset="-128"/>
              </a:rPr>
              <a:t>」という数値で表す</a:t>
            </a:r>
            <a:endParaRPr lang="en-US" altLang="ja-JP" sz="40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CB2BD0D4-4FB4-43BA-8804-6ED5149E6393}"/>
                  </a:ext>
                </a:extLst>
              </p:cNvPr>
              <p:cNvSpPr/>
              <p:nvPr/>
            </p:nvSpPr>
            <p:spPr>
              <a:xfrm>
                <a:off x="2423592" y="3284984"/>
                <a:ext cx="2879314" cy="12481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600" b="0" i="1" smtClean="0">
                              <a:latin typeface="Cambria Math" panose="02040503050406030204" pitchFamily="18" charset="0"/>
                            </a:rPr>
                          </m:ctrlPr>
                        </m:fPr>
                        <m:num>
                          <m:r>
                            <a:rPr lang="ja-JP" altLang="en-US" sz="3600" i="1">
                              <a:latin typeface="Cambria Math" panose="02040503050406030204" pitchFamily="18" charset="0"/>
                            </a:rPr>
                            <m:t>像の</m:t>
                          </m:r>
                          <m:r>
                            <a:rPr lang="ja-JP" altLang="en-US" sz="3600" i="1" smtClean="0">
                              <a:latin typeface="Cambria Math" panose="02040503050406030204" pitchFamily="18" charset="0"/>
                            </a:rPr>
                            <m:t>大きさ</m:t>
                          </m:r>
                        </m:num>
                        <m:den>
                          <m:r>
                            <a:rPr lang="ja-JP" altLang="en-US" sz="3600" i="1">
                              <a:latin typeface="Cambria Math" panose="02040503050406030204" pitchFamily="18" charset="0"/>
                            </a:rPr>
                            <m:t>物体の</m:t>
                          </m:r>
                          <m:r>
                            <a:rPr lang="ja-JP" altLang="en-US" sz="3600" i="1" smtClean="0">
                              <a:latin typeface="Cambria Math" panose="02040503050406030204" pitchFamily="18" charset="0"/>
                            </a:rPr>
                            <m:t>大きさ</m:t>
                          </m:r>
                        </m:den>
                      </m:f>
                    </m:oMath>
                  </m:oMathPara>
                </a14:m>
                <a:endParaRPr lang="ja-JP" altLang="en-US" sz="3600" dirty="0">
                  <a:ea typeface="HG丸ｺﾞｼｯｸM-PRO" panose="020F0600000000000000" pitchFamily="50" charset="-128"/>
                </a:endParaRPr>
              </a:p>
            </p:txBody>
          </p:sp>
        </mc:Choice>
        <mc:Fallback xmlns="">
          <p:sp>
            <p:nvSpPr>
              <p:cNvPr id="10" name="正方形/長方形 9">
                <a:extLst>
                  <a:ext uri="{FF2B5EF4-FFF2-40B4-BE49-F238E27FC236}">
                    <a16:creationId xmlns:a16="http://schemas.microsoft.com/office/drawing/2014/main" id="{CB2BD0D4-4FB4-43BA-8804-6ED5149E6393}"/>
                  </a:ext>
                </a:extLst>
              </p:cNvPr>
              <p:cNvSpPr>
                <a:spLocks noRot="1" noChangeAspect="1" noMove="1" noResize="1" noEditPoints="1" noAdjustHandles="1" noChangeArrowheads="1" noChangeShapeType="1" noTextEdit="1"/>
              </p:cNvSpPr>
              <p:nvPr/>
            </p:nvSpPr>
            <p:spPr>
              <a:xfrm>
                <a:off x="2423592" y="3284984"/>
                <a:ext cx="2879314" cy="124816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13FC7555-868D-4199-9906-4356047455DB}"/>
                  </a:ext>
                </a:extLst>
              </p:cNvPr>
              <p:cNvSpPr/>
              <p:nvPr/>
            </p:nvSpPr>
            <p:spPr>
              <a:xfrm>
                <a:off x="2508927" y="4869160"/>
                <a:ext cx="2655534" cy="12956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000" b="1" i="1">
                              <a:solidFill>
                                <a:srgbClr val="FF0000"/>
                              </a:solidFill>
                              <a:latin typeface="Cambria Math" panose="02040503050406030204" pitchFamily="18" charset="0"/>
                            </a:rPr>
                          </m:ctrlPr>
                        </m:fPr>
                        <m:num>
                          <m:r>
                            <a:rPr lang="en-US" altLang="ja-JP" sz="4000" b="1" i="1">
                              <a:solidFill>
                                <a:srgbClr val="FF0000"/>
                              </a:solidFill>
                              <a:latin typeface="Cambria Math" panose="02040503050406030204" pitchFamily="18" charset="0"/>
                            </a:rPr>
                            <m:t>𝑩𝑩</m:t>
                          </m:r>
                          <m:r>
                            <a:rPr lang="en-US" altLang="ja-JP" sz="4000" b="1" i="1">
                              <a:solidFill>
                                <a:srgbClr val="FF0000"/>
                              </a:solidFill>
                              <a:latin typeface="Cambria Math" panose="02040503050406030204" pitchFamily="18" charset="0"/>
                            </a:rPr>
                            <m:t>′</m:t>
                          </m:r>
                        </m:num>
                        <m:den>
                          <m:r>
                            <a:rPr lang="en-US" altLang="ja-JP" sz="4000" b="1" i="1">
                              <a:solidFill>
                                <a:srgbClr val="FF0000"/>
                              </a:solidFill>
                              <a:latin typeface="Cambria Math" panose="02040503050406030204" pitchFamily="18" charset="0"/>
                            </a:rPr>
                            <m:t>𝑨𝑨</m:t>
                          </m:r>
                          <m:r>
                            <a:rPr lang="en-US" altLang="ja-JP" sz="4000" b="1" i="1">
                              <a:solidFill>
                                <a:srgbClr val="FF0000"/>
                              </a:solidFill>
                              <a:latin typeface="Cambria Math" panose="02040503050406030204" pitchFamily="18" charset="0"/>
                            </a:rPr>
                            <m:t>′</m:t>
                          </m:r>
                        </m:den>
                      </m:f>
                      <m:r>
                        <a:rPr lang="en-US" altLang="ja-JP" sz="4000" b="1" i="1">
                          <a:solidFill>
                            <a:srgbClr val="FF0000"/>
                          </a:solidFill>
                          <a:latin typeface="Cambria Math" panose="02040503050406030204" pitchFamily="18" charset="0"/>
                        </a:rPr>
                        <m:t>=|</m:t>
                      </m:r>
                      <m:f>
                        <m:fPr>
                          <m:ctrlPr>
                            <a:rPr lang="en-US" altLang="ja-JP" sz="4000" b="1" i="1">
                              <a:solidFill>
                                <a:srgbClr val="FF0000"/>
                              </a:solidFill>
                              <a:latin typeface="Cambria Math" panose="02040503050406030204" pitchFamily="18" charset="0"/>
                            </a:rPr>
                          </m:ctrlPr>
                        </m:fPr>
                        <m:num>
                          <m:r>
                            <a:rPr lang="en-US" altLang="ja-JP" sz="4000" b="1" i="1">
                              <a:solidFill>
                                <a:srgbClr val="FF0000"/>
                              </a:solidFill>
                              <a:latin typeface="Cambria Math" panose="02040503050406030204" pitchFamily="18" charset="0"/>
                            </a:rPr>
                            <m:t>𝒃</m:t>
                          </m:r>
                        </m:num>
                        <m:den>
                          <m:r>
                            <a:rPr lang="en-US" altLang="ja-JP" sz="4000" b="1" i="1">
                              <a:solidFill>
                                <a:srgbClr val="FF0000"/>
                              </a:solidFill>
                              <a:latin typeface="Cambria Math" panose="02040503050406030204" pitchFamily="18" charset="0"/>
                            </a:rPr>
                            <m:t>𝒂</m:t>
                          </m:r>
                        </m:den>
                      </m:f>
                      <m:r>
                        <a:rPr lang="en-US" altLang="ja-JP" sz="4000" b="1" i="1">
                          <a:solidFill>
                            <a:srgbClr val="FF0000"/>
                          </a:solidFill>
                          <a:latin typeface="Cambria Math" panose="02040503050406030204" pitchFamily="18" charset="0"/>
                        </a:rPr>
                        <m:t>|</m:t>
                      </m:r>
                    </m:oMath>
                  </m:oMathPara>
                </a14:m>
                <a:endParaRPr lang="ja-JP" altLang="en-US" sz="4000" b="1"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13FC7555-868D-4199-9906-4356047455DB}"/>
                  </a:ext>
                </a:extLst>
              </p:cNvPr>
              <p:cNvSpPr>
                <a:spLocks noRot="1" noChangeAspect="1" noMove="1" noResize="1" noEditPoints="1" noAdjustHandles="1" noChangeArrowheads="1" noChangeShapeType="1" noTextEdit="1"/>
              </p:cNvSpPr>
              <p:nvPr/>
            </p:nvSpPr>
            <p:spPr>
              <a:xfrm>
                <a:off x="2508927" y="4869160"/>
                <a:ext cx="2655534" cy="1295611"/>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8834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16</a:t>
            </a:fld>
            <a:endParaRPr kumimoji="1" lang="ja-JP" altLang="en-US"/>
          </a:p>
        </p:txBody>
      </p:sp>
      <p:pic>
        <p:nvPicPr>
          <p:cNvPr id="6" name="図 5">
            <a:extLst>
              <a:ext uri="{FF2B5EF4-FFF2-40B4-BE49-F238E27FC236}">
                <a16:creationId xmlns:a16="http://schemas.microsoft.com/office/drawing/2014/main" id="{68956D11-E6CF-47BA-AFE0-8DCB715BD132}"/>
              </a:ext>
            </a:extLst>
          </p:cNvPr>
          <p:cNvPicPr>
            <a:picLocks noChangeAspect="1"/>
          </p:cNvPicPr>
          <p:nvPr/>
        </p:nvPicPr>
        <p:blipFill>
          <a:blip r:embed="rId2"/>
          <a:stretch>
            <a:fillRect/>
          </a:stretch>
        </p:blipFill>
        <p:spPr>
          <a:xfrm>
            <a:off x="695400" y="977731"/>
            <a:ext cx="11030564" cy="5328592"/>
          </a:xfrm>
          <a:prstGeom prst="rect">
            <a:avLst/>
          </a:prstGeom>
        </p:spPr>
      </p:pic>
      <p:cxnSp>
        <p:nvCxnSpPr>
          <p:cNvPr id="7" name="直線コネクタ 6">
            <a:extLst>
              <a:ext uri="{FF2B5EF4-FFF2-40B4-BE49-F238E27FC236}">
                <a16:creationId xmlns:a16="http://schemas.microsoft.com/office/drawing/2014/main" id="{9F162B93-438D-4854-9912-94BA313EB79F}"/>
              </a:ext>
            </a:extLst>
          </p:cNvPr>
          <p:cNvCxnSpPr>
            <a:cxnSpLocks/>
          </p:cNvCxnSpPr>
          <p:nvPr/>
        </p:nvCxnSpPr>
        <p:spPr>
          <a:xfrm flipV="1">
            <a:off x="983432" y="2741643"/>
            <a:ext cx="237626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9C0CC3C-6FFB-43FE-8FE2-A5910D8998B9}"/>
              </a:ext>
            </a:extLst>
          </p:cNvPr>
          <p:cNvCxnSpPr>
            <a:cxnSpLocks/>
          </p:cNvCxnSpPr>
          <p:nvPr/>
        </p:nvCxnSpPr>
        <p:spPr>
          <a:xfrm>
            <a:off x="3366840" y="2727355"/>
            <a:ext cx="2585144" cy="2714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26DEF89-CC9D-4080-A242-F61852653212}"/>
              </a:ext>
            </a:extLst>
          </p:cNvPr>
          <p:cNvCxnSpPr>
            <a:cxnSpLocks/>
          </p:cNvCxnSpPr>
          <p:nvPr/>
        </p:nvCxnSpPr>
        <p:spPr>
          <a:xfrm>
            <a:off x="695400" y="2489899"/>
            <a:ext cx="5976664" cy="2592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E1666AE-8935-4755-B54D-A2BB5E9BD895}"/>
              </a:ext>
            </a:extLst>
          </p:cNvPr>
          <p:cNvCxnSpPr>
            <a:cxnSpLocks/>
          </p:cNvCxnSpPr>
          <p:nvPr/>
        </p:nvCxnSpPr>
        <p:spPr>
          <a:xfrm>
            <a:off x="983432" y="2561907"/>
            <a:ext cx="2376264" cy="17281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CD49F81-A274-4F72-88B9-FA114D7DC8F3}"/>
              </a:ext>
            </a:extLst>
          </p:cNvPr>
          <p:cNvCxnSpPr/>
          <p:nvPr/>
        </p:nvCxnSpPr>
        <p:spPr>
          <a:xfrm>
            <a:off x="3359696" y="4290099"/>
            <a:ext cx="3740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EE802A9B-3613-4AB1-903C-F4D66C53CC2F}"/>
                  </a:ext>
                </a:extLst>
              </p:cNvPr>
              <p:cNvSpPr/>
              <p:nvPr/>
            </p:nvSpPr>
            <p:spPr>
              <a:xfrm>
                <a:off x="5655755" y="1104004"/>
                <a:ext cx="2739853" cy="136441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400" b="1" i="1" smtClean="0">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smtClean="0">
                              <a:solidFill>
                                <a:srgbClr val="FF0000"/>
                              </a:solidFill>
                              <a:latin typeface="Cambria Math" panose="02040503050406030204" pitchFamily="18" charset="0"/>
                            </a:rPr>
                            <m:t>𝟓</m:t>
                          </m:r>
                        </m:den>
                      </m:f>
                      <m:r>
                        <a:rPr lang="en-US" altLang="ja-JP" sz="4400" b="1" i="1" smtClean="0">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a:solidFill>
                                <a:srgbClr val="FF0000"/>
                              </a:solidFill>
                              <a:latin typeface="Cambria Math" panose="02040503050406030204" pitchFamily="18" charset="0"/>
                            </a:rPr>
                            <m:t>𝟏</m:t>
                          </m:r>
                        </m:num>
                        <m:den>
                          <m:r>
                            <a:rPr lang="en-US" altLang="ja-JP" sz="4400" b="1" i="1">
                              <a:solidFill>
                                <a:srgbClr val="FF0000"/>
                              </a:solidFill>
                              <a:latin typeface="Cambria Math" panose="02040503050406030204" pitchFamily="18" charset="0"/>
                            </a:rPr>
                            <m:t>𝒃</m:t>
                          </m:r>
                        </m:den>
                      </m:f>
                      <m:r>
                        <a:rPr lang="en-US" altLang="ja-JP" sz="4400" b="1" i="1">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smtClean="0">
                              <a:solidFill>
                                <a:srgbClr val="FF0000"/>
                              </a:solidFill>
                              <a:latin typeface="Cambria Math" panose="02040503050406030204" pitchFamily="18" charset="0"/>
                            </a:rPr>
                            <m:t>𝟐</m:t>
                          </m:r>
                        </m:den>
                      </m:f>
                    </m:oMath>
                  </m:oMathPara>
                </a14:m>
                <a:endParaRPr lang="ja-JP" altLang="en-US" sz="4400" b="1"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EE802A9B-3613-4AB1-903C-F4D66C53CC2F}"/>
                  </a:ext>
                </a:extLst>
              </p:cNvPr>
              <p:cNvSpPr>
                <a:spLocks noRot="1" noChangeAspect="1" noMove="1" noResize="1" noEditPoints="1" noAdjustHandles="1" noChangeArrowheads="1" noChangeShapeType="1" noTextEdit="1"/>
              </p:cNvSpPr>
              <p:nvPr/>
            </p:nvSpPr>
            <p:spPr>
              <a:xfrm>
                <a:off x="5655755" y="1104004"/>
                <a:ext cx="2739853" cy="136441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31236606-1FC0-40AC-8B50-F87564A309EE}"/>
                  </a:ext>
                </a:extLst>
              </p:cNvPr>
              <p:cNvSpPr/>
              <p:nvPr/>
            </p:nvSpPr>
            <p:spPr>
              <a:xfrm>
                <a:off x="8318702" y="1104004"/>
                <a:ext cx="2697020" cy="136441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rPr>
                        <m:t>→</m:t>
                      </m:r>
                      <m:f>
                        <m:fPr>
                          <m:ctrlPr>
                            <a:rPr lang="en-US" altLang="ja-JP" sz="4400" b="1" i="1" smtClean="0">
                              <a:solidFill>
                                <a:srgbClr val="FF0000"/>
                              </a:solidFill>
                              <a:latin typeface="Cambria Math" panose="02040503050406030204" pitchFamily="18" charset="0"/>
                            </a:rPr>
                          </m:ctrlPr>
                        </m:fPr>
                        <m:num>
                          <m:r>
                            <a:rPr lang="en-US" altLang="ja-JP" sz="4400" b="1" i="1">
                              <a:solidFill>
                                <a:srgbClr val="FF0000"/>
                              </a:solidFill>
                              <a:latin typeface="Cambria Math" panose="02040503050406030204" pitchFamily="18" charset="0"/>
                            </a:rPr>
                            <m:t>𝟏</m:t>
                          </m:r>
                        </m:num>
                        <m:den>
                          <m:r>
                            <a:rPr lang="en-US" altLang="ja-JP" sz="4400" b="1" i="1">
                              <a:solidFill>
                                <a:srgbClr val="FF0000"/>
                              </a:solidFill>
                              <a:latin typeface="Cambria Math" panose="02040503050406030204" pitchFamily="18" charset="0"/>
                            </a:rPr>
                            <m:t>𝒃</m:t>
                          </m:r>
                        </m:den>
                      </m:f>
                      <m:r>
                        <a:rPr lang="en-US" altLang="ja-JP" sz="4400" b="1" i="1">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𝟑</m:t>
                          </m:r>
                        </m:num>
                        <m:den>
                          <m:r>
                            <a:rPr lang="en-US" altLang="ja-JP" sz="4400" b="1" i="1" smtClean="0">
                              <a:solidFill>
                                <a:srgbClr val="FF0000"/>
                              </a:solidFill>
                              <a:latin typeface="Cambria Math" panose="02040503050406030204" pitchFamily="18" charset="0"/>
                            </a:rPr>
                            <m:t>𝟏𝟎</m:t>
                          </m:r>
                        </m:den>
                      </m:f>
                    </m:oMath>
                  </m:oMathPara>
                </a14:m>
                <a:endParaRPr lang="ja-JP" altLang="en-US" sz="4400" b="1" dirty="0">
                  <a:solidFill>
                    <a:srgbClr val="FF0000"/>
                  </a:solidFill>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31236606-1FC0-40AC-8B50-F87564A309EE}"/>
                  </a:ext>
                </a:extLst>
              </p:cNvPr>
              <p:cNvSpPr>
                <a:spLocks noRot="1" noChangeAspect="1" noMove="1" noResize="1" noEditPoints="1" noAdjustHandles="1" noChangeArrowheads="1" noChangeShapeType="1" noTextEdit="1"/>
              </p:cNvSpPr>
              <p:nvPr/>
            </p:nvSpPr>
            <p:spPr>
              <a:xfrm>
                <a:off x="8318702" y="1104004"/>
                <a:ext cx="2697020" cy="136441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DC19D09B-7F9D-423E-A5A1-EEF0998C7774}"/>
                  </a:ext>
                </a:extLst>
              </p:cNvPr>
              <p:cNvSpPr/>
              <p:nvPr/>
            </p:nvSpPr>
            <p:spPr>
              <a:xfrm>
                <a:off x="8403300" y="2705923"/>
                <a:ext cx="2697020" cy="136441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𝒃</m:t>
                      </m:r>
                      <m:r>
                        <a:rPr lang="en-US" altLang="ja-JP" sz="4400" b="1" i="1">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𝟏𝟎</m:t>
                          </m:r>
                        </m:num>
                        <m:den>
                          <m:r>
                            <a:rPr lang="en-US" altLang="ja-JP" sz="4400" b="1" i="1" smtClean="0">
                              <a:solidFill>
                                <a:srgbClr val="FF0000"/>
                              </a:solidFill>
                              <a:latin typeface="Cambria Math" panose="02040503050406030204" pitchFamily="18" charset="0"/>
                            </a:rPr>
                            <m:t>𝟑</m:t>
                          </m:r>
                        </m:den>
                      </m:f>
                    </m:oMath>
                  </m:oMathPara>
                </a14:m>
                <a:endParaRPr lang="ja-JP" altLang="en-US" sz="4400" b="1" dirty="0">
                  <a:solidFill>
                    <a:srgbClr val="FF0000"/>
                  </a:solidFill>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DC19D09B-7F9D-423E-A5A1-EEF0998C7774}"/>
                  </a:ext>
                </a:extLst>
              </p:cNvPr>
              <p:cNvSpPr>
                <a:spLocks noRot="1" noChangeAspect="1" noMove="1" noResize="1" noEditPoints="1" noAdjustHandles="1" noChangeArrowheads="1" noChangeShapeType="1" noTextEdit="1"/>
              </p:cNvSpPr>
              <p:nvPr/>
            </p:nvSpPr>
            <p:spPr>
              <a:xfrm>
                <a:off x="8403300" y="2705923"/>
                <a:ext cx="2697020" cy="136441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7A758E65-3FDF-483C-86F8-0E61D32AC795}"/>
                  </a:ext>
                </a:extLst>
              </p:cNvPr>
              <p:cNvSpPr/>
              <p:nvPr/>
            </p:nvSpPr>
            <p:spPr>
              <a:xfrm>
                <a:off x="8571923" y="4581128"/>
                <a:ext cx="2679773" cy="1080617"/>
              </a:xfrm>
              <a:prstGeom prst="rect">
                <a:avLst/>
              </a:prstGeom>
              <a:solidFill>
                <a:schemeClr val="bg1"/>
              </a:solidFill>
            </p:spPr>
            <p:txBody>
              <a:bodyPr wrap="none">
                <a:spAutoFit/>
              </a:bodyPr>
              <a:lstStyle/>
              <a:p>
                <a:r>
                  <a:rPr lang="ja-JP" altLang="en-US" sz="4400" b="1" dirty="0">
                    <a:solidFill>
                      <a:srgbClr val="FF0000"/>
                    </a:solidFill>
                  </a:rPr>
                  <a:t>倍率</a:t>
                </a:r>
                <a14:m>
                  <m:oMath xmlns:m="http://schemas.openxmlformats.org/officeDocument/2006/math">
                    <m:r>
                      <a:rPr lang="en-US" altLang="ja-JP" sz="4400" b="1" i="0" smtClean="0">
                        <a:solidFill>
                          <a:srgbClr val="FF0000"/>
                        </a:solidFill>
                        <a:latin typeface="Cambria Math" panose="02040503050406030204" pitchFamily="18" charset="0"/>
                      </a:rPr>
                      <m:t> </m:t>
                    </m:r>
                    <m:f>
                      <m:fPr>
                        <m:ctrlPr>
                          <a:rPr lang="en-US" altLang="ja-JP" sz="4400" b="1" i="1" smtClean="0">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𝒃</m:t>
                        </m:r>
                      </m:num>
                      <m:den>
                        <m:r>
                          <a:rPr lang="en-US" altLang="ja-JP" sz="4400" b="1" i="1" smtClean="0">
                            <a:solidFill>
                              <a:srgbClr val="FF0000"/>
                            </a:solidFill>
                            <a:latin typeface="Cambria Math" panose="02040503050406030204" pitchFamily="18" charset="0"/>
                          </a:rPr>
                          <m:t>𝒂</m:t>
                        </m:r>
                      </m:den>
                    </m:f>
                    <m:r>
                      <a:rPr lang="en-US" altLang="ja-JP" sz="4400" b="1" i="1" smtClean="0">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𝟐</m:t>
                        </m:r>
                      </m:num>
                      <m:den>
                        <m:r>
                          <a:rPr lang="en-US" altLang="ja-JP" sz="4400" b="1" i="1">
                            <a:solidFill>
                              <a:srgbClr val="FF0000"/>
                            </a:solidFill>
                            <a:latin typeface="Cambria Math" panose="02040503050406030204" pitchFamily="18" charset="0"/>
                          </a:rPr>
                          <m:t>𝟑</m:t>
                        </m:r>
                      </m:den>
                    </m:f>
                  </m:oMath>
                </a14:m>
                <a:endParaRPr lang="ja-JP" altLang="en-US" sz="4400" b="1" dirty="0">
                  <a:solidFill>
                    <a:srgbClr val="FF0000"/>
                  </a:solidFill>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7A758E65-3FDF-483C-86F8-0E61D32AC795}"/>
                  </a:ext>
                </a:extLst>
              </p:cNvPr>
              <p:cNvSpPr>
                <a:spLocks noRot="1" noChangeAspect="1" noMove="1" noResize="1" noEditPoints="1" noAdjustHandles="1" noChangeArrowheads="1" noChangeShapeType="1" noTextEdit="1"/>
              </p:cNvSpPr>
              <p:nvPr/>
            </p:nvSpPr>
            <p:spPr>
              <a:xfrm>
                <a:off x="8571923" y="4581128"/>
                <a:ext cx="2679773" cy="1080617"/>
              </a:xfrm>
              <a:prstGeom prst="rect">
                <a:avLst/>
              </a:prstGeom>
              <a:blipFill>
                <a:blip r:embed="rId6"/>
                <a:stretch>
                  <a:fillRect l="-9091" b="-8427"/>
                </a:stretch>
              </a:blipFill>
            </p:spPr>
            <p:txBody>
              <a:bodyPr/>
              <a:lstStyle/>
              <a:p>
                <a:r>
                  <a:rPr lang="ja-JP" altLang="en-US">
                    <a:noFill/>
                  </a:rPr>
                  <a:t> </a:t>
                </a:r>
              </a:p>
            </p:txBody>
          </p:sp>
        </mc:Fallback>
      </mc:AlternateContent>
      <p:sp>
        <p:nvSpPr>
          <p:cNvPr id="16" name="矢印: 下 15">
            <a:extLst>
              <a:ext uri="{FF2B5EF4-FFF2-40B4-BE49-F238E27FC236}">
                <a16:creationId xmlns:a16="http://schemas.microsoft.com/office/drawing/2014/main" id="{95AA2EF7-C2E9-4B3D-853D-46AE7CE23826}"/>
              </a:ext>
            </a:extLst>
          </p:cNvPr>
          <p:cNvSpPr/>
          <p:nvPr/>
        </p:nvSpPr>
        <p:spPr>
          <a:xfrm>
            <a:off x="4727848" y="3642027"/>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FB4AB209-D779-4F9E-A234-E4CFCD1E3F9B}"/>
              </a:ext>
            </a:extLst>
          </p:cNvPr>
          <p:cNvSpPr/>
          <p:nvPr/>
        </p:nvSpPr>
        <p:spPr>
          <a:xfrm>
            <a:off x="695400" y="972055"/>
            <a:ext cx="1569660" cy="646331"/>
          </a:xfrm>
          <a:prstGeom prst="rect">
            <a:avLst/>
          </a:prstGeom>
          <a:solidFill>
            <a:schemeClr val="bg1"/>
          </a:solidFill>
        </p:spPr>
        <p:txBody>
          <a:bodyPr wrap="none">
            <a:spAutoFit/>
          </a:bodyPr>
          <a:lstStyle/>
          <a:p>
            <a:r>
              <a:rPr lang="ja-JP" altLang="en-US" sz="3600" dirty="0">
                <a:ea typeface="HG丸ｺﾞｼｯｸM-PRO" panose="020F0600000000000000" pitchFamily="50" charset="-128"/>
              </a:rPr>
              <a:t>練習１</a:t>
            </a:r>
            <a:endParaRPr lang="en-US" altLang="ja-JP" sz="3600" dirty="0">
              <a:ea typeface="HG丸ｺﾞｼｯｸM-PRO" panose="020F0600000000000000" pitchFamily="50" charset="-128"/>
            </a:endParaRPr>
          </a:p>
        </p:txBody>
      </p:sp>
    </p:spTree>
    <p:extLst>
      <p:ext uri="{BB962C8B-B14F-4D97-AF65-F5344CB8AC3E}">
        <p14:creationId xmlns:p14="http://schemas.microsoft.com/office/powerpoint/2010/main" val="42534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4247474-48F3-42AB-A68F-7E5535BB9C0C}"/>
              </a:ext>
            </a:extLst>
          </p:cNvPr>
          <p:cNvPicPr>
            <a:picLocks noChangeAspect="1"/>
          </p:cNvPicPr>
          <p:nvPr/>
        </p:nvPicPr>
        <p:blipFill>
          <a:blip r:embed="rId2"/>
          <a:stretch>
            <a:fillRect/>
          </a:stretch>
        </p:blipFill>
        <p:spPr>
          <a:xfrm>
            <a:off x="1487488" y="836712"/>
            <a:ext cx="11930172" cy="5832648"/>
          </a:xfrm>
          <a:prstGeom prst="rect">
            <a:avLst/>
          </a:prstGeom>
          <a:solidFill>
            <a:schemeClr val="bg1"/>
          </a:solidFill>
        </p:spPr>
      </p:pic>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17</a:t>
            </a:fld>
            <a:endParaRPr kumimoji="1" lang="ja-JP" altLang="en-US"/>
          </a:p>
        </p:txBody>
      </p:sp>
      <p:cxnSp>
        <p:nvCxnSpPr>
          <p:cNvPr id="7" name="直線コネクタ 6">
            <a:extLst>
              <a:ext uri="{FF2B5EF4-FFF2-40B4-BE49-F238E27FC236}">
                <a16:creationId xmlns:a16="http://schemas.microsoft.com/office/drawing/2014/main" id="{EE27D933-F02B-4A07-9D40-F38C1CC5C4D4}"/>
              </a:ext>
            </a:extLst>
          </p:cNvPr>
          <p:cNvCxnSpPr>
            <a:cxnSpLocks/>
          </p:cNvCxnSpPr>
          <p:nvPr/>
        </p:nvCxnSpPr>
        <p:spPr>
          <a:xfrm flipV="1">
            <a:off x="1991544" y="909255"/>
            <a:ext cx="237626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FC107DD-DB6A-488D-8623-BD5ED3456E62}"/>
              </a:ext>
            </a:extLst>
          </p:cNvPr>
          <p:cNvCxnSpPr>
            <a:cxnSpLocks/>
          </p:cNvCxnSpPr>
          <p:nvPr/>
        </p:nvCxnSpPr>
        <p:spPr>
          <a:xfrm>
            <a:off x="4388247" y="908720"/>
            <a:ext cx="1707753" cy="54726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9D3A69D-06B1-4E2E-856D-CE0A978C24DA}"/>
              </a:ext>
            </a:extLst>
          </p:cNvPr>
          <p:cNvCxnSpPr>
            <a:cxnSpLocks/>
          </p:cNvCxnSpPr>
          <p:nvPr/>
        </p:nvCxnSpPr>
        <p:spPr>
          <a:xfrm>
            <a:off x="1991544" y="908720"/>
            <a:ext cx="4464496" cy="54726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9F0A7B2-229D-4670-BB55-64E39AD74DCD}"/>
              </a:ext>
            </a:extLst>
          </p:cNvPr>
          <p:cNvCxnSpPr>
            <a:cxnSpLocks/>
          </p:cNvCxnSpPr>
          <p:nvPr/>
        </p:nvCxnSpPr>
        <p:spPr>
          <a:xfrm>
            <a:off x="1991544" y="908720"/>
            <a:ext cx="2376264" cy="47525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9B1F492-3868-4ABB-935A-B597104ADAE7}"/>
              </a:ext>
            </a:extLst>
          </p:cNvPr>
          <p:cNvCxnSpPr/>
          <p:nvPr/>
        </p:nvCxnSpPr>
        <p:spPr>
          <a:xfrm>
            <a:off x="4367808" y="5661248"/>
            <a:ext cx="3740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D019BA67-CF08-4C03-BE22-C127828C35D6}"/>
                  </a:ext>
                </a:extLst>
              </p:cNvPr>
              <p:cNvSpPr/>
              <p:nvPr/>
            </p:nvSpPr>
            <p:spPr>
              <a:xfrm>
                <a:off x="6347759" y="1380193"/>
                <a:ext cx="2739853" cy="136441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400" b="1" i="1" smtClean="0">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smtClean="0">
                              <a:solidFill>
                                <a:srgbClr val="FF0000"/>
                              </a:solidFill>
                              <a:latin typeface="Cambria Math" panose="02040503050406030204" pitchFamily="18" charset="0"/>
                            </a:rPr>
                            <m:t>𝟓</m:t>
                          </m:r>
                        </m:den>
                      </m:f>
                      <m:r>
                        <a:rPr lang="en-US" altLang="ja-JP" sz="4400" b="1" i="1" smtClean="0">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a:solidFill>
                                <a:srgbClr val="FF0000"/>
                              </a:solidFill>
                              <a:latin typeface="Cambria Math" panose="02040503050406030204" pitchFamily="18" charset="0"/>
                            </a:rPr>
                            <m:t>𝟏</m:t>
                          </m:r>
                        </m:num>
                        <m:den>
                          <m:r>
                            <a:rPr lang="en-US" altLang="ja-JP" sz="4400" b="1" i="1">
                              <a:solidFill>
                                <a:srgbClr val="FF0000"/>
                              </a:solidFill>
                              <a:latin typeface="Cambria Math" panose="02040503050406030204" pitchFamily="18" charset="0"/>
                            </a:rPr>
                            <m:t>𝒃</m:t>
                          </m:r>
                        </m:den>
                      </m:f>
                      <m:r>
                        <a:rPr lang="en-US" altLang="ja-JP" sz="4400" b="1" i="1">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smtClean="0">
                              <a:solidFill>
                                <a:srgbClr val="FF0000"/>
                              </a:solidFill>
                              <a:latin typeface="Cambria Math" panose="02040503050406030204" pitchFamily="18" charset="0"/>
                            </a:rPr>
                            <m:t>𝟐</m:t>
                          </m:r>
                        </m:den>
                      </m:f>
                    </m:oMath>
                  </m:oMathPara>
                </a14:m>
                <a:endParaRPr lang="ja-JP" altLang="en-US" sz="4400" b="1" dirty="0">
                  <a:solidFill>
                    <a:srgbClr val="FF0000"/>
                  </a:solidFill>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D019BA67-CF08-4C03-BE22-C127828C35D6}"/>
                  </a:ext>
                </a:extLst>
              </p:cNvPr>
              <p:cNvSpPr>
                <a:spLocks noRot="1" noChangeAspect="1" noMove="1" noResize="1" noEditPoints="1" noAdjustHandles="1" noChangeArrowheads="1" noChangeShapeType="1" noTextEdit="1"/>
              </p:cNvSpPr>
              <p:nvPr/>
            </p:nvSpPr>
            <p:spPr>
              <a:xfrm>
                <a:off x="6347759" y="1380193"/>
                <a:ext cx="2739853" cy="136441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FAB488F9-D9B6-4877-B627-AB50E63F8C38}"/>
                  </a:ext>
                </a:extLst>
              </p:cNvPr>
              <p:cNvSpPr/>
              <p:nvPr/>
            </p:nvSpPr>
            <p:spPr>
              <a:xfrm>
                <a:off x="9025144" y="1380193"/>
                <a:ext cx="2697020" cy="136441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rPr>
                        <m:t>→</m:t>
                      </m:r>
                      <m:f>
                        <m:fPr>
                          <m:ctrlPr>
                            <a:rPr lang="en-US" altLang="ja-JP" sz="4400" b="1" i="1" smtClean="0">
                              <a:solidFill>
                                <a:srgbClr val="FF0000"/>
                              </a:solidFill>
                              <a:latin typeface="Cambria Math" panose="02040503050406030204" pitchFamily="18" charset="0"/>
                            </a:rPr>
                          </m:ctrlPr>
                        </m:fPr>
                        <m:num>
                          <m:r>
                            <a:rPr lang="en-US" altLang="ja-JP" sz="4400" b="1" i="1">
                              <a:solidFill>
                                <a:srgbClr val="FF0000"/>
                              </a:solidFill>
                              <a:latin typeface="Cambria Math" panose="02040503050406030204" pitchFamily="18" charset="0"/>
                            </a:rPr>
                            <m:t>𝟏</m:t>
                          </m:r>
                        </m:num>
                        <m:den>
                          <m:r>
                            <a:rPr lang="en-US" altLang="ja-JP" sz="4400" b="1" i="1">
                              <a:solidFill>
                                <a:srgbClr val="FF0000"/>
                              </a:solidFill>
                              <a:latin typeface="Cambria Math" panose="02040503050406030204" pitchFamily="18" charset="0"/>
                            </a:rPr>
                            <m:t>𝒃</m:t>
                          </m:r>
                        </m:den>
                      </m:f>
                      <m:r>
                        <a:rPr lang="en-US" altLang="ja-JP" sz="4400" b="1" i="1">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𝟑</m:t>
                          </m:r>
                        </m:num>
                        <m:den>
                          <m:r>
                            <a:rPr lang="en-US" altLang="ja-JP" sz="4400" b="1" i="1" smtClean="0">
                              <a:solidFill>
                                <a:srgbClr val="FF0000"/>
                              </a:solidFill>
                              <a:latin typeface="Cambria Math" panose="02040503050406030204" pitchFamily="18" charset="0"/>
                            </a:rPr>
                            <m:t>𝟏𝟎</m:t>
                          </m:r>
                        </m:den>
                      </m:f>
                    </m:oMath>
                  </m:oMathPara>
                </a14:m>
                <a:endParaRPr lang="ja-JP" altLang="en-US" sz="4400" b="1" dirty="0">
                  <a:solidFill>
                    <a:srgbClr val="FF0000"/>
                  </a:solidFill>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FAB488F9-D9B6-4877-B627-AB50E63F8C38}"/>
                  </a:ext>
                </a:extLst>
              </p:cNvPr>
              <p:cNvSpPr>
                <a:spLocks noRot="1" noChangeAspect="1" noMove="1" noResize="1" noEditPoints="1" noAdjustHandles="1" noChangeArrowheads="1" noChangeShapeType="1" noTextEdit="1"/>
              </p:cNvSpPr>
              <p:nvPr/>
            </p:nvSpPr>
            <p:spPr>
              <a:xfrm>
                <a:off x="9025144" y="1380193"/>
                <a:ext cx="2697020" cy="136441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309EBDB5-2055-4A5C-997A-AD78D88336FC}"/>
                  </a:ext>
                </a:extLst>
              </p:cNvPr>
              <p:cNvSpPr/>
              <p:nvPr/>
            </p:nvSpPr>
            <p:spPr>
              <a:xfrm>
                <a:off x="9087612" y="2782550"/>
                <a:ext cx="2697020" cy="136441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𝒃</m:t>
                      </m:r>
                      <m:r>
                        <a:rPr lang="en-US" altLang="ja-JP" sz="4400" b="1" i="1">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𝟏𝟎</m:t>
                          </m:r>
                        </m:num>
                        <m:den>
                          <m:r>
                            <a:rPr lang="en-US" altLang="ja-JP" sz="4400" b="1" i="1" smtClean="0">
                              <a:solidFill>
                                <a:srgbClr val="FF0000"/>
                              </a:solidFill>
                              <a:latin typeface="Cambria Math" panose="02040503050406030204" pitchFamily="18" charset="0"/>
                            </a:rPr>
                            <m:t>𝟑</m:t>
                          </m:r>
                        </m:den>
                      </m:f>
                    </m:oMath>
                  </m:oMathPara>
                </a14:m>
                <a:endParaRPr lang="ja-JP" altLang="en-US" sz="4400" b="1" dirty="0">
                  <a:solidFill>
                    <a:srgbClr val="FF0000"/>
                  </a:solidFill>
                  <a:ea typeface="HG丸ｺﾞｼｯｸM-PRO" panose="020F0600000000000000" pitchFamily="50" charset="-128"/>
                </a:endParaRPr>
              </a:p>
            </p:txBody>
          </p:sp>
        </mc:Choice>
        <mc:Fallback xmlns="">
          <p:sp>
            <p:nvSpPr>
              <p:cNvPr id="14" name="正方形/長方形 13">
                <a:extLst>
                  <a:ext uri="{FF2B5EF4-FFF2-40B4-BE49-F238E27FC236}">
                    <a16:creationId xmlns:a16="http://schemas.microsoft.com/office/drawing/2014/main" id="{309EBDB5-2055-4A5C-997A-AD78D88336FC}"/>
                  </a:ext>
                </a:extLst>
              </p:cNvPr>
              <p:cNvSpPr>
                <a:spLocks noRot="1" noChangeAspect="1" noMove="1" noResize="1" noEditPoints="1" noAdjustHandles="1" noChangeArrowheads="1" noChangeShapeType="1" noTextEdit="1"/>
              </p:cNvSpPr>
              <p:nvPr/>
            </p:nvSpPr>
            <p:spPr>
              <a:xfrm>
                <a:off x="9087612" y="2782550"/>
                <a:ext cx="2697020" cy="136441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4C61BD4B-8A5C-4290-BC36-AED6827D0788}"/>
                  </a:ext>
                </a:extLst>
              </p:cNvPr>
              <p:cNvSpPr/>
              <p:nvPr/>
            </p:nvSpPr>
            <p:spPr>
              <a:xfrm>
                <a:off x="8853188" y="4364607"/>
                <a:ext cx="2931444" cy="1080617"/>
              </a:xfrm>
              <a:prstGeom prst="rect">
                <a:avLst/>
              </a:prstGeom>
              <a:solidFill>
                <a:schemeClr val="bg1"/>
              </a:solidFill>
            </p:spPr>
            <p:txBody>
              <a:bodyPr wrap="none">
                <a:spAutoFit/>
              </a:bodyPr>
              <a:lstStyle/>
              <a:p>
                <a:r>
                  <a:rPr lang="ja-JP" altLang="en-US" sz="4400" b="1" dirty="0">
                    <a:solidFill>
                      <a:srgbClr val="FF0000"/>
                    </a:solidFill>
                  </a:rPr>
                  <a:t>倍率　</a:t>
                </a:r>
                <a14:m>
                  <m:oMath xmlns:m="http://schemas.openxmlformats.org/officeDocument/2006/math">
                    <m:f>
                      <m:fPr>
                        <m:ctrlPr>
                          <a:rPr lang="en-US" altLang="ja-JP" sz="4400" b="1" i="1" smtClean="0">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𝒃</m:t>
                        </m:r>
                      </m:num>
                      <m:den>
                        <m:r>
                          <a:rPr lang="en-US" altLang="ja-JP" sz="4400" b="1" i="1" smtClean="0">
                            <a:solidFill>
                              <a:srgbClr val="FF0000"/>
                            </a:solidFill>
                            <a:latin typeface="Cambria Math" panose="02040503050406030204" pitchFamily="18" charset="0"/>
                          </a:rPr>
                          <m:t>𝒂</m:t>
                        </m:r>
                      </m:den>
                    </m:f>
                    <m:r>
                      <a:rPr lang="en-US" altLang="ja-JP" sz="4400" b="1" i="1" smtClean="0">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𝟐</m:t>
                        </m:r>
                      </m:num>
                      <m:den>
                        <m:r>
                          <a:rPr lang="en-US" altLang="ja-JP" sz="4400" b="1" i="1">
                            <a:solidFill>
                              <a:srgbClr val="FF0000"/>
                            </a:solidFill>
                            <a:latin typeface="Cambria Math" panose="02040503050406030204" pitchFamily="18" charset="0"/>
                          </a:rPr>
                          <m:t>𝟑</m:t>
                        </m:r>
                      </m:den>
                    </m:f>
                  </m:oMath>
                </a14:m>
                <a:endParaRPr lang="ja-JP" altLang="en-US" sz="4400" b="1" dirty="0">
                  <a:solidFill>
                    <a:srgbClr val="FF0000"/>
                  </a:solidFill>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4C61BD4B-8A5C-4290-BC36-AED6827D0788}"/>
                  </a:ext>
                </a:extLst>
              </p:cNvPr>
              <p:cNvSpPr>
                <a:spLocks noRot="1" noChangeAspect="1" noMove="1" noResize="1" noEditPoints="1" noAdjustHandles="1" noChangeArrowheads="1" noChangeShapeType="1" noTextEdit="1"/>
              </p:cNvSpPr>
              <p:nvPr/>
            </p:nvSpPr>
            <p:spPr>
              <a:xfrm>
                <a:off x="8853188" y="4364607"/>
                <a:ext cx="2931444" cy="1080617"/>
              </a:xfrm>
              <a:prstGeom prst="rect">
                <a:avLst/>
              </a:prstGeom>
              <a:blipFill>
                <a:blip r:embed="rId6"/>
                <a:stretch>
                  <a:fillRect l="-8316" t="-565" b="-9040"/>
                </a:stretch>
              </a:blipFill>
            </p:spPr>
            <p:txBody>
              <a:bodyPr/>
              <a:lstStyle/>
              <a:p>
                <a:r>
                  <a:rPr lang="ja-JP" altLang="en-US">
                    <a:noFill/>
                  </a:rPr>
                  <a:t> </a:t>
                </a:r>
              </a:p>
            </p:txBody>
          </p:sp>
        </mc:Fallback>
      </mc:AlternateContent>
      <p:sp>
        <p:nvSpPr>
          <p:cNvPr id="16" name="矢印: 下 15">
            <a:extLst>
              <a:ext uri="{FF2B5EF4-FFF2-40B4-BE49-F238E27FC236}">
                <a16:creationId xmlns:a16="http://schemas.microsoft.com/office/drawing/2014/main" id="{FB957E5C-4935-4F62-81CA-B601D617AE9E}"/>
              </a:ext>
            </a:extLst>
          </p:cNvPr>
          <p:cNvSpPr/>
          <p:nvPr/>
        </p:nvSpPr>
        <p:spPr>
          <a:xfrm>
            <a:off x="5735960" y="3789040"/>
            <a:ext cx="288032"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17" name="直線コネクタ 16">
            <a:extLst>
              <a:ext uri="{FF2B5EF4-FFF2-40B4-BE49-F238E27FC236}">
                <a16:creationId xmlns:a16="http://schemas.microsoft.com/office/drawing/2014/main" id="{8A07E5CE-C5F9-490D-8984-D5648F47AFA0}"/>
              </a:ext>
            </a:extLst>
          </p:cNvPr>
          <p:cNvCxnSpPr>
            <a:cxnSpLocks/>
          </p:cNvCxnSpPr>
          <p:nvPr/>
        </p:nvCxnSpPr>
        <p:spPr>
          <a:xfrm>
            <a:off x="1991544" y="908722"/>
            <a:ext cx="2376264" cy="100811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C3EDF21-8377-4BBB-AB87-1B61EE2B7A5B}"/>
              </a:ext>
            </a:extLst>
          </p:cNvPr>
          <p:cNvCxnSpPr>
            <a:cxnSpLocks/>
            <a:endCxn id="16" idx="2"/>
          </p:cNvCxnSpPr>
          <p:nvPr/>
        </p:nvCxnSpPr>
        <p:spPr>
          <a:xfrm>
            <a:off x="4367808" y="1916832"/>
            <a:ext cx="1512168" cy="374441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C4D5628-4FB4-4E4D-9937-26858C35324A}"/>
              </a:ext>
            </a:extLst>
          </p:cNvPr>
          <p:cNvCxnSpPr>
            <a:cxnSpLocks/>
          </p:cNvCxnSpPr>
          <p:nvPr/>
        </p:nvCxnSpPr>
        <p:spPr>
          <a:xfrm>
            <a:off x="1991544" y="908720"/>
            <a:ext cx="2376264" cy="424847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E87B3C3-58AD-4322-9B5C-92DDA376996A}"/>
              </a:ext>
            </a:extLst>
          </p:cNvPr>
          <p:cNvCxnSpPr>
            <a:cxnSpLocks/>
            <a:endCxn id="16" idx="2"/>
          </p:cNvCxnSpPr>
          <p:nvPr/>
        </p:nvCxnSpPr>
        <p:spPr>
          <a:xfrm>
            <a:off x="4388247" y="5157192"/>
            <a:ext cx="1491729" cy="50405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A66AD78A-4CEF-4965-87B2-3A6771DE9BA3}"/>
              </a:ext>
            </a:extLst>
          </p:cNvPr>
          <p:cNvSpPr/>
          <p:nvPr/>
        </p:nvSpPr>
        <p:spPr>
          <a:xfrm>
            <a:off x="61844" y="908720"/>
            <a:ext cx="1569660" cy="646331"/>
          </a:xfrm>
          <a:prstGeom prst="rect">
            <a:avLst/>
          </a:prstGeom>
          <a:solidFill>
            <a:schemeClr val="bg1"/>
          </a:solidFill>
        </p:spPr>
        <p:txBody>
          <a:bodyPr wrap="none">
            <a:spAutoFit/>
          </a:bodyPr>
          <a:lstStyle/>
          <a:p>
            <a:r>
              <a:rPr lang="ja-JP" altLang="en-US" sz="3600" dirty="0">
                <a:ea typeface="HG丸ｺﾞｼｯｸM-PRO" panose="020F0600000000000000" pitchFamily="50" charset="-128"/>
              </a:rPr>
              <a:t>練習２</a:t>
            </a:r>
            <a:endParaRPr lang="en-US" altLang="ja-JP" sz="3600" dirty="0">
              <a:ea typeface="HG丸ｺﾞｼｯｸM-PRO" panose="020F0600000000000000" pitchFamily="50" charset="-128"/>
            </a:endParaRPr>
          </a:p>
        </p:txBody>
      </p:sp>
    </p:spTree>
    <p:extLst>
      <p:ext uri="{BB962C8B-B14F-4D97-AF65-F5344CB8AC3E}">
        <p14:creationId xmlns:p14="http://schemas.microsoft.com/office/powerpoint/2010/main" val="30188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BF5084F-6DBF-4E30-B74A-1F4824545998}"/>
              </a:ext>
            </a:extLst>
          </p:cNvPr>
          <p:cNvPicPr>
            <a:picLocks noChangeAspect="1"/>
          </p:cNvPicPr>
          <p:nvPr/>
        </p:nvPicPr>
        <p:blipFill>
          <a:blip r:embed="rId2"/>
          <a:stretch>
            <a:fillRect/>
          </a:stretch>
        </p:blipFill>
        <p:spPr>
          <a:xfrm>
            <a:off x="1343472" y="908720"/>
            <a:ext cx="11626810" cy="5616624"/>
          </a:xfrm>
          <a:prstGeom prst="rect">
            <a:avLst/>
          </a:prstGeom>
          <a:solidFill>
            <a:schemeClr val="bg1"/>
          </a:solidFill>
        </p:spPr>
      </p:pic>
      <p:cxnSp>
        <p:nvCxnSpPr>
          <p:cNvPr id="8" name="直線コネクタ 7">
            <a:extLst>
              <a:ext uri="{FF2B5EF4-FFF2-40B4-BE49-F238E27FC236}">
                <a16:creationId xmlns:a16="http://schemas.microsoft.com/office/drawing/2014/main" id="{0E62C414-A44E-4F46-AF66-85EC1EE091CA}"/>
              </a:ext>
            </a:extLst>
          </p:cNvPr>
          <p:cNvCxnSpPr/>
          <p:nvPr/>
        </p:nvCxnSpPr>
        <p:spPr>
          <a:xfrm flipV="1">
            <a:off x="4700788" y="2783572"/>
            <a:ext cx="4934127" cy="1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FCD770B-6248-42C4-9C34-1C55E587D5FF}"/>
              </a:ext>
            </a:extLst>
          </p:cNvPr>
          <p:cNvCxnSpPr>
            <a:cxnSpLocks/>
          </p:cNvCxnSpPr>
          <p:nvPr/>
        </p:nvCxnSpPr>
        <p:spPr>
          <a:xfrm>
            <a:off x="9690348" y="2780928"/>
            <a:ext cx="2636894" cy="17281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B03C2A5-764A-42AB-BE7D-038E69E50798}"/>
              </a:ext>
            </a:extLst>
          </p:cNvPr>
          <p:cNvCxnSpPr/>
          <p:nvPr/>
        </p:nvCxnSpPr>
        <p:spPr>
          <a:xfrm>
            <a:off x="6890605" y="908717"/>
            <a:ext cx="4533987" cy="44644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B0F0BB5-28DA-418E-9BE8-37D5CC0EC9E2}"/>
              </a:ext>
            </a:extLst>
          </p:cNvPr>
          <p:cNvCxnSpPr>
            <a:cxnSpLocks/>
          </p:cNvCxnSpPr>
          <p:nvPr/>
        </p:nvCxnSpPr>
        <p:spPr>
          <a:xfrm>
            <a:off x="9713441" y="912953"/>
            <a:ext cx="32568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C3B9372-25C6-42B5-8558-CF816AD093D1}"/>
              </a:ext>
            </a:extLst>
          </p:cNvPr>
          <p:cNvCxnSpPr/>
          <p:nvPr/>
        </p:nvCxnSpPr>
        <p:spPr>
          <a:xfrm>
            <a:off x="4625842" y="908720"/>
            <a:ext cx="5036454"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AC8C7AE-7CC3-4E5D-B9D1-3A523E32ABB3}"/>
              </a:ext>
            </a:extLst>
          </p:cNvPr>
          <p:cNvCxnSpPr>
            <a:cxnSpLocks/>
          </p:cNvCxnSpPr>
          <p:nvPr/>
        </p:nvCxnSpPr>
        <p:spPr>
          <a:xfrm>
            <a:off x="7032104" y="980728"/>
            <a:ext cx="2674119" cy="18002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矢印: 上 13">
            <a:extLst>
              <a:ext uri="{FF2B5EF4-FFF2-40B4-BE49-F238E27FC236}">
                <a16:creationId xmlns:a16="http://schemas.microsoft.com/office/drawing/2014/main" id="{2DD0CBF4-A511-44BE-BD46-FAF551C21C8C}"/>
              </a:ext>
            </a:extLst>
          </p:cNvPr>
          <p:cNvSpPr/>
          <p:nvPr/>
        </p:nvSpPr>
        <p:spPr>
          <a:xfrm>
            <a:off x="6751296" y="903496"/>
            <a:ext cx="352121" cy="27907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15" name="直線コネクタ 14">
            <a:extLst>
              <a:ext uri="{FF2B5EF4-FFF2-40B4-BE49-F238E27FC236}">
                <a16:creationId xmlns:a16="http://schemas.microsoft.com/office/drawing/2014/main" id="{16AC79AC-C069-4BB6-A26E-557029A0DB95}"/>
              </a:ext>
            </a:extLst>
          </p:cNvPr>
          <p:cNvCxnSpPr/>
          <p:nvPr/>
        </p:nvCxnSpPr>
        <p:spPr>
          <a:xfrm flipV="1">
            <a:off x="8311418" y="908718"/>
            <a:ext cx="1378930" cy="2747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94C50AAC-D9C2-4DDE-8BEA-DB19A8C0F7B0}"/>
                  </a:ext>
                </a:extLst>
              </p:cNvPr>
              <p:cNvSpPr/>
              <p:nvPr/>
            </p:nvSpPr>
            <p:spPr>
              <a:xfrm>
                <a:off x="695400" y="3025102"/>
                <a:ext cx="2739853" cy="136441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400" b="1" i="1" smtClean="0">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smtClean="0">
                              <a:solidFill>
                                <a:srgbClr val="FF0000"/>
                              </a:solidFill>
                              <a:latin typeface="Cambria Math" panose="02040503050406030204" pitchFamily="18" charset="0"/>
                            </a:rPr>
                            <m:t>𝟐</m:t>
                          </m:r>
                        </m:den>
                      </m:f>
                      <m:r>
                        <a:rPr lang="en-US" altLang="ja-JP" sz="4400" b="1" i="1" smtClean="0">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a:solidFill>
                                <a:srgbClr val="FF0000"/>
                              </a:solidFill>
                              <a:latin typeface="Cambria Math" panose="02040503050406030204" pitchFamily="18" charset="0"/>
                            </a:rPr>
                            <m:t>𝟏</m:t>
                          </m:r>
                        </m:num>
                        <m:den>
                          <m:r>
                            <a:rPr lang="en-US" altLang="ja-JP" sz="4400" b="1" i="1">
                              <a:solidFill>
                                <a:srgbClr val="FF0000"/>
                              </a:solidFill>
                              <a:latin typeface="Cambria Math" panose="02040503050406030204" pitchFamily="18" charset="0"/>
                            </a:rPr>
                            <m:t>𝒃</m:t>
                          </m:r>
                        </m:den>
                      </m:f>
                      <m:r>
                        <a:rPr lang="en-US" altLang="ja-JP" sz="4400" b="1" i="1">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smtClean="0">
                              <a:solidFill>
                                <a:srgbClr val="FF0000"/>
                              </a:solidFill>
                              <a:latin typeface="Cambria Math" panose="02040503050406030204" pitchFamily="18" charset="0"/>
                            </a:rPr>
                            <m:t>𝟑</m:t>
                          </m:r>
                        </m:den>
                      </m:f>
                    </m:oMath>
                  </m:oMathPara>
                </a14:m>
                <a:endParaRPr lang="ja-JP" altLang="en-US" sz="4400" b="1" dirty="0">
                  <a:solidFill>
                    <a:srgbClr val="FF0000"/>
                  </a:solidFill>
                  <a:ea typeface="HG丸ｺﾞｼｯｸM-PRO" panose="020F0600000000000000" pitchFamily="50" charset="-128"/>
                </a:endParaRPr>
              </a:p>
            </p:txBody>
          </p:sp>
        </mc:Choice>
        <mc:Fallback xmlns="">
          <p:sp>
            <p:nvSpPr>
              <p:cNvPr id="16" name="正方形/長方形 15">
                <a:extLst>
                  <a:ext uri="{FF2B5EF4-FFF2-40B4-BE49-F238E27FC236}">
                    <a16:creationId xmlns:a16="http://schemas.microsoft.com/office/drawing/2014/main" id="{94C50AAC-D9C2-4DDE-8BEA-DB19A8C0F7B0}"/>
                  </a:ext>
                </a:extLst>
              </p:cNvPr>
              <p:cNvSpPr>
                <a:spLocks noRot="1" noChangeAspect="1" noMove="1" noResize="1" noEditPoints="1" noAdjustHandles="1" noChangeArrowheads="1" noChangeShapeType="1" noTextEdit="1"/>
              </p:cNvSpPr>
              <p:nvPr/>
            </p:nvSpPr>
            <p:spPr>
              <a:xfrm>
                <a:off x="695400" y="3025102"/>
                <a:ext cx="2739853" cy="136441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2C529591-6DF2-4E1F-8DF8-E5FC3BB31E3C}"/>
                  </a:ext>
                </a:extLst>
              </p:cNvPr>
              <p:cNvSpPr/>
              <p:nvPr/>
            </p:nvSpPr>
            <p:spPr>
              <a:xfrm>
                <a:off x="3660817" y="3025102"/>
                <a:ext cx="2874440" cy="136441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smtClean="0">
                          <a:solidFill>
                            <a:srgbClr val="FF0000"/>
                          </a:solidFill>
                          <a:latin typeface="Cambria Math" panose="02040503050406030204" pitchFamily="18" charset="0"/>
                        </a:rPr>
                        <m:t>→</m:t>
                      </m:r>
                      <m:f>
                        <m:fPr>
                          <m:ctrlPr>
                            <a:rPr lang="en-US" altLang="ja-JP" sz="4400" b="1" i="1" smtClean="0">
                              <a:solidFill>
                                <a:srgbClr val="FF0000"/>
                              </a:solidFill>
                              <a:latin typeface="Cambria Math" panose="02040503050406030204" pitchFamily="18" charset="0"/>
                            </a:rPr>
                          </m:ctrlPr>
                        </m:fPr>
                        <m:num>
                          <m:r>
                            <a:rPr lang="en-US" altLang="ja-JP" sz="4400" b="1" i="1">
                              <a:solidFill>
                                <a:srgbClr val="FF0000"/>
                              </a:solidFill>
                              <a:latin typeface="Cambria Math" panose="02040503050406030204" pitchFamily="18" charset="0"/>
                            </a:rPr>
                            <m:t>𝟏</m:t>
                          </m:r>
                        </m:num>
                        <m:den>
                          <m:r>
                            <a:rPr lang="en-US" altLang="ja-JP" sz="4400" b="1" i="1">
                              <a:solidFill>
                                <a:srgbClr val="FF0000"/>
                              </a:solidFill>
                              <a:latin typeface="Cambria Math" panose="02040503050406030204" pitchFamily="18" charset="0"/>
                            </a:rPr>
                            <m:t>𝒃</m:t>
                          </m:r>
                        </m:den>
                      </m:f>
                      <m:r>
                        <a:rPr lang="en-US" altLang="ja-JP" sz="4400" b="1" i="1">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m:t>
                      </m:r>
                      <m:f>
                        <m:fPr>
                          <m:ctrlPr>
                            <a:rPr lang="en-US" altLang="ja-JP" sz="4400" b="1" i="1">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𝟏</m:t>
                          </m:r>
                        </m:num>
                        <m:den>
                          <m:r>
                            <a:rPr lang="en-US" altLang="ja-JP" sz="4400" b="1" i="1" smtClean="0">
                              <a:solidFill>
                                <a:srgbClr val="FF0000"/>
                              </a:solidFill>
                              <a:latin typeface="Cambria Math" panose="02040503050406030204" pitchFamily="18" charset="0"/>
                            </a:rPr>
                            <m:t>𝟔</m:t>
                          </m:r>
                        </m:den>
                      </m:f>
                    </m:oMath>
                  </m:oMathPara>
                </a14:m>
                <a:endParaRPr lang="ja-JP" altLang="en-US" sz="4400" b="1" dirty="0">
                  <a:solidFill>
                    <a:srgbClr val="FF0000"/>
                  </a:solidFill>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2C529591-6DF2-4E1F-8DF8-E5FC3BB31E3C}"/>
                  </a:ext>
                </a:extLst>
              </p:cNvPr>
              <p:cNvSpPr>
                <a:spLocks noRot="1" noChangeAspect="1" noMove="1" noResize="1" noEditPoints="1" noAdjustHandles="1" noChangeArrowheads="1" noChangeShapeType="1" noTextEdit="1"/>
              </p:cNvSpPr>
              <p:nvPr/>
            </p:nvSpPr>
            <p:spPr>
              <a:xfrm>
                <a:off x="3660817" y="3025102"/>
                <a:ext cx="2874440" cy="136441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2A3951D1-AC60-4EE6-8E72-CA1CE69C186D}"/>
                  </a:ext>
                </a:extLst>
              </p:cNvPr>
              <p:cNvSpPr/>
              <p:nvPr/>
            </p:nvSpPr>
            <p:spPr>
              <a:xfrm>
                <a:off x="3746744" y="4389514"/>
                <a:ext cx="2780377" cy="76944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1">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𝒃</m:t>
                      </m:r>
                      <m:r>
                        <a:rPr lang="en-US" altLang="ja-JP" sz="4400" b="1" i="1">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𝟔</m:t>
                      </m:r>
                    </m:oMath>
                  </m:oMathPara>
                </a14:m>
                <a:endParaRPr lang="ja-JP" altLang="en-US" sz="4400" b="1" dirty="0">
                  <a:solidFill>
                    <a:srgbClr val="FF0000"/>
                  </a:solidFill>
                  <a:ea typeface="HG丸ｺﾞｼｯｸM-PRO" panose="020F0600000000000000" pitchFamily="50" charset="-128"/>
                </a:endParaRPr>
              </a:p>
            </p:txBody>
          </p:sp>
        </mc:Choice>
        <mc:Fallback xmlns="">
          <p:sp>
            <p:nvSpPr>
              <p:cNvPr id="18" name="正方形/長方形 17">
                <a:extLst>
                  <a:ext uri="{FF2B5EF4-FFF2-40B4-BE49-F238E27FC236}">
                    <a16:creationId xmlns:a16="http://schemas.microsoft.com/office/drawing/2014/main" id="{2A3951D1-AC60-4EE6-8E72-CA1CE69C186D}"/>
                  </a:ext>
                </a:extLst>
              </p:cNvPr>
              <p:cNvSpPr>
                <a:spLocks noRot="1" noChangeAspect="1" noMove="1" noResize="1" noEditPoints="1" noAdjustHandles="1" noChangeArrowheads="1" noChangeShapeType="1" noTextEdit="1"/>
              </p:cNvSpPr>
              <p:nvPr/>
            </p:nvSpPr>
            <p:spPr>
              <a:xfrm>
                <a:off x="3746744" y="4389514"/>
                <a:ext cx="2780377" cy="76944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70A55E22-2C5D-4D3F-B184-E19FCA708DFE}"/>
                  </a:ext>
                </a:extLst>
              </p:cNvPr>
              <p:cNvSpPr/>
              <p:nvPr/>
            </p:nvSpPr>
            <p:spPr>
              <a:xfrm>
                <a:off x="2634330" y="5217814"/>
                <a:ext cx="3566810" cy="1080617"/>
              </a:xfrm>
              <a:prstGeom prst="rect">
                <a:avLst/>
              </a:prstGeom>
              <a:solidFill>
                <a:schemeClr val="bg1"/>
              </a:solidFill>
            </p:spPr>
            <p:txBody>
              <a:bodyPr wrap="none">
                <a:spAutoFit/>
              </a:bodyPr>
              <a:lstStyle/>
              <a:p>
                <a:r>
                  <a:rPr lang="ja-JP" altLang="en-US" sz="4400" b="1" dirty="0">
                    <a:solidFill>
                      <a:srgbClr val="FF0000"/>
                    </a:solidFill>
                  </a:rPr>
                  <a:t>倍率　</a:t>
                </a:r>
                <a14:m>
                  <m:oMath xmlns:m="http://schemas.openxmlformats.org/officeDocument/2006/math">
                    <m:r>
                      <a:rPr lang="en-US" altLang="ja-JP" sz="4400" b="1" i="1" smtClean="0">
                        <a:solidFill>
                          <a:srgbClr val="FF0000"/>
                        </a:solidFill>
                        <a:latin typeface="Cambria Math" panose="02040503050406030204" pitchFamily="18" charset="0"/>
                      </a:rPr>
                      <m:t>|</m:t>
                    </m:r>
                    <m:f>
                      <m:fPr>
                        <m:ctrlPr>
                          <a:rPr lang="en-US" altLang="ja-JP" sz="4400" b="1" i="1" smtClean="0">
                            <a:solidFill>
                              <a:srgbClr val="FF0000"/>
                            </a:solidFill>
                            <a:latin typeface="Cambria Math" panose="02040503050406030204" pitchFamily="18" charset="0"/>
                          </a:rPr>
                        </m:ctrlPr>
                      </m:fPr>
                      <m:num>
                        <m:r>
                          <a:rPr lang="en-US" altLang="ja-JP" sz="4400" b="1" i="1" smtClean="0">
                            <a:solidFill>
                              <a:srgbClr val="FF0000"/>
                            </a:solidFill>
                            <a:latin typeface="Cambria Math" panose="02040503050406030204" pitchFamily="18" charset="0"/>
                          </a:rPr>
                          <m:t>𝒃</m:t>
                        </m:r>
                      </m:num>
                      <m:den>
                        <m:r>
                          <a:rPr lang="en-US" altLang="ja-JP" sz="4400" b="1" i="1" smtClean="0">
                            <a:solidFill>
                              <a:srgbClr val="FF0000"/>
                            </a:solidFill>
                            <a:latin typeface="Cambria Math" panose="02040503050406030204" pitchFamily="18" charset="0"/>
                          </a:rPr>
                          <m:t>𝒂</m:t>
                        </m:r>
                      </m:den>
                    </m:f>
                    <m:r>
                      <a:rPr lang="en-US" altLang="ja-JP" sz="4400" b="1" i="1" smtClean="0">
                        <a:solidFill>
                          <a:srgbClr val="FF0000"/>
                        </a:solidFill>
                        <a:latin typeface="Cambria Math" panose="02040503050406030204" pitchFamily="18" charset="0"/>
                      </a:rPr>
                      <m:t>|=</m:t>
                    </m:r>
                    <m:r>
                      <a:rPr lang="en-US" altLang="ja-JP" sz="4400" b="1" i="1" smtClean="0">
                        <a:solidFill>
                          <a:srgbClr val="FF0000"/>
                        </a:solidFill>
                        <a:latin typeface="Cambria Math" panose="02040503050406030204" pitchFamily="18" charset="0"/>
                      </a:rPr>
                      <m:t>𝟑</m:t>
                    </m:r>
                  </m:oMath>
                </a14:m>
                <a:endParaRPr lang="ja-JP" altLang="en-US" sz="4400" b="1" dirty="0">
                  <a:solidFill>
                    <a:srgbClr val="FF0000"/>
                  </a:solidFill>
                  <a:ea typeface="HG丸ｺﾞｼｯｸM-PRO" panose="020F0600000000000000" pitchFamily="50" charset="-128"/>
                </a:endParaRPr>
              </a:p>
            </p:txBody>
          </p:sp>
        </mc:Choice>
        <mc:Fallback xmlns="">
          <p:sp>
            <p:nvSpPr>
              <p:cNvPr id="19" name="正方形/長方形 18">
                <a:extLst>
                  <a:ext uri="{FF2B5EF4-FFF2-40B4-BE49-F238E27FC236}">
                    <a16:creationId xmlns:a16="http://schemas.microsoft.com/office/drawing/2014/main" id="{70A55E22-2C5D-4D3F-B184-E19FCA708DFE}"/>
                  </a:ext>
                </a:extLst>
              </p:cNvPr>
              <p:cNvSpPr>
                <a:spLocks noRot="1" noChangeAspect="1" noMove="1" noResize="1" noEditPoints="1" noAdjustHandles="1" noChangeArrowheads="1" noChangeShapeType="1" noTextEdit="1"/>
              </p:cNvSpPr>
              <p:nvPr/>
            </p:nvSpPr>
            <p:spPr>
              <a:xfrm>
                <a:off x="2634330" y="5217814"/>
                <a:ext cx="3566810" cy="1080617"/>
              </a:xfrm>
              <a:prstGeom prst="rect">
                <a:avLst/>
              </a:prstGeom>
              <a:blipFill>
                <a:blip r:embed="rId6"/>
                <a:stretch>
                  <a:fillRect l="-6838" t="-565" b="-9040"/>
                </a:stretch>
              </a:blipFill>
            </p:spPr>
            <p:txBody>
              <a:bodyPr/>
              <a:lstStyle/>
              <a:p>
                <a:r>
                  <a:rPr lang="ja-JP" altLang="en-US">
                    <a:noFill/>
                  </a:rPr>
                  <a:t> </a:t>
                </a:r>
              </a:p>
            </p:txBody>
          </p:sp>
        </mc:Fallback>
      </mc:AlternateContent>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18</a:t>
            </a:fld>
            <a:endParaRPr kumimoji="1" lang="ja-JP" altLang="en-US"/>
          </a:p>
        </p:txBody>
      </p:sp>
      <p:sp>
        <p:nvSpPr>
          <p:cNvPr id="6" name="正方形/長方形 5">
            <a:extLst>
              <a:ext uri="{FF2B5EF4-FFF2-40B4-BE49-F238E27FC236}">
                <a16:creationId xmlns:a16="http://schemas.microsoft.com/office/drawing/2014/main" id="{19B7589C-0B76-4ADC-9651-E645365F6EA2}"/>
              </a:ext>
            </a:extLst>
          </p:cNvPr>
          <p:cNvSpPr/>
          <p:nvPr/>
        </p:nvSpPr>
        <p:spPr>
          <a:xfrm>
            <a:off x="263352" y="908720"/>
            <a:ext cx="1569660" cy="646331"/>
          </a:xfrm>
          <a:prstGeom prst="rect">
            <a:avLst/>
          </a:prstGeom>
          <a:solidFill>
            <a:schemeClr val="bg1"/>
          </a:solidFill>
        </p:spPr>
        <p:txBody>
          <a:bodyPr wrap="none">
            <a:spAutoFit/>
          </a:bodyPr>
          <a:lstStyle/>
          <a:p>
            <a:r>
              <a:rPr lang="ja-JP" altLang="en-US" sz="3600" dirty="0">
                <a:ea typeface="HG丸ｺﾞｼｯｸM-PRO" panose="020F0600000000000000" pitchFamily="50" charset="-128"/>
              </a:rPr>
              <a:t>練習３</a:t>
            </a:r>
            <a:endParaRPr lang="en-US" altLang="ja-JP" sz="3600" dirty="0">
              <a:ea typeface="HG丸ｺﾞｼｯｸM-PRO" panose="020F0600000000000000" pitchFamily="50" charset="-128"/>
            </a:endParaRPr>
          </a:p>
        </p:txBody>
      </p:sp>
    </p:spTree>
    <p:extLst>
      <p:ext uri="{BB962C8B-B14F-4D97-AF65-F5344CB8AC3E}">
        <p14:creationId xmlns:p14="http://schemas.microsoft.com/office/powerpoint/2010/main" val="36778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B63A205-7677-4F30-BD77-06B52017C68F}"/>
              </a:ext>
            </a:extLst>
          </p:cNvPr>
          <p:cNvPicPr>
            <a:picLocks noChangeAspect="1"/>
          </p:cNvPicPr>
          <p:nvPr/>
        </p:nvPicPr>
        <p:blipFill>
          <a:blip r:embed="rId2"/>
          <a:stretch>
            <a:fillRect/>
          </a:stretch>
        </p:blipFill>
        <p:spPr>
          <a:xfrm>
            <a:off x="421160" y="1556792"/>
            <a:ext cx="11161240" cy="5032622"/>
          </a:xfrm>
          <a:prstGeom prst="rect">
            <a:avLst/>
          </a:prstGeom>
        </p:spPr>
      </p:pic>
      <p:cxnSp>
        <p:nvCxnSpPr>
          <p:cNvPr id="8" name="直線コネクタ 7">
            <a:extLst>
              <a:ext uri="{FF2B5EF4-FFF2-40B4-BE49-F238E27FC236}">
                <a16:creationId xmlns:a16="http://schemas.microsoft.com/office/drawing/2014/main" id="{5EFC4245-5FBF-47CB-8659-66D76079F6B5}"/>
              </a:ext>
            </a:extLst>
          </p:cNvPr>
          <p:cNvCxnSpPr>
            <a:cxnSpLocks/>
          </p:cNvCxnSpPr>
          <p:nvPr/>
        </p:nvCxnSpPr>
        <p:spPr>
          <a:xfrm>
            <a:off x="1218456" y="2732350"/>
            <a:ext cx="10710192" cy="27354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83DE9BD-5885-4AE8-81FE-0A573B7AB179}"/>
              </a:ext>
            </a:extLst>
          </p:cNvPr>
          <p:cNvCxnSpPr>
            <a:cxnSpLocks/>
          </p:cNvCxnSpPr>
          <p:nvPr/>
        </p:nvCxnSpPr>
        <p:spPr>
          <a:xfrm flipV="1">
            <a:off x="1861320" y="3048844"/>
            <a:ext cx="9197498" cy="201590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05DC6D9-9D36-42A3-ADE7-A6679A6BF8B9}"/>
              </a:ext>
            </a:extLst>
          </p:cNvPr>
          <p:cNvCxnSpPr>
            <a:cxnSpLocks/>
          </p:cNvCxnSpPr>
          <p:nvPr/>
        </p:nvCxnSpPr>
        <p:spPr>
          <a:xfrm>
            <a:off x="6428740" y="2274042"/>
            <a:ext cx="4995852" cy="3207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24A754A-3068-4540-9A98-8114455286E6}"/>
              </a:ext>
            </a:extLst>
          </p:cNvPr>
          <p:cNvCxnSpPr/>
          <p:nvPr/>
        </p:nvCxnSpPr>
        <p:spPr>
          <a:xfrm>
            <a:off x="6398416" y="2677492"/>
            <a:ext cx="5145276" cy="1547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A95D3FF9-2BF1-41F7-82D7-3796ACA1C81E}"/>
              </a:ext>
            </a:extLst>
          </p:cNvPr>
          <p:cNvCxnSpPr/>
          <p:nvPr/>
        </p:nvCxnSpPr>
        <p:spPr>
          <a:xfrm flipV="1">
            <a:off x="1868183" y="2871104"/>
            <a:ext cx="4560557" cy="3259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87A3189-A889-4083-BE51-2347F04A07C2}"/>
              </a:ext>
            </a:extLst>
          </p:cNvPr>
          <p:cNvCxnSpPr>
            <a:cxnSpLocks/>
          </p:cNvCxnSpPr>
          <p:nvPr/>
        </p:nvCxnSpPr>
        <p:spPr>
          <a:xfrm>
            <a:off x="6435334" y="4498138"/>
            <a:ext cx="5254570" cy="8571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A80610E-A9D4-47C2-B421-FBE5B49E344E}"/>
              </a:ext>
            </a:extLst>
          </p:cNvPr>
          <p:cNvCxnSpPr>
            <a:cxnSpLocks/>
          </p:cNvCxnSpPr>
          <p:nvPr/>
        </p:nvCxnSpPr>
        <p:spPr>
          <a:xfrm>
            <a:off x="6428740" y="2867094"/>
            <a:ext cx="5067860" cy="26149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19</a:t>
            </a:fld>
            <a:endParaRPr kumimoji="1" lang="ja-JP" altLang="en-US"/>
          </a:p>
        </p:txBody>
      </p:sp>
      <p:sp>
        <p:nvSpPr>
          <p:cNvPr id="16" name="コンテンツ プレースホルダー 2">
            <a:extLst>
              <a:ext uri="{FF2B5EF4-FFF2-40B4-BE49-F238E27FC236}">
                <a16:creationId xmlns:a16="http://schemas.microsoft.com/office/drawing/2014/main" id="{ED6C9E73-45E3-4A3C-8211-F200441BB276}"/>
              </a:ext>
            </a:extLst>
          </p:cNvPr>
          <p:cNvSpPr txBox="1">
            <a:spLocks/>
          </p:cNvSpPr>
          <p:nvPr/>
        </p:nvSpPr>
        <p:spPr>
          <a:xfrm>
            <a:off x="313656" y="991032"/>
            <a:ext cx="5710336" cy="5657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練習４．①　下図の屈折光を作図せよ。</a:t>
            </a:r>
          </a:p>
        </p:txBody>
      </p:sp>
      <p:sp>
        <p:nvSpPr>
          <p:cNvPr id="25" name="矢印: 上 24">
            <a:extLst>
              <a:ext uri="{FF2B5EF4-FFF2-40B4-BE49-F238E27FC236}">
                <a16:creationId xmlns:a16="http://schemas.microsoft.com/office/drawing/2014/main" id="{146CA53C-30F3-434D-806A-78B1ABD56335}"/>
              </a:ext>
            </a:extLst>
          </p:cNvPr>
          <p:cNvSpPr/>
          <p:nvPr/>
        </p:nvSpPr>
        <p:spPr>
          <a:xfrm rot="10800000">
            <a:off x="10828520" y="3054355"/>
            <a:ext cx="382252" cy="2113696"/>
          </a:xfrm>
          <a:prstGeom prst="upArrow">
            <a:avLst>
              <a:gd name="adj1" fmla="val 50000"/>
              <a:gd name="adj2" fmla="val 12275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8611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a:t>
            </a:fld>
            <a:endParaRPr kumimoji="1" lang="ja-JP" altLang="en-US"/>
          </a:p>
        </p:txBody>
      </p:sp>
      <p:pic>
        <p:nvPicPr>
          <p:cNvPr id="6" name="図 5">
            <a:extLst>
              <a:ext uri="{FF2B5EF4-FFF2-40B4-BE49-F238E27FC236}">
                <a16:creationId xmlns:a16="http://schemas.microsoft.com/office/drawing/2014/main" id="{3E055816-D6EA-4637-ACF1-6AF56468CF0B}"/>
              </a:ext>
            </a:extLst>
          </p:cNvPr>
          <p:cNvPicPr>
            <a:picLocks noChangeAspect="1"/>
          </p:cNvPicPr>
          <p:nvPr/>
        </p:nvPicPr>
        <p:blipFill>
          <a:blip r:embed="rId2"/>
          <a:stretch>
            <a:fillRect/>
          </a:stretch>
        </p:blipFill>
        <p:spPr>
          <a:xfrm>
            <a:off x="459204" y="738063"/>
            <a:ext cx="8637226" cy="5623364"/>
          </a:xfrm>
          <a:prstGeom prst="rect">
            <a:avLst/>
          </a:prstGeom>
        </p:spPr>
      </p:pic>
      <p:cxnSp>
        <p:nvCxnSpPr>
          <p:cNvPr id="7" name="直線コネクタ 6">
            <a:extLst>
              <a:ext uri="{FF2B5EF4-FFF2-40B4-BE49-F238E27FC236}">
                <a16:creationId xmlns:a16="http://schemas.microsoft.com/office/drawing/2014/main" id="{915D1C16-2277-4688-9383-432D9A21DB31}"/>
              </a:ext>
            </a:extLst>
          </p:cNvPr>
          <p:cNvCxnSpPr/>
          <p:nvPr/>
        </p:nvCxnSpPr>
        <p:spPr>
          <a:xfrm>
            <a:off x="459204" y="3429000"/>
            <a:ext cx="95116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DF45A325-BEF5-4C4C-A229-A51AA6129B94}"/>
              </a:ext>
            </a:extLst>
          </p:cNvPr>
          <p:cNvSpPr/>
          <p:nvPr/>
        </p:nvSpPr>
        <p:spPr>
          <a:xfrm>
            <a:off x="9970885" y="3133901"/>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cxnSp>
        <p:nvCxnSpPr>
          <p:cNvPr id="9" name="直線コネクタ 8">
            <a:extLst>
              <a:ext uri="{FF2B5EF4-FFF2-40B4-BE49-F238E27FC236}">
                <a16:creationId xmlns:a16="http://schemas.microsoft.com/office/drawing/2014/main" id="{D2B6A2B8-7962-4D9A-8CCB-2A02BC9B2213}"/>
              </a:ext>
            </a:extLst>
          </p:cNvPr>
          <p:cNvCxnSpPr>
            <a:cxnSpLocks/>
          </p:cNvCxnSpPr>
          <p:nvPr/>
        </p:nvCxnSpPr>
        <p:spPr>
          <a:xfrm>
            <a:off x="1055440" y="2212485"/>
            <a:ext cx="8862456" cy="37367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FBE69B95-2569-4B64-8303-05D6BE1C9D74}"/>
              </a:ext>
            </a:extLst>
          </p:cNvPr>
          <p:cNvSpPr/>
          <p:nvPr/>
        </p:nvSpPr>
        <p:spPr>
          <a:xfrm>
            <a:off x="6744072" y="908720"/>
            <a:ext cx="5068356" cy="954107"/>
          </a:xfrm>
          <a:prstGeom prst="rect">
            <a:avLst/>
          </a:prstGeom>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①凸レンズの中心を通る光は直進する</a:t>
            </a:r>
            <a:endParaRPr lang="ja-JP" altLang="en-US"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055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20</a:t>
            </a:fld>
            <a:endParaRPr kumimoji="1" lang="ja-JP" altLang="en-US"/>
          </a:p>
        </p:txBody>
      </p:sp>
      <p:sp>
        <p:nvSpPr>
          <p:cNvPr id="20" name="コンテンツ プレースホルダー 2">
            <a:extLst>
              <a:ext uri="{FF2B5EF4-FFF2-40B4-BE49-F238E27FC236}">
                <a16:creationId xmlns:a16="http://schemas.microsoft.com/office/drawing/2014/main" id="{E360CE58-71B6-467B-AC75-8D3E4850DBC3}"/>
              </a:ext>
            </a:extLst>
          </p:cNvPr>
          <p:cNvSpPr txBox="1">
            <a:spLocks/>
          </p:cNvSpPr>
          <p:nvPr/>
        </p:nvSpPr>
        <p:spPr>
          <a:xfrm>
            <a:off x="263352" y="901891"/>
            <a:ext cx="10972800" cy="18722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t>練習４ ．②　下図のようにレンズが小さいと、どのような像ができるか。</a:t>
            </a:r>
          </a:p>
          <a:p>
            <a:endParaRPr lang="ja-JP" altLang="en-US" sz="2400" dirty="0"/>
          </a:p>
          <a:p>
            <a:pPr marL="0" indent="0">
              <a:buFont typeface="Arial" panose="020B0604020202020204" pitchFamily="34" charset="0"/>
              <a:buNone/>
            </a:pPr>
            <a:r>
              <a:rPr lang="ja-JP" altLang="en-US" sz="2400" dirty="0"/>
              <a:t>　ア．全体像　イ．根元だけの像　ウ．矢印の先端だけの像　</a:t>
            </a:r>
          </a:p>
        </p:txBody>
      </p:sp>
      <p:pic>
        <p:nvPicPr>
          <p:cNvPr id="21" name="図 20">
            <a:extLst>
              <a:ext uri="{FF2B5EF4-FFF2-40B4-BE49-F238E27FC236}">
                <a16:creationId xmlns:a16="http://schemas.microsoft.com/office/drawing/2014/main" id="{0946808A-7B90-444C-84EC-9D5950ED0030}"/>
              </a:ext>
            </a:extLst>
          </p:cNvPr>
          <p:cNvPicPr>
            <a:picLocks noChangeAspect="1"/>
          </p:cNvPicPr>
          <p:nvPr/>
        </p:nvPicPr>
        <p:blipFill>
          <a:blip r:embed="rId2"/>
          <a:stretch>
            <a:fillRect/>
          </a:stretch>
        </p:blipFill>
        <p:spPr>
          <a:xfrm>
            <a:off x="-240704" y="2450935"/>
            <a:ext cx="12097344" cy="2592288"/>
          </a:xfrm>
          <a:prstGeom prst="rect">
            <a:avLst/>
          </a:prstGeom>
        </p:spPr>
      </p:pic>
      <p:cxnSp>
        <p:nvCxnSpPr>
          <p:cNvPr id="22" name="直線コネクタ 21">
            <a:extLst>
              <a:ext uri="{FF2B5EF4-FFF2-40B4-BE49-F238E27FC236}">
                <a16:creationId xmlns:a16="http://schemas.microsoft.com/office/drawing/2014/main" id="{360BF590-1D23-4E21-9EDD-FA763C7D1D4E}"/>
              </a:ext>
            </a:extLst>
          </p:cNvPr>
          <p:cNvCxnSpPr/>
          <p:nvPr/>
        </p:nvCxnSpPr>
        <p:spPr>
          <a:xfrm>
            <a:off x="2124429" y="2439099"/>
            <a:ext cx="3597739" cy="1183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382CCF5-D1E5-4F52-950A-70C9975155FE}"/>
              </a:ext>
            </a:extLst>
          </p:cNvPr>
          <p:cNvCxnSpPr/>
          <p:nvPr/>
        </p:nvCxnSpPr>
        <p:spPr>
          <a:xfrm>
            <a:off x="5722168" y="2416371"/>
            <a:ext cx="1800200" cy="35269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D965A8D-B449-4853-ADD8-7224DA01B0F5}"/>
              </a:ext>
            </a:extLst>
          </p:cNvPr>
          <p:cNvCxnSpPr/>
          <p:nvPr/>
        </p:nvCxnSpPr>
        <p:spPr>
          <a:xfrm>
            <a:off x="2913856" y="2463402"/>
            <a:ext cx="5472608" cy="35879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C4272AE-77E9-450C-B836-CC10F7DB2388}"/>
              </a:ext>
            </a:extLst>
          </p:cNvPr>
          <p:cNvCxnSpPr/>
          <p:nvPr/>
        </p:nvCxnSpPr>
        <p:spPr>
          <a:xfrm>
            <a:off x="5722168" y="2090895"/>
            <a:ext cx="54540" cy="374441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B4E87F3-3C1C-4707-9F07-929F897E7FE6}"/>
              </a:ext>
            </a:extLst>
          </p:cNvPr>
          <p:cNvCxnSpPr/>
          <p:nvPr/>
        </p:nvCxnSpPr>
        <p:spPr>
          <a:xfrm>
            <a:off x="2884869" y="2450935"/>
            <a:ext cx="2864569" cy="1152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6B6E1AE-DB2F-4DAA-BEA6-C9E854A497F1}"/>
              </a:ext>
            </a:extLst>
          </p:cNvPr>
          <p:cNvCxnSpPr>
            <a:cxnSpLocks/>
          </p:cNvCxnSpPr>
          <p:nvPr/>
        </p:nvCxnSpPr>
        <p:spPr>
          <a:xfrm>
            <a:off x="5749438" y="3603063"/>
            <a:ext cx="2168974" cy="2557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矢印: 上 27">
            <a:extLst>
              <a:ext uri="{FF2B5EF4-FFF2-40B4-BE49-F238E27FC236}">
                <a16:creationId xmlns:a16="http://schemas.microsoft.com/office/drawing/2014/main" id="{C3620DBE-5E49-4742-BF64-73A4C72F55ED}"/>
              </a:ext>
            </a:extLst>
          </p:cNvPr>
          <p:cNvSpPr/>
          <p:nvPr/>
        </p:nvSpPr>
        <p:spPr>
          <a:xfrm rot="10800000">
            <a:off x="7018311" y="4323143"/>
            <a:ext cx="322990" cy="878386"/>
          </a:xfrm>
          <a:prstGeom prst="upArrow">
            <a:avLst>
              <a:gd name="adj1" fmla="val 50000"/>
              <a:gd name="adj2" fmla="val 6343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9" name="楕円 28">
            <a:extLst>
              <a:ext uri="{FF2B5EF4-FFF2-40B4-BE49-F238E27FC236}">
                <a16:creationId xmlns:a16="http://schemas.microsoft.com/office/drawing/2014/main" id="{8E81DB33-A7B8-412C-8F20-CFF94C017E76}"/>
              </a:ext>
            </a:extLst>
          </p:cNvPr>
          <p:cNvSpPr/>
          <p:nvPr/>
        </p:nvSpPr>
        <p:spPr>
          <a:xfrm>
            <a:off x="465584" y="1628800"/>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55235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21</a:t>
            </a:fld>
            <a:endParaRPr kumimoji="1" lang="ja-JP" altLang="en-US"/>
          </a:p>
        </p:txBody>
      </p:sp>
      <p:sp>
        <p:nvSpPr>
          <p:cNvPr id="20" name="コンテンツ プレースホルダー 2">
            <a:extLst>
              <a:ext uri="{FF2B5EF4-FFF2-40B4-BE49-F238E27FC236}">
                <a16:creationId xmlns:a16="http://schemas.microsoft.com/office/drawing/2014/main" id="{E360CE58-71B6-467B-AC75-8D3E4850DBC3}"/>
              </a:ext>
            </a:extLst>
          </p:cNvPr>
          <p:cNvSpPr txBox="1">
            <a:spLocks/>
          </p:cNvSpPr>
          <p:nvPr/>
        </p:nvSpPr>
        <p:spPr>
          <a:xfrm>
            <a:off x="263352" y="901891"/>
            <a:ext cx="10972800" cy="18722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t>練習４ ．③ 　レンズの一部を板で隠すと、どのような像ができるか。</a:t>
            </a:r>
          </a:p>
        </p:txBody>
      </p:sp>
      <p:graphicFrame>
        <p:nvGraphicFramePr>
          <p:cNvPr id="16" name="オブジェクト 15">
            <a:extLst>
              <a:ext uri="{FF2B5EF4-FFF2-40B4-BE49-F238E27FC236}">
                <a16:creationId xmlns:a16="http://schemas.microsoft.com/office/drawing/2014/main" id="{477A88A4-2EB9-4A82-8D22-EDD543345C6A}"/>
              </a:ext>
            </a:extLst>
          </p:cNvPr>
          <p:cNvGraphicFramePr>
            <a:graphicFrameLocks noChangeAspect="1"/>
          </p:cNvGraphicFramePr>
          <p:nvPr>
            <p:extLst>
              <p:ext uri="{D42A27DB-BD31-4B8C-83A1-F6EECF244321}">
                <p14:modId xmlns:p14="http://schemas.microsoft.com/office/powerpoint/2010/main" val="3730693053"/>
              </p:ext>
            </p:extLst>
          </p:nvPr>
        </p:nvGraphicFramePr>
        <p:xfrm>
          <a:off x="1199456" y="3023086"/>
          <a:ext cx="12028685" cy="2376264"/>
        </p:xfrm>
        <a:graphic>
          <a:graphicData uri="http://schemas.openxmlformats.org/presentationml/2006/ole">
            <mc:AlternateContent xmlns:mc="http://schemas.openxmlformats.org/markup-compatibility/2006">
              <mc:Choice xmlns:v="urn:schemas-microsoft-com:vml" Requires="v">
                <p:oleObj spid="_x0000_s39949" name="Drawing" r:id="rId4" imgW="4146069" imgH="818756" progId="Canvas.Drawing.X">
                  <p:embed/>
                </p:oleObj>
              </mc:Choice>
              <mc:Fallback>
                <p:oleObj name="Drawing" r:id="rId4" imgW="4146069" imgH="818756" progId="Canvas.Drawing.X">
                  <p:embed/>
                  <p:pic>
                    <p:nvPicPr>
                      <p:cNvPr id="20" name="オブジェクト 19">
                        <a:extLst>
                          <a:ext uri="{FF2B5EF4-FFF2-40B4-BE49-F238E27FC236}">
                            <a16:creationId xmlns:a16="http://schemas.microsoft.com/office/drawing/2014/main" id="{AF43C4F4-879B-4F4E-9E1A-0BBAAD0660C3}"/>
                          </a:ext>
                        </a:extLst>
                      </p:cNvPr>
                      <p:cNvPicPr/>
                      <p:nvPr/>
                    </p:nvPicPr>
                    <p:blipFill>
                      <a:blip r:embed="rId5"/>
                      <a:stretch>
                        <a:fillRect/>
                      </a:stretch>
                    </p:blipFill>
                    <p:spPr>
                      <a:xfrm>
                        <a:off x="1199456" y="3023086"/>
                        <a:ext cx="12028685" cy="2376264"/>
                      </a:xfrm>
                      <a:prstGeom prst="rect">
                        <a:avLst/>
                      </a:prstGeom>
                    </p:spPr>
                  </p:pic>
                </p:oleObj>
              </mc:Fallback>
            </mc:AlternateContent>
          </a:graphicData>
        </a:graphic>
      </p:graphicFrame>
      <p:sp>
        <p:nvSpPr>
          <p:cNvPr id="17" name="正方形/長方形 16">
            <a:extLst>
              <a:ext uri="{FF2B5EF4-FFF2-40B4-BE49-F238E27FC236}">
                <a16:creationId xmlns:a16="http://schemas.microsoft.com/office/drawing/2014/main" id="{CD765A76-2592-44F7-9C77-E7C28534FC4A}"/>
              </a:ext>
            </a:extLst>
          </p:cNvPr>
          <p:cNvSpPr/>
          <p:nvPr/>
        </p:nvSpPr>
        <p:spPr>
          <a:xfrm>
            <a:off x="551384" y="1746546"/>
            <a:ext cx="11233248" cy="1077218"/>
          </a:xfrm>
          <a:prstGeom prst="rect">
            <a:avLst/>
          </a:prstGeom>
        </p:spPr>
        <p:txBody>
          <a:bodyPr wrap="square">
            <a:spAutoFit/>
          </a:bodyPr>
          <a:lstStyle/>
          <a:p>
            <a:pPr marL="133350" indent="-133350" algn="just">
              <a:spcAft>
                <a:spcPts val="0"/>
              </a:spcAft>
            </a:pPr>
            <a:r>
              <a:rPr lang="ja-JP" altLang="ja-JP" sz="3200" kern="100" dirty="0">
                <a:latin typeface="HG丸ｺﾞｼｯｸM-PRO" panose="020F0600000000000000" pitchFamily="50" charset="-128"/>
                <a:ea typeface="HG丸ｺﾞｼｯｸM-PRO" panose="020F0600000000000000" pitchFamily="50" charset="-128"/>
              </a:rPr>
              <a:t>レンズを通過する光の量が</a:t>
            </a:r>
            <a:r>
              <a:rPr lang="ja-JP" altLang="en-US" sz="3200" kern="100" dirty="0">
                <a:latin typeface="HG丸ｺﾞｼｯｸM-PRO" panose="020F0600000000000000" pitchFamily="50" charset="-128"/>
                <a:ea typeface="HG丸ｺﾞｼｯｸM-PRO" panose="020F0600000000000000" pitchFamily="50" charset="-128"/>
              </a:rPr>
              <a:t>　　　</a:t>
            </a:r>
            <a:r>
              <a:rPr lang="ja-JP" altLang="ja-JP" sz="3200" kern="100" dirty="0">
                <a:latin typeface="HG丸ｺﾞｼｯｸM-PRO" panose="020F0600000000000000" pitchFamily="50" charset="-128"/>
                <a:ea typeface="HG丸ｺﾞｼｯｸM-PRO" panose="020F0600000000000000" pitchFamily="50" charset="-128"/>
              </a:rPr>
              <a:t>するので</a:t>
            </a:r>
            <a:r>
              <a:rPr lang="ja-JP" altLang="en-US" sz="3200" kern="100" dirty="0">
                <a:latin typeface="HG丸ｺﾞｼｯｸM-PRO" panose="020F0600000000000000" pitchFamily="50" charset="-128"/>
                <a:ea typeface="HG丸ｺﾞｼｯｸM-PRO" panose="020F0600000000000000" pitchFamily="50" charset="-128"/>
              </a:rPr>
              <a:t>、</a:t>
            </a:r>
            <a:r>
              <a:rPr lang="ja-JP" altLang="ja-JP" sz="3200" kern="100" dirty="0">
                <a:latin typeface="HG丸ｺﾞｼｯｸM-PRO" panose="020F0600000000000000" pitchFamily="50" charset="-128"/>
                <a:ea typeface="HG丸ｺﾞｼｯｸM-PRO" panose="020F0600000000000000" pitchFamily="50" charset="-128"/>
              </a:rPr>
              <a:t>像は</a:t>
            </a:r>
            <a:r>
              <a:rPr lang="ja-JP" altLang="en-US" sz="3200" kern="100" dirty="0">
                <a:latin typeface="HG丸ｺﾞｼｯｸM-PRO" panose="020F0600000000000000" pitchFamily="50" charset="-128"/>
                <a:ea typeface="HG丸ｺﾞｼｯｸM-PRO" panose="020F0600000000000000" pitchFamily="50" charset="-128"/>
              </a:rPr>
              <a:t>　　　</a:t>
            </a:r>
            <a:r>
              <a:rPr lang="ja-JP" altLang="ja-JP" sz="3200" kern="100" dirty="0">
                <a:latin typeface="HG丸ｺﾞｼｯｸM-PRO" panose="020F0600000000000000" pitchFamily="50" charset="-128"/>
                <a:ea typeface="HG丸ｺﾞｼｯｸM-PRO" panose="020F0600000000000000" pitchFamily="50" charset="-128"/>
              </a:rPr>
              <a:t>なる。</a:t>
            </a:r>
            <a:endParaRPr lang="en-US" altLang="ja-JP" sz="3200" kern="100" dirty="0">
              <a:latin typeface="HG丸ｺﾞｼｯｸM-PRO" panose="020F0600000000000000" pitchFamily="50" charset="-128"/>
              <a:ea typeface="HG丸ｺﾞｼｯｸM-PRO" panose="020F0600000000000000" pitchFamily="50" charset="-128"/>
            </a:endParaRPr>
          </a:p>
          <a:p>
            <a:pPr marL="133350" indent="-133350" algn="just">
              <a:spcAft>
                <a:spcPts val="0"/>
              </a:spcAft>
            </a:pPr>
            <a:r>
              <a:rPr lang="ja-JP" altLang="en-US" sz="3200" kern="100" dirty="0">
                <a:latin typeface="HG丸ｺﾞｼｯｸM-PRO" panose="020F0600000000000000" pitchFamily="50" charset="-128"/>
                <a:ea typeface="HG丸ｺﾞｼｯｸM-PRO" panose="020F0600000000000000" pitchFamily="50" charset="-128"/>
              </a:rPr>
              <a:t>　　　　　　　　　　　　　　　　　　　　　　　</a:t>
            </a:r>
            <a:endParaRPr lang="ja-JP" altLang="ja-JP" sz="3200" kern="100" dirty="0">
              <a:latin typeface="HG丸ｺﾞｼｯｸM-PRO" panose="020F0600000000000000" pitchFamily="50" charset="-128"/>
              <a:ea typeface="HG丸ｺﾞｼｯｸM-PRO" panose="020F0600000000000000" pitchFamily="50" charset="-128"/>
            </a:endParaRPr>
          </a:p>
        </p:txBody>
      </p:sp>
      <p:cxnSp>
        <p:nvCxnSpPr>
          <p:cNvPr id="18" name="直線コネクタ 17">
            <a:extLst>
              <a:ext uri="{FF2B5EF4-FFF2-40B4-BE49-F238E27FC236}">
                <a16:creationId xmlns:a16="http://schemas.microsoft.com/office/drawing/2014/main" id="{41692ABE-18F5-4650-950D-EDB556D9BCA6}"/>
              </a:ext>
            </a:extLst>
          </p:cNvPr>
          <p:cNvCxnSpPr>
            <a:cxnSpLocks/>
          </p:cNvCxnSpPr>
          <p:nvPr/>
        </p:nvCxnSpPr>
        <p:spPr>
          <a:xfrm>
            <a:off x="1271464" y="3455134"/>
            <a:ext cx="33123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F86BE3F-63E0-4C92-BB1C-ACFB99E4AAE9}"/>
              </a:ext>
            </a:extLst>
          </p:cNvPr>
          <p:cNvCxnSpPr>
            <a:cxnSpLocks/>
          </p:cNvCxnSpPr>
          <p:nvPr/>
        </p:nvCxnSpPr>
        <p:spPr>
          <a:xfrm>
            <a:off x="4583832" y="3455134"/>
            <a:ext cx="3917236" cy="24482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4B98E53-F449-4A10-90F9-B553D1215134}"/>
              </a:ext>
            </a:extLst>
          </p:cNvPr>
          <p:cNvCxnSpPr>
            <a:cxnSpLocks/>
          </p:cNvCxnSpPr>
          <p:nvPr/>
        </p:nvCxnSpPr>
        <p:spPr>
          <a:xfrm>
            <a:off x="1559496" y="3455134"/>
            <a:ext cx="3024336"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3276C088-314E-48D7-B485-72542841BC81}"/>
              </a:ext>
            </a:extLst>
          </p:cNvPr>
          <p:cNvCxnSpPr>
            <a:cxnSpLocks/>
          </p:cNvCxnSpPr>
          <p:nvPr/>
        </p:nvCxnSpPr>
        <p:spPr>
          <a:xfrm>
            <a:off x="1559496" y="3455134"/>
            <a:ext cx="3024336" cy="237626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F707BB6-53E0-47BB-9C37-BED043BEED90}"/>
              </a:ext>
            </a:extLst>
          </p:cNvPr>
          <p:cNvCxnSpPr/>
          <p:nvPr/>
        </p:nvCxnSpPr>
        <p:spPr>
          <a:xfrm>
            <a:off x="4583832" y="5831398"/>
            <a:ext cx="4726250"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2E6DE266-D20B-4C10-B40D-A8D1840FEBA0}"/>
              </a:ext>
            </a:extLst>
          </p:cNvPr>
          <p:cNvGrpSpPr/>
          <p:nvPr/>
        </p:nvGrpSpPr>
        <p:grpSpPr>
          <a:xfrm>
            <a:off x="4283730" y="3167102"/>
            <a:ext cx="84079" cy="1368152"/>
            <a:chOff x="4283730" y="3167102"/>
            <a:chExt cx="84079" cy="1368152"/>
          </a:xfrm>
        </p:grpSpPr>
        <p:sp>
          <p:nvSpPr>
            <p:cNvPr id="33" name="正方形/長方形 32">
              <a:extLst>
                <a:ext uri="{FF2B5EF4-FFF2-40B4-BE49-F238E27FC236}">
                  <a16:creationId xmlns:a16="http://schemas.microsoft.com/office/drawing/2014/main" id="{14C6BAAB-46C4-4745-806B-BDDE532078D7}"/>
                </a:ext>
              </a:extLst>
            </p:cNvPr>
            <p:cNvSpPr/>
            <p:nvPr/>
          </p:nvSpPr>
          <p:spPr>
            <a:xfrm>
              <a:off x="4283730" y="3167102"/>
              <a:ext cx="84079" cy="102648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E3B3D5DA-B7EB-4C53-A1BF-870357431F81}"/>
                </a:ext>
              </a:extLst>
            </p:cNvPr>
            <p:cNvSpPr/>
            <p:nvPr/>
          </p:nvSpPr>
          <p:spPr>
            <a:xfrm>
              <a:off x="4283730" y="4175214"/>
              <a:ext cx="84078" cy="36004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grpSp>
      <p:cxnSp>
        <p:nvCxnSpPr>
          <p:cNvPr id="35" name="直線コネクタ 34">
            <a:extLst>
              <a:ext uri="{FF2B5EF4-FFF2-40B4-BE49-F238E27FC236}">
                <a16:creationId xmlns:a16="http://schemas.microsoft.com/office/drawing/2014/main" id="{C8FF456A-C100-4D7F-8A62-310B7107556C}"/>
              </a:ext>
            </a:extLst>
          </p:cNvPr>
          <p:cNvCxnSpPr>
            <a:cxnSpLocks/>
          </p:cNvCxnSpPr>
          <p:nvPr/>
        </p:nvCxnSpPr>
        <p:spPr>
          <a:xfrm>
            <a:off x="1559496" y="3455134"/>
            <a:ext cx="3024336"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6C81890-5096-465F-8147-A32A15300EDF}"/>
              </a:ext>
            </a:extLst>
          </p:cNvPr>
          <p:cNvCxnSpPr>
            <a:cxnSpLocks/>
          </p:cNvCxnSpPr>
          <p:nvPr/>
        </p:nvCxnSpPr>
        <p:spPr>
          <a:xfrm>
            <a:off x="4583832" y="4751278"/>
            <a:ext cx="4248472" cy="12241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639C0C9-877A-4B24-8878-0E52229B9285}"/>
              </a:ext>
            </a:extLst>
          </p:cNvPr>
          <p:cNvCxnSpPr/>
          <p:nvPr/>
        </p:nvCxnSpPr>
        <p:spPr>
          <a:xfrm>
            <a:off x="4583832" y="4247222"/>
            <a:ext cx="4178246" cy="17657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21B0100-1F5D-4F05-8E67-092D6F292402}"/>
              </a:ext>
            </a:extLst>
          </p:cNvPr>
          <p:cNvCxnSpPr>
            <a:cxnSpLocks/>
          </p:cNvCxnSpPr>
          <p:nvPr/>
        </p:nvCxnSpPr>
        <p:spPr>
          <a:xfrm>
            <a:off x="1559496" y="4247222"/>
            <a:ext cx="2952328" cy="64807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827FF15-EF95-44E1-827A-9A822CECE504}"/>
              </a:ext>
            </a:extLst>
          </p:cNvPr>
          <p:cNvCxnSpPr>
            <a:cxnSpLocks/>
          </p:cNvCxnSpPr>
          <p:nvPr/>
        </p:nvCxnSpPr>
        <p:spPr>
          <a:xfrm flipV="1">
            <a:off x="4511824" y="4247222"/>
            <a:ext cx="3816424" cy="64807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4F519C77-0CB7-483E-B02C-4FD7F038D260}"/>
              </a:ext>
            </a:extLst>
          </p:cNvPr>
          <p:cNvSpPr/>
          <p:nvPr/>
        </p:nvSpPr>
        <p:spPr>
          <a:xfrm>
            <a:off x="5735711" y="1741390"/>
            <a:ext cx="1008609" cy="584775"/>
          </a:xfrm>
          <a:prstGeom prst="rect">
            <a:avLst/>
          </a:prstGeom>
        </p:spPr>
        <p:txBody>
          <a:bodyPr wrap="none">
            <a:spAutoFit/>
          </a:bodyPr>
          <a:lstStyle/>
          <a:p>
            <a:r>
              <a:rPr lang="ja-JP" altLang="ja-JP" sz="3200" b="1" kern="100" dirty="0">
                <a:solidFill>
                  <a:srgbClr val="FF0000"/>
                </a:solidFill>
                <a:latin typeface="HG丸ｺﾞｼｯｸM-PRO" panose="020F0600000000000000" pitchFamily="50" charset="-128"/>
                <a:ea typeface="HG丸ｺﾞｼｯｸM-PRO" panose="020F0600000000000000" pitchFamily="50" charset="-128"/>
              </a:rPr>
              <a:t>減少</a:t>
            </a:r>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1" name="正方形/長方形 40">
            <a:extLst>
              <a:ext uri="{FF2B5EF4-FFF2-40B4-BE49-F238E27FC236}">
                <a16:creationId xmlns:a16="http://schemas.microsoft.com/office/drawing/2014/main" id="{AA1A6BA1-68A9-4673-A75E-B7502E9D0B47}"/>
              </a:ext>
            </a:extLst>
          </p:cNvPr>
          <p:cNvSpPr/>
          <p:nvPr/>
        </p:nvSpPr>
        <p:spPr>
          <a:xfrm>
            <a:off x="9799711" y="1741390"/>
            <a:ext cx="1008609" cy="584775"/>
          </a:xfrm>
          <a:prstGeom prst="rect">
            <a:avLst/>
          </a:prstGeom>
        </p:spPr>
        <p:txBody>
          <a:bodyPr wrap="none">
            <a:spAutoFit/>
          </a:bodyPr>
          <a:lstStyle/>
          <a:p>
            <a:r>
              <a:rPr lang="ja-JP" altLang="ja-JP" sz="3200" b="1" kern="100" dirty="0">
                <a:solidFill>
                  <a:srgbClr val="FF0000"/>
                </a:solidFill>
                <a:latin typeface="HG丸ｺﾞｼｯｸM-PRO" panose="020F0600000000000000" pitchFamily="50" charset="-128"/>
                <a:ea typeface="HG丸ｺﾞｼｯｸM-PRO" panose="020F0600000000000000" pitchFamily="50" charset="-128"/>
              </a:rPr>
              <a:t>暗く</a:t>
            </a:r>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2" name="矢印: 上 41">
            <a:extLst>
              <a:ext uri="{FF2B5EF4-FFF2-40B4-BE49-F238E27FC236}">
                <a16:creationId xmlns:a16="http://schemas.microsoft.com/office/drawing/2014/main" id="{CD6BE5B4-D3B7-40AE-8659-F6FA622DDB7F}"/>
              </a:ext>
            </a:extLst>
          </p:cNvPr>
          <p:cNvSpPr/>
          <p:nvPr/>
        </p:nvSpPr>
        <p:spPr>
          <a:xfrm rot="10800000">
            <a:off x="8184232" y="4247222"/>
            <a:ext cx="322990" cy="1584176"/>
          </a:xfrm>
          <a:prstGeom prst="upArrow">
            <a:avLst>
              <a:gd name="adj1" fmla="val 50000"/>
              <a:gd name="adj2" fmla="val 6343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43" name="直線コネクタ 42">
            <a:extLst>
              <a:ext uri="{FF2B5EF4-FFF2-40B4-BE49-F238E27FC236}">
                <a16:creationId xmlns:a16="http://schemas.microsoft.com/office/drawing/2014/main" id="{A984B239-CA0F-418D-8272-15E646E91465}"/>
              </a:ext>
            </a:extLst>
          </p:cNvPr>
          <p:cNvCxnSpPr>
            <a:cxnSpLocks/>
          </p:cNvCxnSpPr>
          <p:nvPr/>
        </p:nvCxnSpPr>
        <p:spPr>
          <a:xfrm>
            <a:off x="1487488" y="3455134"/>
            <a:ext cx="3096344" cy="1800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33AD6C98-EAEE-4C70-A00B-12AA1D9422D3}"/>
              </a:ext>
            </a:extLst>
          </p:cNvPr>
          <p:cNvCxnSpPr>
            <a:cxnSpLocks/>
          </p:cNvCxnSpPr>
          <p:nvPr/>
        </p:nvCxnSpPr>
        <p:spPr>
          <a:xfrm>
            <a:off x="4583832" y="5255334"/>
            <a:ext cx="4176464"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4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up)">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ea typeface="HG丸ｺﾞｼｯｸM-PRO" panose="020F0600000000000000" pitchFamily="50" charset="-128"/>
              </a:rPr>
              <a:t>凹レンズの性質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22</a:t>
            </a:fld>
            <a:endParaRPr kumimoji="1" lang="ja-JP" altLang="en-US"/>
          </a:p>
        </p:txBody>
      </p:sp>
      <p:pic>
        <p:nvPicPr>
          <p:cNvPr id="20" name="図 19">
            <a:extLst>
              <a:ext uri="{FF2B5EF4-FFF2-40B4-BE49-F238E27FC236}">
                <a16:creationId xmlns:a16="http://schemas.microsoft.com/office/drawing/2014/main" id="{C7490DD9-4861-4419-A48C-DDEFD0E673EB}"/>
              </a:ext>
            </a:extLst>
          </p:cNvPr>
          <p:cNvPicPr>
            <a:picLocks noChangeAspect="1"/>
          </p:cNvPicPr>
          <p:nvPr/>
        </p:nvPicPr>
        <p:blipFill>
          <a:blip r:embed="rId2"/>
          <a:stretch>
            <a:fillRect/>
          </a:stretch>
        </p:blipFill>
        <p:spPr>
          <a:xfrm>
            <a:off x="522952" y="2472911"/>
            <a:ext cx="9323419" cy="3240360"/>
          </a:xfrm>
          <a:prstGeom prst="rect">
            <a:avLst/>
          </a:prstGeom>
        </p:spPr>
      </p:pic>
      <p:cxnSp>
        <p:nvCxnSpPr>
          <p:cNvPr id="21" name="直線コネクタ 20">
            <a:extLst>
              <a:ext uri="{FF2B5EF4-FFF2-40B4-BE49-F238E27FC236}">
                <a16:creationId xmlns:a16="http://schemas.microsoft.com/office/drawing/2014/main" id="{86480B45-52B3-4CA7-800A-594EC92FCA9F}"/>
              </a:ext>
            </a:extLst>
          </p:cNvPr>
          <p:cNvCxnSpPr/>
          <p:nvPr/>
        </p:nvCxnSpPr>
        <p:spPr>
          <a:xfrm>
            <a:off x="461599" y="4089224"/>
            <a:ext cx="9511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134DD4A-530A-4C2B-9636-AA1C29A5E0AD}"/>
              </a:ext>
            </a:extLst>
          </p:cNvPr>
          <p:cNvCxnSpPr/>
          <p:nvPr/>
        </p:nvCxnSpPr>
        <p:spPr>
          <a:xfrm flipV="1">
            <a:off x="1558785" y="3049776"/>
            <a:ext cx="3608146" cy="6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C4D426C-C98F-477B-8CE5-619BB0B17BAC}"/>
              </a:ext>
            </a:extLst>
          </p:cNvPr>
          <p:cNvCxnSpPr/>
          <p:nvPr/>
        </p:nvCxnSpPr>
        <p:spPr>
          <a:xfrm flipV="1">
            <a:off x="5170966" y="1778526"/>
            <a:ext cx="1994677" cy="1272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2AB010C-7DCC-404C-8A2D-462E67606AFA}"/>
              </a:ext>
            </a:extLst>
          </p:cNvPr>
          <p:cNvCxnSpPr/>
          <p:nvPr/>
        </p:nvCxnSpPr>
        <p:spPr>
          <a:xfrm>
            <a:off x="5217440" y="1455045"/>
            <a:ext cx="1440160"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E6D48295-1141-4FBC-BB5C-79CCA4507A59}"/>
                  </a:ext>
                </a:extLst>
              </p:cNvPr>
              <p:cNvSpPr/>
              <p:nvPr/>
            </p:nvSpPr>
            <p:spPr>
              <a:xfrm>
                <a:off x="5680238" y="1426935"/>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E6D48295-1141-4FBC-BB5C-79CCA4507A59}"/>
                  </a:ext>
                </a:extLst>
              </p:cNvPr>
              <p:cNvSpPr>
                <a:spLocks noRot="1" noChangeAspect="1" noMove="1" noResize="1" noEditPoints="1" noAdjustHandles="1" noChangeArrowheads="1" noChangeShapeType="1" noTextEdit="1"/>
              </p:cNvSpPr>
              <p:nvPr/>
            </p:nvSpPr>
            <p:spPr>
              <a:xfrm>
                <a:off x="5680238" y="1426935"/>
                <a:ext cx="597215" cy="707886"/>
              </a:xfrm>
              <a:prstGeom prst="rect">
                <a:avLst/>
              </a:prstGeom>
              <a:blipFill>
                <a:blip r:embed="rId3"/>
                <a:stretch>
                  <a:fillRect/>
                </a:stretch>
              </a:blipFill>
            </p:spPr>
            <p:txBody>
              <a:bodyPr/>
              <a:lstStyle/>
              <a:p>
                <a:r>
                  <a:rPr lang="ja-JP" altLang="en-US">
                    <a:noFill/>
                  </a:rPr>
                  <a:t> </a:t>
                </a:r>
              </a:p>
            </p:txBody>
          </p:sp>
        </mc:Fallback>
      </mc:AlternateContent>
      <p:cxnSp>
        <p:nvCxnSpPr>
          <p:cNvPr id="26" name="直線矢印コネクタ 25">
            <a:extLst>
              <a:ext uri="{FF2B5EF4-FFF2-40B4-BE49-F238E27FC236}">
                <a16:creationId xmlns:a16="http://schemas.microsoft.com/office/drawing/2014/main" id="{6B05FEF2-902A-4816-B673-51DCECD3D3F1}"/>
              </a:ext>
            </a:extLst>
          </p:cNvPr>
          <p:cNvCxnSpPr/>
          <p:nvPr/>
        </p:nvCxnSpPr>
        <p:spPr>
          <a:xfrm>
            <a:off x="3581400" y="1455045"/>
            <a:ext cx="1440160"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35B2A126-BEB0-4A6F-BFD4-1576DABF3C93}"/>
                  </a:ext>
                </a:extLst>
              </p:cNvPr>
              <p:cNvSpPr/>
              <p:nvPr/>
            </p:nvSpPr>
            <p:spPr>
              <a:xfrm>
                <a:off x="3960679" y="1426935"/>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35B2A126-BEB0-4A6F-BFD4-1576DABF3C93}"/>
                  </a:ext>
                </a:extLst>
              </p:cNvPr>
              <p:cNvSpPr>
                <a:spLocks noRot="1" noChangeAspect="1" noMove="1" noResize="1" noEditPoints="1" noAdjustHandles="1" noChangeArrowheads="1" noChangeShapeType="1" noTextEdit="1"/>
              </p:cNvSpPr>
              <p:nvPr/>
            </p:nvSpPr>
            <p:spPr>
              <a:xfrm>
                <a:off x="3960679" y="1426935"/>
                <a:ext cx="597215" cy="707886"/>
              </a:xfrm>
              <a:prstGeom prst="rect">
                <a:avLst/>
              </a:prstGeom>
              <a:blipFill>
                <a:blip r:embed="rId4"/>
                <a:stretch>
                  <a:fillRect/>
                </a:stretch>
              </a:blipFill>
            </p:spPr>
            <p:txBody>
              <a:bodyPr/>
              <a:lstStyle/>
              <a:p>
                <a:r>
                  <a:rPr lang="ja-JP" altLang="en-US">
                    <a:noFill/>
                  </a:rPr>
                  <a:t> </a:t>
                </a:r>
              </a:p>
            </p:txBody>
          </p:sp>
        </mc:Fallback>
      </mc:AlternateContent>
      <p:sp>
        <p:nvSpPr>
          <p:cNvPr id="28" name="正方形/長方形 27">
            <a:extLst>
              <a:ext uri="{FF2B5EF4-FFF2-40B4-BE49-F238E27FC236}">
                <a16:creationId xmlns:a16="http://schemas.microsoft.com/office/drawing/2014/main" id="{2369C632-91BE-46C2-BF58-5F318DD8327A}"/>
              </a:ext>
            </a:extLst>
          </p:cNvPr>
          <p:cNvSpPr/>
          <p:nvPr/>
        </p:nvSpPr>
        <p:spPr>
          <a:xfrm>
            <a:off x="5241997" y="1989004"/>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D7720354-2452-4C84-84AC-D5F2E115CAEF}"/>
              </a:ext>
            </a:extLst>
          </p:cNvPr>
          <p:cNvSpPr/>
          <p:nvPr/>
        </p:nvSpPr>
        <p:spPr>
          <a:xfrm>
            <a:off x="9153468" y="4089224"/>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30" name="正方形/長方形 29">
            <a:extLst>
              <a:ext uri="{FF2B5EF4-FFF2-40B4-BE49-F238E27FC236}">
                <a16:creationId xmlns:a16="http://schemas.microsoft.com/office/drawing/2014/main" id="{0E63D9A4-E051-4228-9BC7-3721694E2BC7}"/>
              </a:ext>
            </a:extLst>
          </p:cNvPr>
          <p:cNvSpPr/>
          <p:nvPr/>
        </p:nvSpPr>
        <p:spPr>
          <a:xfrm>
            <a:off x="6769345" y="3643325"/>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472696B9-D6FE-4B99-925E-F7E5B7EE3386}"/>
              </a:ext>
            </a:extLst>
          </p:cNvPr>
          <p:cNvSpPr/>
          <p:nvPr/>
        </p:nvSpPr>
        <p:spPr>
          <a:xfrm>
            <a:off x="2832219" y="4077044"/>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32" name="正方形/長方形 31">
            <a:extLst>
              <a:ext uri="{FF2B5EF4-FFF2-40B4-BE49-F238E27FC236}">
                <a16:creationId xmlns:a16="http://schemas.microsoft.com/office/drawing/2014/main" id="{ADB4811B-086F-4591-B3FE-3F3160707FDE}"/>
              </a:ext>
            </a:extLst>
          </p:cNvPr>
          <p:cNvSpPr/>
          <p:nvPr/>
        </p:nvSpPr>
        <p:spPr>
          <a:xfrm>
            <a:off x="7402879" y="1317822"/>
            <a:ext cx="4424786" cy="1200329"/>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①光軸に平行な光は、手前の焦点から発せられたように進む</a:t>
            </a:r>
            <a:endParaRPr lang="en-US" altLang="ja-JP" sz="2400" b="1" dirty="0">
              <a:latin typeface="HG丸ｺﾞｼｯｸM-PRO" panose="020F0600000000000000" pitchFamily="50" charset="-128"/>
              <a:ea typeface="HG丸ｺﾞｼｯｸM-PRO" panose="020F0600000000000000" pitchFamily="50" charset="-128"/>
            </a:endParaRPr>
          </a:p>
        </p:txBody>
      </p:sp>
      <p:cxnSp>
        <p:nvCxnSpPr>
          <p:cNvPr id="33" name="直線コネクタ 32">
            <a:extLst>
              <a:ext uri="{FF2B5EF4-FFF2-40B4-BE49-F238E27FC236}">
                <a16:creationId xmlns:a16="http://schemas.microsoft.com/office/drawing/2014/main" id="{63A2CFA2-5BAE-4301-ACDE-8EF1DE966218}"/>
              </a:ext>
            </a:extLst>
          </p:cNvPr>
          <p:cNvCxnSpPr/>
          <p:nvPr/>
        </p:nvCxnSpPr>
        <p:spPr>
          <a:xfrm>
            <a:off x="3549873" y="1426935"/>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2195CF5-8ABF-4AF6-BBD9-E5D0EF0F2122}"/>
              </a:ext>
            </a:extLst>
          </p:cNvPr>
          <p:cNvCxnSpPr/>
          <p:nvPr/>
        </p:nvCxnSpPr>
        <p:spPr>
          <a:xfrm>
            <a:off x="6734082" y="1256413"/>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604FFC4-B472-4652-B486-B36CA48C3E54}"/>
              </a:ext>
            </a:extLst>
          </p:cNvPr>
          <p:cNvCxnSpPr/>
          <p:nvPr/>
        </p:nvCxnSpPr>
        <p:spPr>
          <a:xfrm>
            <a:off x="5135404" y="1415594"/>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D8E6105-BDF7-47AB-B62F-42B0275EE439}"/>
              </a:ext>
            </a:extLst>
          </p:cNvPr>
          <p:cNvCxnSpPr/>
          <p:nvPr/>
        </p:nvCxnSpPr>
        <p:spPr>
          <a:xfrm flipV="1">
            <a:off x="3606745" y="3026327"/>
            <a:ext cx="1591713" cy="104261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49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ea typeface="HG丸ｺﾞｼｯｸM-PRO" panose="020F0600000000000000" pitchFamily="50" charset="-128"/>
              </a:rPr>
              <a:t>凹レンズの性質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23</a:t>
            </a:fld>
            <a:endParaRPr kumimoji="1" lang="ja-JP" altLang="en-US"/>
          </a:p>
        </p:txBody>
      </p:sp>
      <p:pic>
        <p:nvPicPr>
          <p:cNvPr id="37" name="図 36">
            <a:extLst>
              <a:ext uri="{FF2B5EF4-FFF2-40B4-BE49-F238E27FC236}">
                <a16:creationId xmlns:a16="http://schemas.microsoft.com/office/drawing/2014/main" id="{D65075BE-AB0B-4810-9BF7-C3BA29B7A21E}"/>
              </a:ext>
            </a:extLst>
          </p:cNvPr>
          <p:cNvPicPr>
            <a:picLocks noChangeAspect="1"/>
          </p:cNvPicPr>
          <p:nvPr/>
        </p:nvPicPr>
        <p:blipFill>
          <a:blip r:embed="rId2"/>
          <a:stretch>
            <a:fillRect/>
          </a:stretch>
        </p:blipFill>
        <p:spPr>
          <a:xfrm>
            <a:off x="612737" y="2834881"/>
            <a:ext cx="9323419" cy="3240360"/>
          </a:xfrm>
          <a:prstGeom prst="rect">
            <a:avLst/>
          </a:prstGeom>
        </p:spPr>
      </p:pic>
      <p:cxnSp>
        <p:nvCxnSpPr>
          <p:cNvPr id="38" name="直線コネクタ 37">
            <a:extLst>
              <a:ext uri="{FF2B5EF4-FFF2-40B4-BE49-F238E27FC236}">
                <a16:creationId xmlns:a16="http://schemas.microsoft.com/office/drawing/2014/main" id="{65726DB9-2E5D-478C-8E38-9CC4348369F0}"/>
              </a:ext>
            </a:extLst>
          </p:cNvPr>
          <p:cNvCxnSpPr/>
          <p:nvPr/>
        </p:nvCxnSpPr>
        <p:spPr>
          <a:xfrm>
            <a:off x="551384" y="4451194"/>
            <a:ext cx="9511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77BA86D1-8D1A-404A-BE7B-69682412FB11}"/>
              </a:ext>
            </a:extLst>
          </p:cNvPr>
          <p:cNvCxnSpPr/>
          <p:nvPr/>
        </p:nvCxnSpPr>
        <p:spPr>
          <a:xfrm>
            <a:off x="5307225" y="1817015"/>
            <a:ext cx="1440160"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8B148DE0-375F-4D82-888D-2FB1CB620411}"/>
                  </a:ext>
                </a:extLst>
              </p:cNvPr>
              <p:cNvSpPr/>
              <p:nvPr/>
            </p:nvSpPr>
            <p:spPr>
              <a:xfrm>
                <a:off x="5770023" y="1788905"/>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8B148DE0-375F-4D82-888D-2FB1CB620411}"/>
                  </a:ext>
                </a:extLst>
              </p:cNvPr>
              <p:cNvSpPr>
                <a:spLocks noRot="1" noChangeAspect="1" noMove="1" noResize="1" noEditPoints="1" noAdjustHandles="1" noChangeArrowheads="1" noChangeShapeType="1" noTextEdit="1"/>
              </p:cNvSpPr>
              <p:nvPr/>
            </p:nvSpPr>
            <p:spPr>
              <a:xfrm>
                <a:off x="5770023" y="1788905"/>
                <a:ext cx="597215" cy="707886"/>
              </a:xfrm>
              <a:prstGeom prst="rect">
                <a:avLst/>
              </a:prstGeom>
              <a:blipFill>
                <a:blip r:embed="rId3"/>
                <a:stretch>
                  <a:fillRect/>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C13E7728-6FF5-4E8C-A37E-FC020A61BEE5}"/>
              </a:ext>
            </a:extLst>
          </p:cNvPr>
          <p:cNvCxnSpPr/>
          <p:nvPr/>
        </p:nvCxnSpPr>
        <p:spPr>
          <a:xfrm>
            <a:off x="3671185" y="1817015"/>
            <a:ext cx="1440160"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E72263D1-388D-44A5-8B4D-47BD67DF0923}"/>
                  </a:ext>
                </a:extLst>
              </p:cNvPr>
              <p:cNvSpPr/>
              <p:nvPr/>
            </p:nvSpPr>
            <p:spPr>
              <a:xfrm>
                <a:off x="4050464" y="1788905"/>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42" name="正方形/長方形 41">
                <a:extLst>
                  <a:ext uri="{FF2B5EF4-FFF2-40B4-BE49-F238E27FC236}">
                    <a16:creationId xmlns:a16="http://schemas.microsoft.com/office/drawing/2014/main" id="{E72263D1-388D-44A5-8B4D-47BD67DF0923}"/>
                  </a:ext>
                </a:extLst>
              </p:cNvPr>
              <p:cNvSpPr>
                <a:spLocks noRot="1" noChangeAspect="1" noMove="1" noResize="1" noEditPoints="1" noAdjustHandles="1" noChangeArrowheads="1" noChangeShapeType="1" noTextEdit="1"/>
              </p:cNvSpPr>
              <p:nvPr/>
            </p:nvSpPr>
            <p:spPr>
              <a:xfrm>
                <a:off x="4050464" y="1788905"/>
                <a:ext cx="597215" cy="707886"/>
              </a:xfrm>
              <a:prstGeom prst="rect">
                <a:avLst/>
              </a:prstGeom>
              <a:blipFill>
                <a:blip r:embed="rId4"/>
                <a:stretch>
                  <a:fillRect/>
                </a:stretch>
              </a:blipFill>
            </p:spPr>
            <p:txBody>
              <a:bodyPr/>
              <a:lstStyle/>
              <a:p>
                <a:r>
                  <a:rPr lang="ja-JP" altLang="en-US">
                    <a:noFill/>
                  </a:rPr>
                  <a:t> </a:t>
                </a:r>
              </a:p>
            </p:txBody>
          </p:sp>
        </mc:Fallback>
      </mc:AlternateContent>
      <p:sp>
        <p:nvSpPr>
          <p:cNvPr id="43" name="正方形/長方形 42">
            <a:extLst>
              <a:ext uri="{FF2B5EF4-FFF2-40B4-BE49-F238E27FC236}">
                <a16:creationId xmlns:a16="http://schemas.microsoft.com/office/drawing/2014/main" id="{06068B22-0642-4C8F-A5D8-0F0D7961C1FC}"/>
              </a:ext>
            </a:extLst>
          </p:cNvPr>
          <p:cNvSpPr/>
          <p:nvPr/>
        </p:nvSpPr>
        <p:spPr>
          <a:xfrm>
            <a:off x="5331782" y="2350974"/>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7C5A13DF-4AFE-43ED-80C5-EE66228E406A}"/>
              </a:ext>
            </a:extLst>
          </p:cNvPr>
          <p:cNvSpPr/>
          <p:nvPr/>
        </p:nvSpPr>
        <p:spPr>
          <a:xfrm>
            <a:off x="9243253" y="4451194"/>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45" name="正方形/長方形 44">
            <a:extLst>
              <a:ext uri="{FF2B5EF4-FFF2-40B4-BE49-F238E27FC236}">
                <a16:creationId xmlns:a16="http://schemas.microsoft.com/office/drawing/2014/main" id="{AE55864E-5441-45D6-8056-AC8BA7827828}"/>
              </a:ext>
            </a:extLst>
          </p:cNvPr>
          <p:cNvSpPr/>
          <p:nvPr/>
        </p:nvSpPr>
        <p:spPr>
          <a:xfrm>
            <a:off x="6859130" y="4005295"/>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4909E413-A80E-47DF-A03C-63A7B3FB49D4}"/>
              </a:ext>
            </a:extLst>
          </p:cNvPr>
          <p:cNvSpPr/>
          <p:nvPr/>
        </p:nvSpPr>
        <p:spPr>
          <a:xfrm>
            <a:off x="2922004" y="4439014"/>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cxnSp>
        <p:nvCxnSpPr>
          <p:cNvPr id="47" name="直線コネクタ 46">
            <a:extLst>
              <a:ext uri="{FF2B5EF4-FFF2-40B4-BE49-F238E27FC236}">
                <a16:creationId xmlns:a16="http://schemas.microsoft.com/office/drawing/2014/main" id="{2BFD4327-7016-4D5A-9623-7CB254D04D75}"/>
              </a:ext>
            </a:extLst>
          </p:cNvPr>
          <p:cNvCxnSpPr/>
          <p:nvPr/>
        </p:nvCxnSpPr>
        <p:spPr>
          <a:xfrm>
            <a:off x="1062147" y="3172636"/>
            <a:ext cx="5793247" cy="12577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F3DDC93-D068-40B5-9B8A-A255313EC535}"/>
              </a:ext>
            </a:extLst>
          </p:cNvPr>
          <p:cNvCxnSpPr/>
          <p:nvPr/>
        </p:nvCxnSpPr>
        <p:spPr>
          <a:xfrm>
            <a:off x="5274446" y="4106887"/>
            <a:ext cx="4661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0B87475C-BFDA-4916-BA30-3BF28EC4979C}"/>
              </a:ext>
            </a:extLst>
          </p:cNvPr>
          <p:cNvSpPr/>
          <p:nvPr/>
        </p:nvSpPr>
        <p:spPr>
          <a:xfrm>
            <a:off x="7505689" y="962673"/>
            <a:ext cx="4573682" cy="830997"/>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②レンズの反対の焦点に向かう光は、光軸に平行に進む</a:t>
            </a:r>
          </a:p>
        </p:txBody>
      </p:sp>
      <p:cxnSp>
        <p:nvCxnSpPr>
          <p:cNvPr id="50" name="直線コネクタ 49">
            <a:extLst>
              <a:ext uri="{FF2B5EF4-FFF2-40B4-BE49-F238E27FC236}">
                <a16:creationId xmlns:a16="http://schemas.microsoft.com/office/drawing/2014/main" id="{1AF00109-2E2C-4190-83EC-896E3366193E}"/>
              </a:ext>
            </a:extLst>
          </p:cNvPr>
          <p:cNvCxnSpPr/>
          <p:nvPr/>
        </p:nvCxnSpPr>
        <p:spPr>
          <a:xfrm>
            <a:off x="3639658" y="1788905"/>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EE66B7F-3CE5-462A-B14F-55D0CD2C13AF}"/>
              </a:ext>
            </a:extLst>
          </p:cNvPr>
          <p:cNvCxnSpPr/>
          <p:nvPr/>
        </p:nvCxnSpPr>
        <p:spPr>
          <a:xfrm>
            <a:off x="6823867" y="1618383"/>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4FE755F-1190-4D3C-96AF-2E8DEAA30C71}"/>
              </a:ext>
            </a:extLst>
          </p:cNvPr>
          <p:cNvCxnSpPr/>
          <p:nvPr/>
        </p:nvCxnSpPr>
        <p:spPr>
          <a:xfrm>
            <a:off x="5225189" y="1777564"/>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BB74898-F1AC-41E1-AD45-4E41AAB25C8F}"/>
              </a:ext>
            </a:extLst>
          </p:cNvPr>
          <p:cNvCxnSpPr/>
          <p:nvPr/>
        </p:nvCxnSpPr>
        <p:spPr>
          <a:xfrm>
            <a:off x="1035206" y="3168867"/>
            <a:ext cx="4225545" cy="9380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1A6992-936E-434A-A2BF-3C21DEF2B10E}"/>
              </a:ext>
            </a:extLst>
          </p:cNvPr>
          <p:cNvCxnSpPr/>
          <p:nvPr/>
        </p:nvCxnSpPr>
        <p:spPr>
          <a:xfrm>
            <a:off x="2551065" y="4106887"/>
            <a:ext cx="2737178"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74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ea typeface="HG丸ｺﾞｼｯｸM-PRO" panose="020F0600000000000000" pitchFamily="50" charset="-128"/>
              </a:rPr>
              <a:t>凹レンズの性質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24</a:t>
            </a:fld>
            <a:endParaRPr kumimoji="1" lang="ja-JP" altLang="en-US"/>
          </a:p>
        </p:txBody>
      </p:sp>
      <p:pic>
        <p:nvPicPr>
          <p:cNvPr id="6" name="図 5">
            <a:extLst>
              <a:ext uri="{FF2B5EF4-FFF2-40B4-BE49-F238E27FC236}">
                <a16:creationId xmlns:a16="http://schemas.microsoft.com/office/drawing/2014/main" id="{800FA7DE-C359-481C-A59E-D5E27065EEF8}"/>
              </a:ext>
            </a:extLst>
          </p:cNvPr>
          <p:cNvPicPr>
            <a:picLocks noChangeAspect="1"/>
          </p:cNvPicPr>
          <p:nvPr/>
        </p:nvPicPr>
        <p:blipFill>
          <a:blip r:embed="rId2"/>
          <a:stretch>
            <a:fillRect/>
          </a:stretch>
        </p:blipFill>
        <p:spPr>
          <a:xfrm>
            <a:off x="547814" y="2474603"/>
            <a:ext cx="9323419" cy="3240360"/>
          </a:xfrm>
          <a:prstGeom prst="rect">
            <a:avLst/>
          </a:prstGeom>
        </p:spPr>
      </p:pic>
      <p:cxnSp>
        <p:nvCxnSpPr>
          <p:cNvPr id="7" name="直線コネクタ 6">
            <a:extLst>
              <a:ext uri="{FF2B5EF4-FFF2-40B4-BE49-F238E27FC236}">
                <a16:creationId xmlns:a16="http://schemas.microsoft.com/office/drawing/2014/main" id="{F0492B15-E978-48AF-AE3B-1FF5E63D93E1}"/>
              </a:ext>
            </a:extLst>
          </p:cNvPr>
          <p:cNvCxnSpPr/>
          <p:nvPr/>
        </p:nvCxnSpPr>
        <p:spPr>
          <a:xfrm>
            <a:off x="486461" y="4090916"/>
            <a:ext cx="9511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D98454F2-293D-4CC4-AEB4-5B32E9094D6A}"/>
              </a:ext>
            </a:extLst>
          </p:cNvPr>
          <p:cNvCxnSpPr/>
          <p:nvPr/>
        </p:nvCxnSpPr>
        <p:spPr>
          <a:xfrm>
            <a:off x="5242302" y="1456737"/>
            <a:ext cx="1440160"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11F55BDA-B565-4D91-B396-067EF12C6603}"/>
                  </a:ext>
                </a:extLst>
              </p:cNvPr>
              <p:cNvSpPr/>
              <p:nvPr/>
            </p:nvSpPr>
            <p:spPr>
              <a:xfrm>
                <a:off x="5705100" y="1428627"/>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11F55BDA-B565-4D91-B396-067EF12C6603}"/>
                  </a:ext>
                </a:extLst>
              </p:cNvPr>
              <p:cNvSpPr>
                <a:spLocks noRot="1" noChangeAspect="1" noMove="1" noResize="1" noEditPoints="1" noAdjustHandles="1" noChangeArrowheads="1" noChangeShapeType="1" noTextEdit="1"/>
              </p:cNvSpPr>
              <p:nvPr/>
            </p:nvSpPr>
            <p:spPr>
              <a:xfrm>
                <a:off x="5705100" y="1428627"/>
                <a:ext cx="597215" cy="707886"/>
              </a:xfrm>
              <a:prstGeom prst="rect">
                <a:avLst/>
              </a:prstGeom>
              <a:blipFill>
                <a:blip r:embed="rId3"/>
                <a:stretch>
                  <a:fillRect/>
                </a:stretch>
              </a:blipFill>
            </p:spPr>
            <p:txBody>
              <a:bodyPr/>
              <a:lstStyle/>
              <a:p>
                <a:r>
                  <a:rPr lang="ja-JP" altLang="en-US">
                    <a:noFill/>
                  </a:rPr>
                  <a:t> </a:t>
                </a:r>
              </a:p>
            </p:txBody>
          </p:sp>
        </mc:Fallback>
      </mc:AlternateContent>
      <p:cxnSp>
        <p:nvCxnSpPr>
          <p:cNvPr id="10" name="直線矢印コネクタ 9">
            <a:extLst>
              <a:ext uri="{FF2B5EF4-FFF2-40B4-BE49-F238E27FC236}">
                <a16:creationId xmlns:a16="http://schemas.microsoft.com/office/drawing/2014/main" id="{62D5AE9D-932E-4F4E-9873-DD778EE7074D}"/>
              </a:ext>
            </a:extLst>
          </p:cNvPr>
          <p:cNvCxnSpPr/>
          <p:nvPr/>
        </p:nvCxnSpPr>
        <p:spPr>
          <a:xfrm>
            <a:off x="3606262" y="1456737"/>
            <a:ext cx="1440160"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39E295FC-CF5E-4BDB-9D58-7816F508A441}"/>
                  </a:ext>
                </a:extLst>
              </p:cNvPr>
              <p:cNvSpPr/>
              <p:nvPr/>
            </p:nvSpPr>
            <p:spPr>
              <a:xfrm>
                <a:off x="3985541" y="1428627"/>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39E295FC-CF5E-4BDB-9D58-7816F508A441}"/>
                  </a:ext>
                </a:extLst>
              </p:cNvPr>
              <p:cNvSpPr>
                <a:spLocks noRot="1" noChangeAspect="1" noMove="1" noResize="1" noEditPoints="1" noAdjustHandles="1" noChangeArrowheads="1" noChangeShapeType="1" noTextEdit="1"/>
              </p:cNvSpPr>
              <p:nvPr/>
            </p:nvSpPr>
            <p:spPr>
              <a:xfrm>
                <a:off x="3985541" y="1428627"/>
                <a:ext cx="597215" cy="707886"/>
              </a:xfrm>
              <a:prstGeom prst="rect">
                <a:avLst/>
              </a:prstGeom>
              <a:blipFill>
                <a:blip r:embed="rId4"/>
                <a:stretch>
                  <a:fillRect/>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F96E1D6F-690C-41E7-99EC-3D5796A2E559}"/>
              </a:ext>
            </a:extLst>
          </p:cNvPr>
          <p:cNvSpPr/>
          <p:nvPr/>
        </p:nvSpPr>
        <p:spPr>
          <a:xfrm>
            <a:off x="5266859" y="1990696"/>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EAC047A0-C7E0-44C1-A031-AA76AA44B655}"/>
              </a:ext>
            </a:extLst>
          </p:cNvPr>
          <p:cNvSpPr/>
          <p:nvPr/>
        </p:nvSpPr>
        <p:spPr>
          <a:xfrm>
            <a:off x="9178330" y="4090916"/>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C8B30C09-F4A9-4D20-8A9E-28DE74317D32}"/>
              </a:ext>
            </a:extLst>
          </p:cNvPr>
          <p:cNvSpPr/>
          <p:nvPr/>
        </p:nvSpPr>
        <p:spPr>
          <a:xfrm>
            <a:off x="6794207" y="3645017"/>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EC7230A0-5704-4B52-BC28-D04BD5F39AF4}"/>
              </a:ext>
            </a:extLst>
          </p:cNvPr>
          <p:cNvSpPr/>
          <p:nvPr/>
        </p:nvSpPr>
        <p:spPr>
          <a:xfrm>
            <a:off x="2857081" y="4078736"/>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855D8F3F-3DF8-4C9B-9B3B-56FD95216831}"/>
              </a:ext>
            </a:extLst>
          </p:cNvPr>
          <p:cNvSpPr/>
          <p:nvPr/>
        </p:nvSpPr>
        <p:spPr>
          <a:xfrm>
            <a:off x="7411997" y="1216987"/>
            <a:ext cx="4661962" cy="830997"/>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③凹レンズの中心を通る光は直進する</a:t>
            </a:r>
            <a:endParaRPr lang="ja-JP" altLang="en-US" sz="1600" b="1" dirty="0">
              <a:latin typeface="HG丸ｺﾞｼｯｸM-PRO" panose="020F0600000000000000" pitchFamily="50" charset="-128"/>
              <a:ea typeface="HG丸ｺﾞｼｯｸM-PRO" panose="020F0600000000000000" pitchFamily="50" charset="-128"/>
            </a:endParaRPr>
          </a:p>
        </p:txBody>
      </p:sp>
      <p:cxnSp>
        <p:nvCxnSpPr>
          <p:cNvPr id="18" name="直線コネクタ 17">
            <a:extLst>
              <a:ext uri="{FF2B5EF4-FFF2-40B4-BE49-F238E27FC236}">
                <a16:creationId xmlns:a16="http://schemas.microsoft.com/office/drawing/2014/main" id="{84E1AC56-8FC9-4A8F-8ADD-242A46ADCE7F}"/>
              </a:ext>
            </a:extLst>
          </p:cNvPr>
          <p:cNvCxnSpPr/>
          <p:nvPr/>
        </p:nvCxnSpPr>
        <p:spPr>
          <a:xfrm>
            <a:off x="3574735" y="1428627"/>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4B6D65F-F481-4817-B5D4-27DA631435C8}"/>
              </a:ext>
            </a:extLst>
          </p:cNvPr>
          <p:cNvCxnSpPr/>
          <p:nvPr/>
        </p:nvCxnSpPr>
        <p:spPr>
          <a:xfrm>
            <a:off x="6758944" y="1258105"/>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EC93E1B-6ADC-4FBF-9123-A11D834D02FF}"/>
              </a:ext>
            </a:extLst>
          </p:cNvPr>
          <p:cNvCxnSpPr/>
          <p:nvPr/>
        </p:nvCxnSpPr>
        <p:spPr>
          <a:xfrm>
            <a:off x="5160266" y="1417286"/>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A1173A4-36CA-46C9-8BDB-CE4521ACB440}"/>
              </a:ext>
            </a:extLst>
          </p:cNvPr>
          <p:cNvCxnSpPr/>
          <p:nvPr/>
        </p:nvCxnSpPr>
        <p:spPr>
          <a:xfrm>
            <a:off x="925216" y="2636912"/>
            <a:ext cx="10657184" cy="3565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0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ea typeface="HG丸ｺﾞｼｯｸM-PRO" panose="020F0600000000000000" pitchFamily="50" charset="-128"/>
              </a:rPr>
              <a:t>凹レンズの性質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25</a:t>
            </a:fld>
            <a:endParaRPr kumimoji="1" lang="ja-JP" altLang="en-US"/>
          </a:p>
        </p:txBody>
      </p:sp>
      <p:pic>
        <p:nvPicPr>
          <p:cNvPr id="6" name="図 5">
            <a:extLst>
              <a:ext uri="{FF2B5EF4-FFF2-40B4-BE49-F238E27FC236}">
                <a16:creationId xmlns:a16="http://schemas.microsoft.com/office/drawing/2014/main" id="{008E9778-2ABA-4F2D-91CF-6F99BD818166}"/>
              </a:ext>
            </a:extLst>
          </p:cNvPr>
          <p:cNvPicPr>
            <a:picLocks noChangeAspect="1"/>
          </p:cNvPicPr>
          <p:nvPr/>
        </p:nvPicPr>
        <p:blipFill>
          <a:blip r:embed="rId2"/>
          <a:stretch>
            <a:fillRect/>
          </a:stretch>
        </p:blipFill>
        <p:spPr>
          <a:xfrm>
            <a:off x="1559496" y="2492896"/>
            <a:ext cx="9323419" cy="3240360"/>
          </a:xfrm>
          <a:prstGeom prst="rect">
            <a:avLst/>
          </a:prstGeom>
        </p:spPr>
      </p:pic>
      <p:cxnSp>
        <p:nvCxnSpPr>
          <p:cNvPr id="7" name="直線コネクタ 6">
            <a:extLst>
              <a:ext uri="{FF2B5EF4-FFF2-40B4-BE49-F238E27FC236}">
                <a16:creationId xmlns:a16="http://schemas.microsoft.com/office/drawing/2014/main" id="{DC9E2508-DC39-49C7-93CE-F6C0F268365A}"/>
              </a:ext>
            </a:extLst>
          </p:cNvPr>
          <p:cNvCxnSpPr/>
          <p:nvPr/>
        </p:nvCxnSpPr>
        <p:spPr>
          <a:xfrm>
            <a:off x="1498143" y="4109209"/>
            <a:ext cx="9511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66326F7-0B72-417B-B913-30C30D4E01FD}"/>
              </a:ext>
            </a:extLst>
          </p:cNvPr>
          <p:cNvCxnSpPr/>
          <p:nvPr/>
        </p:nvCxnSpPr>
        <p:spPr>
          <a:xfrm flipV="1">
            <a:off x="2595329" y="3069761"/>
            <a:ext cx="3608146" cy="6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2605318-1213-4415-9DEF-34A1949EBEF3}"/>
              </a:ext>
            </a:extLst>
          </p:cNvPr>
          <p:cNvCxnSpPr/>
          <p:nvPr/>
        </p:nvCxnSpPr>
        <p:spPr>
          <a:xfrm flipV="1">
            <a:off x="6207510" y="1798511"/>
            <a:ext cx="1994677" cy="1272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594CF1AF-4D8D-4661-A721-F97C50B42829}"/>
              </a:ext>
            </a:extLst>
          </p:cNvPr>
          <p:cNvCxnSpPr/>
          <p:nvPr/>
        </p:nvCxnSpPr>
        <p:spPr>
          <a:xfrm>
            <a:off x="6253984" y="1475030"/>
            <a:ext cx="1440160"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8190590E-36C7-4CC5-99F7-FBB0E40B07B9}"/>
                  </a:ext>
                </a:extLst>
              </p:cNvPr>
              <p:cNvSpPr/>
              <p:nvPr/>
            </p:nvSpPr>
            <p:spPr>
              <a:xfrm>
                <a:off x="6716782" y="1446920"/>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8190590E-36C7-4CC5-99F7-FBB0E40B07B9}"/>
                  </a:ext>
                </a:extLst>
              </p:cNvPr>
              <p:cNvSpPr>
                <a:spLocks noRot="1" noChangeAspect="1" noMove="1" noResize="1" noEditPoints="1" noAdjustHandles="1" noChangeArrowheads="1" noChangeShapeType="1" noTextEdit="1"/>
              </p:cNvSpPr>
              <p:nvPr/>
            </p:nvSpPr>
            <p:spPr>
              <a:xfrm>
                <a:off x="6716782" y="1446920"/>
                <a:ext cx="597215" cy="707886"/>
              </a:xfrm>
              <a:prstGeom prst="rect">
                <a:avLst/>
              </a:prstGeom>
              <a:blipFill>
                <a:blip r:embed="rId3"/>
                <a:stretch>
                  <a:fillRect/>
                </a:stretch>
              </a:blipFill>
            </p:spPr>
            <p:txBody>
              <a:bodyPr/>
              <a:lstStyle/>
              <a:p>
                <a:r>
                  <a:rPr lang="ja-JP" altLang="en-US">
                    <a:noFill/>
                  </a:rPr>
                  <a:t> </a:t>
                </a:r>
              </a:p>
            </p:txBody>
          </p:sp>
        </mc:Fallback>
      </mc:AlternateContent>
      <p:cxnSp>
        <p:nvCxnSpPr>
          <p:cNvPr id="12" name="直線矢印コネクタ 11">
            <a:extLst>
              <a:ext uri="{FF2B5EF4-FFF2-40B4-BE49-F238E27FC236}">
                <a16:creationId xmlns:a16="http://schemas.microsoft.com/office/drawing/2014/main" id="{14B6B0DA-1B80-49B2-9309-63B129F9CA13}"/>
              </a:ext>
            </a:extLst>
          </p:cNvPr>
          <p:cNvCxnSpPr>
            <a:cxnSpLocks/>
          </p:cNvCxnSpPr>
          <p:nvPr/>
        </p:nvCxnSpPr>
        <p:spPr>
          <a:xfrm>
            <a:off x="4617944" y="1475030"/>
            <a:ext cx="1478056"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正方形/長方形 12">
                <a:extLst>
                  <a:ext uri="{FF2B5EF4-FFF2-40B4-BE49-F238E27FC236}">
                    <a16:creationId xmlns:a16="http://schemas.microsoft.com/office/drawing/2014/main" id="{26CDAEF8-548F-4B05-9FCE-AEA96D1383E3}"/>
                  </a:ext>
                </a:extLst>
              </p:cNvPr>
              <p:cNvSpPr/>
              <p:nvPr/>
            </p:nvSpPr>
            <p:spPr>
              <a:xfrm>
                <a:off x="5096945" y="1446920"/>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p:sp>
            <p:nvSpPr>
              <p:cNvPr id="13" name="正方形/長方形 12">
                <a:extLst>
                  <a:ext uri="{FF2B5EF4-FFF2-40B4-BE49-F238E27FC236}">
                    <a16:creationId xmlns:a16="http://schemas.microsoft.com/office/drawing/2014/main" id="{26CDAEF8-548F-4B05-9FCE-AEA96D1383E3}"/>
                  </a:ext>
                </a:extLst>
              </p:cNvPr>
              <p:cNvSpPr>
                <a:spLocks noRot="1" noChangeAspect="1" noMove="1" noResize="1" noEditPoints="1" noAdjustHandles="1" noChangeArrowheads="1" noChangeShapeType="1" noTextEdit="1"/>
              </p:cNvSpPr>
              <p:nvPr/>
            </p:nvSpPr>
            <p:spPr>
              <a:xfrm>
                <a:off x="5096945" y="1446920"/>
                <a:ext cx="597215" cy="707886"/>
              </a:xfrm>
              <a:prstGeom prst="rect">
                <a:avLst/>
              </a:prstGeom>
              <a:blipFill>
                <a:blip r:embed="rId4"/>
                <a:stretch>
                  <a:fillRect/>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BAF41821-35C3-4BCA-9BC1-E873F3D9A6BE}"/>
              </a:ext>
            </a:extLst>
          </p:cNvPr>
          <p:cNvSpPr/>
          <p:nvPr/>
        </p:nvSpPr>
        <p:spPr>
          <a:xfrm>
            <a:off x="6278541" y="2008989"/>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29CD754F-B2D9-4E0A-B9C4-69F0F30C46A9}"/>
              </a:ext>
            </a:extLst>
          </p:cNvPr>
          <p:cNvSpPr/>
          <p:nvPr/>
        </p:nvSpPr>
        <p:spPr>
          <a:xfrm>
            <a:off x="10190012" y="4109209"/>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F348A827-E471-4CEF-A3DC-BBC2C33EB253}"/>
              </a:ext>
            </a:extLst>
          </p:cNvPr>
          <p:cNvSpPr/>
          <p:nvPr/>
        </p:nvSpPr>
        <p:spPr>
          <a:xfrm>
            <a:off x="7805889" y="3663310"/>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392DA8D6-F7D2-4C09-9556-DAEC0266E635}"/>
              </a:ext>
            </a:extLst>
          </p:cNvPr>
          <p:cNvSpPr/>
          <p:nvPr/>
        </p:nvSpPr>
        <p:spPr>
          <a:xfrm>
            <a:off x="3868763" y="4097029"/>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cxnSp>
        <p:nvCxnSpPr>
          <p:cNvPr id="18" name="直線コネクタ 17">
            <a:extLst>
              <a:ext uri="{FF2B5EF4-FFF2-40B4-BE49-F238E27FC236}">
                <a16:creationId xmlns:a16="http://schemas.microsoft.com/office/drawing/2014/main" id="{90465FB6-A801-40B5-8A1C-6579ABF8898C}"/>
              </a:ext>
            </a:extLst>
          </p:cNvPr>
          <p:cNvCxnSpPr/>
          <p:nvPr/>
        </p:nvCxnSpPr>
        <p:spPr>
          <a:xfrm>
            <a:off x="2008906" y="2830651"/>
            <a:ext cx="5793247" cy="12577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F978902-7BD1-4A00-94C6-BBF03923728A}"/>
              </a:ext>
            </a:extLst>
          </p:cNvPr>
          <p:cNvCxnSpPr/>
          <p:nvPr/>
        </p:nvCxnSpPr>
        <p:spPr>
          <a:xfrm>
            <a:off x="6221205" y="3764902"/>
            <a:ext cx="4661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43E340A0-99F1-41D0-8522-D7F45350DE3E}"/>
              </a:ext>
            </a:extLst>
          </p:cNvPr>
          <p:cNvSpPr/>
          <p:nvPr/>
        </p:nvSpPr>
        <p:spPr>
          <a:xfrm>
            <a:off x="1453476" y="4658793"/>
            <a:ext cx="3393940" cy="830997"/>
          </a:xfrm>
          <a:prstGeom prst="rect">
            <a:avLst/>
          </a:prstGeom>
          <a:solidFill>
            <a:schemeClr val="bg1"/>
          </a:solidFill>
        </p:spPr>
        <p:txBody>
          <a:bodyPr wrap="square">
            <a:spAutoFit/>
          </a:bodyPr>
          <a:lstStyle/>
          <a:p>
            <a:r>
              <a:rPr lang="ja-JP" altLang="en-US" sz="4800" dirty="0">
                <a:solidFill>
                  <a:srgbClr val="FF0000"/>
                </a:solidFill>
                <a:ea typeface="HG丸ｺﾞｼｯｸM-PRO" panose="020F0600000000000000" pitchFamily="50" charset="-128"/>
              </a:rPr>
              <a:t>正立の虚像</a:t>
            </a:r>
            <a:endParaRPr lang="en-US" altLang="ja-JP" sz="4800" dirty="0">
              <a:solidFill>
                <a:srgbClr val="FF0000"/>
              </a:solidFill>
              <a:ea typeface="HG丸ｺﾞｼｯｸM-PRO" panose="020F0600000000000000" pitchFamily="50" charset="-128"/>
            </a:endParaRPr>
          </a:p>
        </p:txBody>
      </p:sp>
      <p:cxnSp>
        <p:nvCxnSpPr>
          <p:cNvPr id="21" name="直線コネクタ 20">
            <a:extLst>
              <a:ext uri="{FF2B5EF4-FFF2-40B4-BE49-F238E27FC236}">
                <a16:creationId xmlns:a16="http://schemas.microsoft.com/office/drawing/2014/main" id="{E61D1A7C-4420-4832-9245-71A7CBC2A1A1}"/>
              </a:ext>
            </a:extLst>
          </p:cNvPr>
          <p:cNvCxnSpPr/>
          <p:nvPr/>
        </p:nvCxnSpPr>
        <p:spPr>
          <a:xfrm>
            <a:off x="4586417" y="1446920"/>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0970491-5543-409D-BF0E-DF6A13601F28}"/>
              </a:ext>
            </a:extLst>
          </p:cNvPr>
          <p:cNvCxnSpPr/>
          <p:nvPr/>
        </p:nvCxnSpPr>
        <p:spPr>
          <a:xfrm>
            <a:off x="7770626" y="1276398"/>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8A90717-02C5-41C1-916A-C4EAFB7D5294}"/>
              </a:ext>
            </a:extLst>
          </p:cNvPr>
          <p:cNvCxnSpPr/>
          <p:nvPr/>
        </p:nvCxnSpPr>
        <p:spPr>
          <a:xfrm>
            <a:off x="6193978" y="1482083"/>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C0078EB-47A6-496B-BDB0-8CDABFEC243A}"/>
              </a:ext>
            </a:extLst>
          </p:cNvPr>
          <p:cNvCxnSpPr/>
          <p:nvPr/>
        </p:nvCxnSpPr>
        <p:spPr>
          <a:xfrm flipV="1">
            <a:off x="4643289" y="3046312"/>
            <a:ext cx="1591713" cy="104261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DEA278D-FE8A-400D-8EEA-B8E2DBF52C0F}"/>
              </a:ext>
            </a:extLst>
          </p:cNvPr>
          <p:cNvCxnSpPr/>
          <p:nvPr/>
        </p:nvCxnSpPr>
        <p:spPr>
          <a:xfrm>
            <a:off x="1981965" y="2826882"/>
            <a:ext cx="4225545" cy="9380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5FEF4E5-38A2-4A94-B928-A3890544EB44}"/>
              </a:ext>
            </a:extLst>
          </p:cNvPr>
          <p:cNvCxnSpPr/>
          <p:nvPr/>
        </p:nvCxnSpPr>
        <p:spPr>
          <a:xfrm>
            <a:off x="3497824" y="3764902"/>
            <a:ext cx="2737178"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7" name="矢印: 上 26">
            <a:extLst>
              <a:ext uri="{FF2B5EF4-FFF2-40B4-BE49-F238E27FC236}">
                <a16:creationId xmlns:a16="http://schemas.microsoft.com/office/drawing/2014/main" id="{9C64F715-F5AA-4950-B64D-A7B7E639D30C}"/>
              </a:ext>
            </a:extLst>
          </p:cNvPr>
          <p:cNvSpPr/>
          <p:nvPr/>
        </p:nvSpPr>
        <p:spPr>
          <a:xfrm>
            <a:off x="5109760" y="3770721"/>
            <a:ext cx="109215" cy="3461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28" name="直線コネクタ 27">
            <a:extLst>
              <a:ext uri="{FF2B5EF4-FFF2-40B4-BE49-F238E27FC236}">
                <a16:creationId xmlns:a16="http://schemas.microsoft.com/office/drawing/2014/main" id="{C91E8E4E-3420-49A4-89E3-F2329EF5117C}"/>
              </a:ext>
            </a:extLst>
          </p:cNvPr>
          <p:cNvCxnSpPr>
            <a:cxnSpLocks/>
          </p:cNvCxnSpPr>
          <p:nvPr/>
        </p:nvCxnSpPr>
        <p:spPr>
          <a:xfrm>
            <a:off x="1936898" y="2655205"/>
            <a:ext cx="8746910" cy="29263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55443675-9BE1-4011-BBC6-4B685F5E4CBD}"/>
              </a:ext>
            </a:extLst>
          </p:cNvPr>
          <p:cNvSpPr/>
          <p:nvPr/>
        </p:nvSpPr>
        <p:spPr>
          <a:xfrm>
            <a:off x="384044" y="973034"/>
            <a:ext cx="3105707" cy="461665"/>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①～③をまとめると</a:t>
            </a:r>
            <a:endParaRPr lang="ja-JP" altLang="en-US"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5764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ea typeface="HG丸ｺﾞｼｯｸM-PRO" panose="020F0600000000000000" pitchFamily="50" charset="-128"/>
              </a:rPr>
              <a:t>凹レンズの性質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26</a:t>
            </a:fld>
            <a:endParaRPr kumimoji="1" lang="ja-JP" altLang="en-US"/>
          </a:p>
        </p:txBody>
      </p:sp>
      <p:pic>
        <p:nvPicPr>
          <p:cNvPr id="6" name="図 5">
            <a:extLst>
              <a:ext uri="{FF2B5EF4-FFF2-40B4-BE49-F238E27FC236}">
                <a16:creationId xmlns:a16="http://schemas.microsoft.com/office/drawing/2014/main" id="{487180EB-5E6E-46E6-BA96-63C9BC0C0A72}"/>
              </a:ext>
            </a:extLst>
          </p:cNvPr>
          <p:cNvPicPr>
            <a:picLocks noChangeAspect="1"/>
          </p:cNvPicPr>
          <p:nvPr/>
        </p:nvPicPr>
        <p:blipFill>
          <a:blip r:embed="rId2"/>
          <a:stretch>
            <a:fillRect/>
          </a:stretch>
        </p:blipFill>
        <p:spPr>
          <a:xfrm>
            <a:off x="838200" y="2132856"/>
            <a:ext cx="10566542" cy="3672408"/>
          </a:xfrm>
          <a:prstGeom prst="rect">
            <a:avLst/>
          </a:prstGeom>
        </p:spPr>
      </p:pic>
      <p:cxnSp>
        <p:nvCxnSpPr>
          <p:cNvPr id="7" name="直線コネクタ 6">
            <a:extLst>
              <a:ext uri="{FF2B5EF4-FFF2-40B4-BE49-F238E27FC236}">
                <a16:creationId xmlns:a16="http://schemas.microsoft.com/office/drawing/2014/main" id="{BE035400-4500-43B6-B5D3-5CA66808DABB}"/>
              </a:ext>
            </a:extLst>
          </p:cNvPr>
          <p:cNvCxnSpPr/>
          <p:nvPr/>
        </p:nvCxnSpPr>
        <p:spPr>
          <a:xfrm flipV="1">
            <a:off x="6160977" y="1842851"/>
            <a:ext cx="2697672" cy="1341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25CC43B-64BA-479D-8076-1AEEFB7A1DD5}"/>
              </a:ext>
            </a:extLst>
          </p:cNvPr>
          <p:cNvCxnSpPr/>
          <p:nvPr/>
        </p:nvCxnSpPr>
        <p:spPr>
          <a:xfrm>
            <a:off x="1487006" y="3184202"/>
            <a:ext cx="4661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DBCCBC6-C8D3-41A6-82EF-9448B865D738}"/>
              </a:ext>
            </a:extLst>
          </p:cNvPr>
          <p:cNvCxnSpPr/>
          <p:nvPr/>
        </p:nvCxnSpPr>
        <p:spPr>
          <a:xfrm flipV="1">
            <a:off x="4315836" y="3192728"/>
            <a:ext cx="1832880" cy="799022"/>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FEB25A6-099E-4D28-99A3-EA6415046710}"/>
              </a:ext>
            </a:extLst>
          </p:cNvPr>
          <p:cNvCxnSpPr/>
          <p:nvPr/>
        </p:nvCxnSpPr>
        <p:spPr>
          <a:xfrm>
            <a:off x="4144395" y="2752154"/>
            <a:ext cx="1977076" cy="691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A6AED6D-609E-41E7-969C-A02A2CBBD5B7}"/>
              </a:ext>
            </a:extLst>
          </p:cNvPr>
          <p:cNvCxnSpPr>
            <a:cxnSpLocks/>
          </p:cNvCxnSpPr>
          <p:nvPr/>
        </p:nvCxnSpPr>
        <p:spPr>
          <a:xfrm>
            <a:off x="3710748" y="1637981"/>
            <a:ext cx="2410723" cy="23277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26C72A0-C7CD-418C-AB62-7C0ECDEC998D}"/>
              </a:ext>
            </a:extLst>
          </p:cNvPr>
          <p:cNvCxnSpPr/>
          <p:nvPr/>
        </p:nvCxnSpPr>
        <p:spPr>
          <a:xfrm>
            <a:off x="3360476" y="3443460"/>
            <a:ext cx="2737178"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5955872-D7E5-4A29-86C2-4919816CDBD8}"/>
              </a:ext>
            </a:extLst>
          </p:cNvPr>
          <p:cNvCxnSpPr/>
          <p:nvPr/>
        </p:nvCxnSpPr>
        <p:spPr>
          <a:xfrm>
            <a:off x="6121471" y="3443460"/>
            <a:ext cx="4661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矢印: 上 13">
            <a:extLst>
              <a:ext uri="{FF2B5EF4-FFF2-40B4-BE49-F238E27FC236}">
                <a16:creationId xmlns:a16="http://schemas.microsoft.com/office/drawing/2014/main" id="{60B501DC-F4A2-4AE5-B0DF-23360D3B9248}"/>
              </a:ext>
            </a:extLst>
          </p:cNvPr>
          <p:cNvSpPr/>
          <p:nvPr/>
        </p:nvSpPr>
        <p:spPr>
          <a:xfrm>
            <a:off x="5447142" y="3462109"/>
            <a:ext cx="216024" cy="4810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9D3F418A-711A-48B6-A4EC-548A30DBC504}"/>
              </a:ext>
            </a:extLst>
          </p:cNvPr>
          <p:cNvSpPr/>
          <p:nvPr/>
        </p:nvSpPr>
        <p:spPr>
          <a:xfrm>
            <a:off x="2288533" y="4184273"/>
            <a:ext cx="3393940" cy="830997"/>
          </a:xfrm>
          <a:prstGeom prst="rect">
            <a:avLst/>
          </a:prstGeom>
          <a:solidFill>
            <a:schemeClr val="bg1"/>
          </a:solidFill>
        </p:spPr>
        <p:txBody>
          <a:bodyPr wrap="square">
            <a:spAutoFit/>
          </a:bodyPr>
          <a:lstStyle/>
          <a:p>
            <a:r>
              <a:rPr lang="ja-JP" altLang="en-US" sz="4800" dirty="0">
                <a:solidFill>
                  <a:srgbClr val="FF0000"/>
                </a:solidFill>
                <a:ea typeface="HG丸ｺﾞｼｯｸM-PRO" panose="020F0600000000000000" pitchFamily="50" charset="-128"/>
              </a:rPr>
              <a:t>正立の虚像</a:t>
            </a:r>
            <a:endParaRPr lang="en-US" altLang="ja-JP" sz="4800" dirty="0">
              <a:solidFill>
                <a:srgbClr val="FF0000"/>
              </a:solidFill>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C1E66120-0090-4FA4-9B93-CB7F2B70F098}"/>
              </a:ext>
            </a:extLst>
          </p:cNvPr>
          <p:cNvSpPr/>
          <p:nvPr/>
        </p:nvSpPr>
        <p:spPr>
          <a:xfrm>
            <a:off x="276772" y="829933"/>
            <a:ext cx="6936092" cy="646331"/>
          </a:xfrm>
          <a:prstGeom prst="rect">
            <a:avLst/>
          </a:prstGeom>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〇焦点の内側に物体がある場合</a:t>
            </a:r>
          </a:p>
        </p:txBody>
      </p:sp>
      <p:cxnSp>
        <p:nvCxnSpPr>
          <p:cNvPr id="18" name="直線コネクタ 17">
            <a:extLst>
              <a:ext uri="{FF2B5EF4-FFF2-40B4-BE49-F238E27FC236}">
                <a16:creationId xmlns:a16="http://schemas.microsoft.com/office/drawing/2014/main" id="{21847F64-CB38-49A6-B1A1-201FF70FD037}"/>
              </a:ext>
            </a:extLst>
          </p:cNvPr>
          <p:cNvCxnSpPr>
            <a:cxnSpLocks/>
          </p:cNvCxnSpPr>
          <p:nvPr/>
        </p:nvCxnSpPr>
        <p:spPr>
          <a:xfrm>
            <a:off x="6114182" y="3954888"/>
            <a:ext cx="2410723" cy="23277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0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par>
                                <p:cTn id="30" presetID="22" presetClass="entr" presetSubtype="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ea typeface="HG丸ｺﾞｼｯｸM-PRO" panose="020F0600000000000000" pitchFamily="50" charset="-128"/>
              </a:rPr>
              <a:t>凹レンズの性質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27</a:t>
            </a:fld>
            <a:endParaRPr kumimoji="1" lang="ja-JP" altLang="en-US"/>
          </a:p>
        </p:txBody>
      </p:sp>
      <p:sp>
        <p:nvSpPr>
          <p:cNvPr id="6" name="正方形/長方形 5">
            <a:extLst>
              <a:ext uri="{FF2B5EF4-FFF2-40B4-BE49-F238E27FC236}">
                <a16:creationId xmlns:a16="http://schemas.microsoft.com/office/drawing/2014/main" id="{5EF13D9F-741D-4037-B760-1056EE3831EE}"/>
              </a:ext>
            </a:extLst>
          </p:cNvPr>
          <p:cNvSpPr/>
          <p:nvPr/>
        </p:nvSpPr>
        <p:spPr>
          <a:xfrm>
            <a:off x="407369" y="969338"/>
            <a:ext cx="11305256" cy="1815882"/>
          </a:xfrm>
          <a:prstGeom prst="rect">
            <a:avLst/>
          </a:prstGeom>
        </p:spPr>
        <p:txBody>
          <a:bodyPr wrap="square">
            <a:spAutoFit/>
          </a:bodyPr>
          <a:lstStyle/>
          <a:p>
            <a:pPr algn="just"/>
            <a:r>
              <a:rPr lang="ja-JP" altLang="en-US" sz="2800" dirty="0">
                <a:solidFill>
                  <a:srgbClr val="000000"/>
                </a:solidFill>
                <a:latin typeface="HG丸ｺﾞｼｯｸM-PRO" panose="020F0600000000000000" pitchFamily="50" charset="-128"/>
                <a:ea typeface="HG丸ｺﾞｼｯｸM-PRO" panose="020F0600000000000000" pitchFamily="50" charset="-128"/>
              </a:rPr>
              <a:t>〇レンズの公式（凹レンズの場合）</a:t>
            </a:r>
            <a:endParaRPr lang="en-US" altLang="ja-JP" sz="28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三角形</a:t>
            </a:r>
            <a:r>
              <a:rPr lang="en-US" altLang="ja-JP" sz="2800" dirty="0">
                <a:latin typeface="HG丸ｺﾞｼｯｸM-PRO" panose="020F0600000000000000" pitchFamily="50" charset="-128"/>
                <a:ea typeface="HG丸ｺﾞｼｯｸM-PRO" panose="020F0600000000000000" pitchFamily="50" charset="-128"/>
              </a:rPr>
              <a:t>OAA’</a:t>
            </a:r>
            <a:r>
              <a:rPr lang="ja-JP" altLang="en-US" sz="2800" dirty="0">
                <a:latin typeface="HG丸ｺﾞｼｯｸM-PRO" panose="020F0600000000000000" pitchFamily="50" charset="-128"/>
                <a:ea typeface="HG丸ｺﾞｼｯｸM-PRO" panose="020F0600000000000000" pitchFamily="50" charset="-128"/>
              </a:rPr>
              <a:t>と三角形</a:t>
            </a:r>
            <a:r>
              <a:rPr lang="en-US" altLang="ja-JP" sz="2800" dirty="0">
                <a:latin typeface="HG丸ｺﾞｼｯｸM-PRO" panose="020F0600000000000000" pitchFamily="50" charset="-128"/>
                <a:ea typeface="HG丸ｺﾞｼｯｸM-PRO" panose="020F0600000000000000" pitchFamily="50" charset="-128"/>
              </a:rPr>
              <a:t>OBB’</a:t>
            </a:r>
            <a:r>
              <a:rPr lang="ja-JP" altLang="en-US" sz="2800" dirty="0">
                <a:latin typeface="HG丸ｺﾞｼｯｸM-PRO" panose="020F0600000000000000" pitchFamily="50" charset="-128"/>
                <a:ea typeface="HG丸ｺﾞｼｯｸM-PRO" panose="020F0600000000000000" pitchFamily="50" charset="-128"/>
              </a:rPr>
              <a:t>は相似　△</a:t>
            </a:r>
            <a:r>
              <a:rPr lang="en-US" altLang="ja-JP" sz="2800" dirty="0">
                <a:latin typeface="HG丸ｺﾞｼｯｸM-PRO" panose="020F0600000000000000" pitchFamily="50" charset="-128"/>
                <a:ea typeface="HG丸ｺﾞｼｯｸM-PRO" panose="020F0600000000000000" pitchFamily="50" charset="-128"/>
              </a:rPr>
              <a:t>OAA’∽△OBB’</a:t>
            </a:r>
          </a:p>
          <a:p>
            <a:pPr algn="just"/>
            <a:endParaRPr lang="ja-JP" altLang="en-US" sz="2800" dirty="0">
              <a:latin typeface="HG丸ｺﾞｼｯｸM-PRO" panose="020F0600000000000000" pitchFamily="50" charset="-128"/>
              <a:ea typeface="HG丸ｺﾞｼｯｸM-PRO" panose="020F0600000000000000" pitchFamily="50" charset="-128"/>
            </a:endParaRPr>
          </a:p>
          <a:p>
            <a:pPr algn="just"/>
            <a:r>
              <a:rPr lang="ja-JP" altLang="en-US" sz="2800" dirty="0">
                <a:latin typeface="HG丸ｺﾞｼｯｸM-PRO" panose="020F0600000000000000" pitchFamily="50" charset="-128"/>
                <a:ea typeface="HG丸ｺﾞｼｯｸM-PRO" panose="020F0600000000000000" pitchFamily="50" charset="-128"/>
              </a:rPr>
              <a:t>　よって</a:t>
            </a:r>
          </a:p>
        </p:txBody>
      </p:sp>
      <mc:AlternateContent xmlns:mc="http://schemas.openxmlformats.org/markup-compatibility/2006">
        <mc:Choice xmlns:a14="http://schemas.microsoft.com/office/drawing/2010/main" Requires="a14">
          <p:sp>
            <p:nvSpPr>
              <p:cNvPr id="7" name="正方形/長方形 6">
                <a:extLst>
                  <a:ext uri="{FF2B5EF4-FFF2-40B4-BE49-F238E27FC236}">
                    <a16:creationId xmlns:a16="http://schemas.microsoft.com/office/drawing/2014/main" id="{23EBBB2A-3A38-4278-A02A-F86BFF3C51C0}"/>
                  </a:ext>
                </a:extLst>
              </p:cNvPr>
              <p:cNvSpPr/>
              <p:nvPr/>
            </p:nvSpPr>
            <p:spPr>
              <a:xfrm>
                <a:off x="1119601" y="3226443"/>
                <a:ext cx="1765612" cy="105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𝑩𝑩</m:t>
                          </m:r>
                          <m:r>
                            <a:rPr lang="en-US" altLang="ja-JP" sz="3200" b="1" i="1" smtClean="0">
                              <a:solidFill>
                                <a:srgbClr val="FF0000"/>
                              </a:solidFill>
                              <a:latin typeface="Cambria Math" panose="02040503050406030204" pitchFamily="18" charset="0"/>
                            </a:rPr>
                            <m:t>′</m:t>
                          </m:r>
                        </m:num>
                        <m:den>
                          <m:r>
                            <a:rPr lang="en-US" altLang="ja-JP" sz="3200" b="1" i="1" smtClean="0">
                              <a:solidFill>
                                <a:srgbClr val="FF0000"/>
                              </a:solidFill>
                              <a:latin typeface="Cambria Math" panose="02040503050406030204" pitchFamily="18" charset="0"/>
                            </a:rPr>
                            <m:t>𝑨𝑨</m:t>
                          </m:r>
                          <m:r>
                            <a:rPr lang="en-US" altLang="ja-JP" sz="3200" b="1" i="1" smtClean="0">
                              <a:solidFill>
                                <a:srgbClr val="FF0000"/>
                              </a:solidFill>
                              <a:latin typeface="Cambria Math" panose="02040503050406030204" pitchFamily="18" charset="0"/>
                            </a:rPr>
                            <m:t>′</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𝒃</m:t>
                          </m:r>
                        </m:num>
                        <m:den>
                          <m:r>
                            <a:rPr lang="en-US" altLang="ja-JP" sz="3200" b="1" i="1" smtClean="0">
                              <a:solidFill>
                                <a:srgbClr val="FF0000"/>
                              </a:solidFill>
                              <a:latin typeface="Cambria Math" panose="02040503050406030204" pitchFamily="18" charset="0"/>
                            </a:rPr>
                            <m:t>𝒂</m:t>
                          </m:r>
                        </m:den>
                      </m:f>
                    </m:oMath>
                  </m:oMathPara>
                </a14:m>
                <a:endParaRPr lang="ja-JP" altLang="en-US" sz="3200" b="1" dirty="0">
                  <a:solidFill>
                    <a:srgbClr val="FF0000"/>
                  </a:solidFill>
                  <a:ea typeface="HG丸ｺﾞｼｯｸM-PRO" panose="020F0600000000000000" pitchFamily="50" charset="-128"/>
                </a:endParaRPr>
              </a:p>
            </p:txBody>
          </p:sp>
        </mc:Choice>
        <mc:Fallback>
          <p:sp>
            <p:nvSpPr>
              <p:cNvPr id="7" name="正方形/長方形 6">
                <a:extLst>
                  <a:ext uri="{FF2B5EF4-FFF2-40B4-BE49-F238E27FC236}">
                    <a16:creationId xmlns:a16="http://schemas.microsoft.com/office/drawing/2014/main" id="{23EBBB2A-3A38-4278-A02A-F86BFF3C51C0}"/>
                  </a:ext>
                </a:extLst>
              </p:cNvPr>
              <p:cNvSpPr>
                <a:spLocks noRot="1" noChangeAspect="1" noMove="1" noResize="1" noEditPoints="1" noAdjustHandles="1" noChangeArrowheads="1" noChangeShapeType="1" noTextEdit="1"/>
              </p:cNvSpPr>
              <p:nvPr/>
            </p:nvSpPr>
            <p:spPr>
              <a:xfrm>
                <a:off x="1119601" y="3226443"/>
                <a:ext cx="1765612" cy="1054969"/>
              </a:xfrm>
              <a:prstGeom prst="rect">
                <a:avLst/>
              </a:prstGeom>
              <a:blipFill>
                <a:blip r:embed="rId2"/>
                <a:stretch>
                  <a:fillRect/>
                </a:stretch>
              </a:blipFill>
            </p:spPr>
            <p:txBody>
              <a:bodyPr/>
              <a:lstStyle/>
              <a:p>
                <a:r>
                  <a:rPr lang="ja-JP" altLang="en-US">
                    <a:noFill/>
                  </a:rPr>
                  <a:t> </a:t>
                </a:r>
              </a:p>
            </p:txBody>
          </p:sp>
        </mc:Fallback>
      </mc:AlternateContent>
      <p:grpSp>
        <p:nvGrpSpPr>
          <p:cNvPr id="8" name="グループ化 7">
            <a:extLst>
              <a:ext uri="{FF2B5EF4-FFF2-40B4-BE49-F238E27FC236}">
                <a16:creationId xmlns:a16="http://schemas.microsoft.com/office/drawing/2014/main" id="{D8978616-9335-45BD-A386-4F213FC1A49F}"/>
              </a:ext>
            </a:extLst>
          </p:cNvPr>
          <p:cNvGrpSpPr/>
          <p:nvPr/>
        </p:nvGrpSpPr>
        <p:grpSpPr>
          <a:xfrm>
            <a:off x="3143672" y="2348880"/>
            <a:ext cx="12644772" cy="4882998"/>
            <a:chOff x="390006" y="2060848"/>
            <a:chExt cx="9323419" cy="3600400"/>
          </a:xfrm>
        </p:grpSpPr>
        <p:pic>
          <p:nvPicPr>
            <p:cNvPr id="9" name="図 8">
              <a:extLst>
                <a:ext uri="{FF2B5EF4-FFF2-40B4-BE49-F238E27FC236}">
                  <a16:creationId xmlns:a16="http://schemas.microsoft.com/office/drawing/2014/main" id="{313B0EBA-1347-4D45-92ED-AD51E8D5CA37}"/>
                </a:ext>
              </a:extLst>
            </p:cNvPr>
            <p:cNvPicPr>
              <a:picLocks noChangeAspect="1"/>
            </p:cNvPicPr>
            <p:nvPr/>
          </p:nvPicPr>
          <p:blipFill>
            <a:blip r:embed="rId3"/>
            <a:stretch>
              <a:fillRect/>
            </a:stretch>
          </p:blipFill>
          <p:spPr>
            <a:xfrm>
              <a:off x="390006" y="2420888"/>
              <a:ext cx="9323419" cy="3240360"/>
            </a:xfrm>
            <a:prstGeom prst="rect">
              <a:avLst/>
            </a:prstGeom>
          </p:spPr>
        </p:pic>
        <p:cxnSp>
          <p:nvCxnSpPr>
            <p:cNvPr id="10" name="直線コネクタ 9">
              <a:extLst>
                <a:ext uri="{FF2B5EF4-FFF2-40B4-BE49-F238E27FC236}">
                  <a16:creationId xmlns:a16="http://schemas.microsoft.com/office/drawing/2014/main" id="{0F64E38F-4C75-4EA8-9284-2594B5678F5B}"/>
                </a:ext>
              </a:extLst>
            </p:cNvPr>
            <p:cNvCxnSpPr/>
            <p:nvPr/>
          </p:nvCxnSpPr>
          <p:spPr>
            <a:xfrm>
              <a:off x="1631504" y="4037201"/>
              <a:ext cx="54726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4A0598A-AFA2-47D1-A91A-B5CC17E5C643}"/>
                </a:ext>
              </a:extLst>
            </p:cNvPr>
            <p:cNvCxnSpPr/>
            <p:nvPr/>
          </p:nvCxnSpPr>
          <p:spPr>
            <a:xfrm flipV="1">
              <a:off x="1425839" y="2997753"/>
              <a:ext cx="3608146" cy="6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698B828-8491-4763-AC27-AF73C991A767}"/>
                </a:ext>
              </a:extLst>
            </p:cNvPr>
            <p:cNvCxnSpPr/>
            <p:nvPr/>
          </p:nvCxnSpPr>
          <p:spPr>
            <a:xfrm>
              <a:off x="3543222" y="2696512"/>
              <a:ext cx="1440160"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0BCE3C35-4A5E-43F9-A515-93EF48562016}"/>
                    </a:ext>
                  </a:extLst>
                </p:cNvPr>
                <p:cNvSpPr/>
                <p:nvPr/>
              </p:nvSpPr>
              <p:spPr>
                <a:xfrm>
                  <a:off x="3994877" y="2126776"/>
                  <a:ext cx="440347" cy="521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0BCE3C35-4A5E-43F9-A515-93EF48562016}"/>
                    </a:ext>
                  </a:extLst>
                </p:cNvPr>
                <p:cNvSpPr>
                  <a:spLocks noRot="1" noChangeAspect="1" noMove="1" noResize="1" noEditPoints="1" noAdjustHandles="1" noChangeArrowheads="1" noChangeShapeType="1" noTextEdit="1"/>
                </p:cNvSpPr>
                <p:nvPr/>
              </p:nvSpPr>
              <p:spPr>
                <a:xfrm>
                  <a:off x="3994877" y="2126776"/>
                  <a:ext cx="440347" cy="521948"/>
                </a:xfrm>
                <a:prstGeom prst="rect">
                  <a:avLst/>
                </a:prstGeom>
                <a:blipFill>
                  <a:blip r:embed="rId4"/>
                  <a:stretch>
                    <a:fillRect/>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7ED614EA-0329-4A2F-AF43-4518D795A0EA}"/>
                </a:ext>
              </a:extLst>
            </p:cNvPr>
            <p:cNvSpPr/>
            <p:nvPr/>
          </p:nvSpPr>
          <p:spPr>
            <a:xfrm>
              <a:off x="6472901" y="4037201"/>
              <a:ext cx="936104" cy="340401"/>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cxnSp>
          <p:nvCxnSpPr>
            <p:cNvPr id="15" name="直線コネクタ 14">
              <a:extLst>
                <a:ext uri="{FF2B5EF4-FFF2-40B4-BE49-F238E27FC236}">
                  <a16:creationId xmlns:a16="http://schemas.microsoft.com/office/drawing/2014/main" id="{3420EC80-37B1-4CE5-96B7-2CDC4F8833A9}"/>
                </a:ext>
              </a:extLst>
            </p:cNvPr>
            <p:cNvCxnSpPr/>
            <p:nvPr/>
          </p:nvCxnSpPr>
          <p:spPr>
            <a:xfrm>
              <a:off x="5033985" y="3698713"/>
              <a:ext cx="1598678" cy="31766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BF004F3-7113-4776-B17F-8B25EA1CD3D1}"/>
                </a:ext>
              </a:extLst>
            </p:cNvPr>
            <p:cNvCxnSpPr/>
            <p:nvPr/>
          </p:nvCxnSpPr>
          <p:spPr>
            <a:xfrm>
              <a:off x="3479347" y="2060848"/>
              <a:ext cx="0" cy="233986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AC07983-E92F-4D03-833A-015DF74F0421}"/>
                </a:ext>
              </a:extLst>
            </p:cNvPr>
            <p:cNvCxnSpPr/>
            <p:nvPr/>
          </p:nvCxnSpPr>
          <p:spPr>
            <a:xfrm>
              <a:off x="5033985" y="2060848"/>
              <a:ext cx="31527" cy="3553896"/>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D2446F8-01C7-42D5-AB0D-257197EA1E50}"/>
                </a:ext>
              </a:extLst>
            </p:cNvPr>
            <p:cNvCxnSpPr/>
            <p:nvPr/>
          </p:nvCxnSpPr>
          <p:spPr>
            <a:xfrm flipV="1">
              <a:off x="3473799" y="2974304"/>
              <a:ext cx="1591713" cy="104261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B6B455D-2664-4372-978F-04C01B49582A}"/>
                </a:ext>
              </a:extLst>
            </p:cNvPr>
            <p:cNvCxnSpPr/>
            <p:nvPr/>
          </p:nvCxnSpPr>
          <p:spPr>
            <a:xfrm>
              <a:off x="1483752" y="2927800"/>
              <a:ext cx="3554268" cy="765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2505EBE-22C2-481E-B8A0-C4F9242F1D8E}"/>
                </a:ext>
              </a:extLst>
            </p:cNvPr>
            <p:cNvCxnSpPr/>
            <p:nvPr/>
          </p:nvCxnSpPr>
          <p:spPr>
            <a:xfrm>
              <a:off x="2328334" y="3692894"/>
              <a:ext cx="2737178"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1" name="矢印: 上 20">
              <a:extLst>
                <a:ext uri="{FF2B5EF4-FFF2-40B4-BE49-F238E27FC236}">
                  <a16:creationId xmlns:a16="http://schemas.microsoft.com/office/drawing/2014/main" id="{EFF46A49-FD34-4A8C-A016-FC3C08620A4C}"/>
                </a:ext>
              </a:extLst>
            </p:cNvPr>
            <p:cNvSpPr/>
            <p:nvPr/>
          </p:nvSpPr>
          <p:spPr>
            <a:xfrm>
              <a:off x="3940270" y="3698713"/>
              <a:ext cx="109215" cy="3461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22" name="直線コネクタ 21">
              <a:extLst>
                <a:ext uri="{FF2B5EF4-FFF2-40B4-BE49-F238E27FC236}">
                  <a16:creationId xmlns:a16="http://schemas.microsoft.com/office/drawing/2014/main" id="{52600904-D139-4AB8-BD40-F7FC6E55C379}"/>
                </a:ext>
              </a:extLst>
            </p:cNvPr>
            <p:cNvCxnSpPr/>
            <p:nvPr/>
          </p:nvCxnSpPr>
          <p:spPr>
            <a:xfrm>
              <a:off x="1487488" y="2852936"/>
              <a:ext cx="3960440"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1DD3BAB-B9E4-4D9B-8266-8DC62E523313}"/>
                </a:ext>
              </a:extLst>
            </p:cNvPr>
            <p:cNvCxnSpPr/>
            <p:nvPr/>
          </p:nvCxnSpPr>
          <p:spPr>
            <a:xfrm>
              <a:off x="5049748" y="3692894"/>
              <a:ext cx="1550308"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DB881C36-6724-4B70-A601-216BA354554A}"/>
                </a:ext>
              </a:extLst>
            </p:cNvPr>
            <p:cNvCxnSpPr/>
            <p:nvPr/>
          </p:nvCxnSpPr>
          <p:spPr>
            <a:xfrm>
              <a:off x="1984818" y="4732837"/>
              <a:ext cx="3049167"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BE75DC7A-48A7-4128-8FB3-B10B459C903F}"/>
                    </a:ext>
                  </a:extLst>
                </p:cNvPr>
                <p:cNvSpPr/>
                <p:nvPr/>
              </p:nvSpPr>
              <p:spPr>
                <a:xfrm>
                  <a:off x="3224088" y="4573026"/>
                  <a:ext cx="440867" cy="521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𝑎</m:t>
                        </m:r>
                      </m:oMath>
                    </m:oMathPara>
                  </a14:m>
                  <a:endParaRPr lang="ja-JP" altLang="en-US" sz="4000" dirty="0">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BE75DC7A-48A7-4128-8FB3-B10B459C903F}"/>
                    </a:ext>
                  </a:extLst>
                </p:cNvPr>
                <p:cNvSpPr>
                  <a:spLocks noRot="1" noChangeAspect="1" noMove="1" noResize="1" noEditPoints="1" noAdjustHandles="1" noChangeArrowheads="1" noChangeShapeType="1" noTextEdit="1"/>
                </p:cNvSpPr>
                <p:nvPr/>
              </p:nvSpPr>
              <p:spPr>
                <a:xfrm>
                  <a:off x="3224088" y="4573026"/>
                  <a:ext cx="440867" cy="521948"/>
                </a:xfrm>
                <a:prstGeom prst="rect">
                  <a:avLst/>
                </a:prstGeom>
                <a:blipFill>
                  <a:blip r:embed="rId5"/>
                  <a:stretch>
                    <a:fillRect/>
                  </a:stretch>
                </a:blipFill>
              </p:spPr>
              <p:txBody>
                <a:bodyPr/>
                <a:lstStyle/>
                <a:p>
                  <a:r>
                    <a:rPr lang="ja-JP" altLang="en-US">
                      <a:noFill/>
                    </a:rPr>
                    <a:t> </a:t>
                  </a:r>
                </a:p>
              </p:txBody>
            </p:sp>
          </mc:Fallback>
        </mc:AlternateContent>
        <p:cxnSp>
          <p:nvCxnSpPr>
            <p:cNvPr id="26" name="直線矢印コネクタ 25">
              <a:extLst>
                <a:ext uri="{FF2B5EF4-FFF2-40B4-BE49-F238E27FC236}">
                  <a16:creationId xmlns:a16="http://schemas.microsoft.com/office/drawing/2014/main" id="{BC94849A-8DFD-430F-B3B5-171D59655629}"/>
                </a:ext>
              </a:extLst>
            </p:cNvPr>
            <p:cNvCxnSpPr/>
            <p:nvPr/>
          </p:nvCxnSpPr>
          <p:spPr>
            <a:xfrm>
              <a:off x="3940270" y="4529885"/>
              <a:ext cx="1125242"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13F18E7E-8CC8-4924-ABBA-08C7B985C4C6}"/>
                    </a:ext>
                  </a:extLst>
                </p:cNvPr>
                <p:cNvSpPr/>
                <p:nvPr/>
              </p:nvSpPr>
              <p:spPr>
                <a:xfrm>
                  <a:off x="4259422" y="3939954"/>
                  <a:ext cx="434058" cy="521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𝑏</m:t>
                        </m:r>
                      </m:oMath>
                    </m:oMathPara>
                  </a14:m>
                  <a:endParaRPr lang="ja-JP" altLang="en-US" sz="4000" dirty="0">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13F18E7E-8CC8-4924-ABBA-08C7B985C4C6}"/>
                    </a:ext>
                  </a:extLst>
                </p:cNvPr>
                <p:cNvSpPr>
                  <a:spLocks noRot="1" noChangeAspect="1" noMove="1" noResize="1" noEditPoints="1" noAdjustHandles="1" noChangeArrowheads="1" noChangeShapeType="1" noTextEdit="1"/>
                </p:cNvSpPr>
                <p:nvPr/>
              </p:nvSpPr>
              <p:spPr>
                <a:xfrm>
                  <a:off x="4259422" y="3939954"/>
                  <a:ext cx="434058" cy="521948"/>
                </a:xfrm>
                <a:prstGeom prst="rect">
                  <a:avLst/>
                </a:prstGeom>
                <a:blipFill>
                  <a:blip r:embed="rId6"/>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B8F10BB6-9A51-4DB1-9604-9F14EE28472D}"/>
                  </a:ext>
                </a:extLst>
              </p:cNvPr>
              <p:cNvSpPr/>
              <p:nvPr/>
            </p:nvSpPr>
            <p:spPr>
              <a:xfrm>
                <a:off x="7740487" y="4954162"/>
                <a:ext cx="52610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a:solidFill>
                            <a:srgbClr val="FF0000"/>
                          </a:solidFill>
                          <a:latin typeface="Cambria Math" panose="02040503050406030204" pitchFamily="18" charset="0"/>
                        </a:rPr>
                        <m:t>𝑩</m:t>
                      </m:r>
                    </m:oMath>
                  </m:oMathPara>
                </a14:m>
                <a:endParaRPr lang="ja-JP" altLang="en-US" sz="1400" dirty="0">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B8F10BB6-9A51-4DB1-9604-9F14EE28472D}"/>
                  </a:ext>
                </a:extLst>
              </p:cNvPr>
              <p:cNvSpPr>
                <a:spLocks noRot="1" noChangeAspect="1" noMove="1" noResize="1" noEditPoints="1" noAdjustHandles="1" noChangeArrowheads="1" noChangeShapeType="1" noTextEdit="1"/>
              </p:cNvSpPr>
              <p:nvPr/>
            </p:nvSpPr>
            <p:spPr>
              <a:xfrm>
                <a:off x="7740487" y="4954162"/>
                <a:ext cx="526106"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a:extLst>
                  <a:ext uri="{FF2B5EF4-FFF2-40B4-BE49-F238E27FC236}">
                    <a16:creationId xmlns:a16="http://schemas.microsoft.com/office/drawing/2014/main" id="{3C31EB95-ABAD-424B-84B2-3A46AA591CB5}"/>
                  </a:ext>
                </a:extLst>
              </p:cNvPr>
              <p:cNvSpPr/>
              <p:nvPr/>
            </p:nvSpPr>
            <p:spPr>
              <a:xfrm>
                <a:off x="7768702" y="4000776"/>
                <a:ext cx="6190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𝑩</m:t>
                      </m:r>
                      <m:r>
                        <a:rPr lang="en-US" altLang="ja-JP" sz="2800" b="1" i="1" smtClean="0">
                          <a:solidFill>
                            <a:srgbClr val="FF0000"/>
                          </a:solidFill>
                          <a:latin typeface="Cambria Math" panose="02040503050406030204" pitchFamily="18" charset="0"/>
                        </a:rPr>
                        <m:t>′</m:t>
                      </m:r>
                    </m:oMath>
                  </m:oMathPara>
                </a14:m>
                <a:endParaRPr lang="ja-JP" altLang="en-US" sz="1400" dirty="0">
                  <a:ea typeface="HG丸ｺﾞｼｯｸM-PRO" panose="020F0600000000000000" pitchFamily="50" charset="-128"/>
                </a:endParaRPr>
              </a:p>
            </p:txBody>
          </p:sp>
        </mc:Choice>
        <mc:Fallback xmlns="">
          <p:sp>
            <p:nvSpPr>
              <p:cNvPr id="29" name="正方形/長方形 28">
                <a:extLst>
                  <a:ext uri="{FF2B5EF4-FFF2-40B4-BE49-F238E27FC236}">
                    <a16:creationId xmlns:a16="http://schemas.microsoft.com/office/drawing/2014/main" id="{3C31EB95-ABAD-424B-84B2-3A46AA591CB5}"/>
                  </a:ext>
                </a:extLst>
              </p:cNvPr>
              <p:cNvSpPr>
                <a:spLocks noRot="1" noChangeAspect="1" noMove="1" noResize="1" noEditPoints="1" noAdjustHandles="1" noChangeArrowheads="1" noChangeShapeType="1" noTextEdit="1"/>
              </p:cNvSpPr>
              <p:nvPr/>
            </p:nvSpPr>
            <p:spPr>
              <a:xfrm>
                <a:off x="7768702" y="4000776"/>
                <a:ext cx="619080" cy="52322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F519DC3C-6B71-42A8-985B-CBE4C528B206}"/>
                  </a:ext>
                </a:extLst>
              </p:cNvPr>
              <p:cNvSpPr/>
              <p:nvPr/>
            </p:nvSpPr>
            <p:spPr>
              <a:xfrm>
                <a:off x="5105322" y="4991639"/>
                <a:ext cx="50366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𝑨</m:t>
                      </m:r>
                    </m:oMath>
                  </m:oMathPara>
                </a14:m>
                <a:endParaRPr lang="ja-JP" altLang="en-US" sz="1400" dirty="0">
                  <a:ea typeface="HG丸ｺﾞｼｯｸM-PRO" panose="020F0600000000000000" pitchFamily="50" charset="-128"/>
                </a:endParaRPr>
              </a:p>
            </p:txBody>
          </p:sp>
        </mc:Choice>
        <mc:Fallback xmlns="">
          <p:sp>
            <p:nvSpPr>
              <p:cNvPr id="30" name="正方形/長方形 29">
                <a:extLst>
                  <a:ext uri="{FF2B5EF4-FFF2-40B4-BE49-F238E27FC236}">
                    <a16:creationId xmlns:a16="http://schemas.microsoft.com/office/drawing/2014/main" id="{F519DC3C-6B71-42A8-985B-CBE4C528B206}"/>
                  </a:ext>
                </a:extLst>
              </p:cNvPr>
              <p:cNvSpPr>
                <a:spLocks noRot="1" noChangeAspect="1" noMove="1" noResize="1" noEditPoints="1" noAdjustHandles="1" noChangeArrowheads="1" noChangeShapeType="1" noTextEdit="1"/>
              </p:cNvSpPr>
              <p:nvPr/>
            </p:nvSpPr>
            <p:spPr>
              <a:xfrm>
                <a:off x="5105322" y="4991639"/>
                <a:ext cx="503664" cy="52322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73B215C5-365F-4310-A5A5-DE74DC66E855}"/>
                  </a:ext>
                </a:extLst>
              </p:cNvPr>
              <p:cNvSpPr/>
              <p:nvPr/>
            </p:nvSpPr>
            <p:spPr>
              <a:xfrm>
                <a:off x="5133537" y="3136746"/>
                <a:ext cx="5966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𝑨</m:t>
                      </m:r>
                      <m:r>
                        <a:rPr lang="en-US" altLang="ja-JP" sz="2800" b="1" i="1" smtClean="0">
                          <a:solidFill>
                            <a:srgbClr val="FF0000"/>
                          </a:solidFill>
                          <a:latin typeface="Cambria Math" panose="02040503050406030204" pitchFamily="18" charset="0"/>
                        </a:rPr>
                        <m:t>′</m:t>
                      </m:r>
                    </m:oMath>
                  </m:oMathPara>
                </a14:m>
                <a:endParaRPr lang="ja-JP" altLang="en-US" sz="1400" dirty="0">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73B215C5-365F-4310-A5A5-DE74DC66E855}"/>
                  </a:ext>
                </a:extLst>
              </p:cNvPr>
              <p:cNvSpPr>
                <a:spLocks noRot="1" noChangeAspect="1" noMove="1" noResize="1" noEditPoints="1" noAdjustHandles="1" noChangeArrowheads="1" noChangeShapeType="1" noTextEdit="1"/>
              </p:cNvSpPr>
              <p:nvPr/>
            </p:nvSpPr>
            <p:spPr>
              <a:xfrm>
                <a:off x="5133537" y="3136746"/>
                <a:ext cx="596637" cy="52322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507AB1BF-F055-4642-9EBD-823D47DA2D00}"/>
                  </a:ext>
                </a:extLst>
              </p:cNvPr>
              <p:cNvSpPr/>
              <p:nvPr/>
            </p:nvSpPr>
            <p:spPr>
              <a:xfrm>
                <a:off x="7024873" y="5059511"/>
                <a:ext cx="66761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𝑭</m:t>
                          </m:r>
                        </m:e>
                        <m:sub>
                          <m:r>
                            <a:rPr lang="en-US" altLang="ja-JP" sz="2800" b="1" i="1" smtClean="0">
                              <a:solidFill>
                                <a:srgbClr val="FF0000"/>
                              </a:solidFill>
                              <a:latin typeface="Cambria Math" panose="02040503050406030204" pitchFamily="18" charset="0"/>
                            </a:rPr>
                            <m:t>𝟐</m:t>
                          </m:r>
                        </m:sub>
                      </m:sSub>
                    </m:oMath>
                  </m:oMathPara>
                </a14:m>
                <a:endParaRPr lang="ja-JP" altLang="en-US" sz="2800" dirty="0">
                  <a:ea typeface="HG丸ｺﾞｼｯｸM-PRO" panose="020F0600000000000000" pitchFamily="50" charset="-128"/>
                </a:endParaRPr>
              </a:p>
            </p:txBody>
          </p:sp>
        </mc:Choice>
        <mc:Fallback xmlns="">
          <p:sp>
            <p:nvSpPr>
              <p:cNvPr id="32" name="正方形/長方形 31">
                <a:extLst>
                  <a:ext uri="{FF2B5EF4-FFF2-40B4-BE49-F238E27FC236}">
                    <a16:creationId xmlns:a16="http://schemas.microsoft.com/office/drawing/2014/main" id="{507AB1BF-F055-4642-9EBD-823D47DA2D00}"/>
                  </a:ext>
                </a:extLst>
              </p:cNvPr>
              <p:cNvSpPr>
                <a:spLocks noRot="1" noChangeAspect="1" noMove="1" noResize="1" noEditPoints="1" noAdjustHandles="1" noChangeArrowheads="1" noChangeShapeType="1" noTextEdit="1"/>
              </p:cNvSpPr>
              <p:nvPr/>
            </p:nvSpPr>
            <p:spPr>
              <a:xfrm>
                <a:off x="7024873" y="5059511"/>
                <a:ext cx="667619" cy="523220"/>
              </a:xfrm>
              <a:prstGeom prst="rect">
                <a:avLst/>
              </a:prstGeom>
              <a:blipFill>
                <a:blip r:embed="rId11"/>
                <a:stretch>
                  <a:fillRect/>
                </a:stretch>
              </a:blipFill>
            </p:spPr>
            <p:txBody>
              <a:bodyPr/>
              <a:lstStyle/>
              <a:p>
                <a:r>
                  <a:rPr lang="ja-JP" altLang="en-US">
                    <a:noFill/>
                  </a:rPr>
                  <a:t> </a:t>
                </a:r>
              </a:p>
            </p:txBody>
          </p:sp>
        </mc:Fallback>
      </mc:AlternateContent>
      <p:sp>
        <p:nvSpPr>
          <p:cNvPr id="33" name="直角三角形 7">
            <a:extLst>
              <a:ext uri="{FF2B5EF4-FFF2-40B4-BE49-F238E27FC236}">
                <a16:creationId xmlns:a16="http://schemas.microsoft.com/office/drawing/2014/main" id="{AA29BAA2-20EF-4C54-B85B-7FB4F96120F6}"/>
              </a:ext>
            </a:extLst>
          </p:cNvPr>
          <p:cNvSpPr/>
          <p:nvPr/>
        </p:nvSpPr>
        <p:spPr>
          <a:xfrm>
            <a:off x="5355173" y="3695452"/>
            <a:ext cx="4104400" cy="1306644"/>
          </a:xfrm>
          <a:custGeom>
            <a:avLst/>
            <a:gdLst>
              <a:gd name="connsiteX0" fmla="*/ 0 w 1296144"/>
              <a:gd name="connsiteY0" fmla="*/ 534514 h 534514"/>
              <a:gd name="connsiteX1" fmla="*/ 0 w 1296144"/>
              <a:gd name="connsiteY1" fmla="*/ 0 h 534514"/>
              <a:gd name="connsiteX2" fmla="*/ 1296144 w 1296144"/>
              <a:gd name="connsiteY2" fmla="*/ 534514 h 534514"/>
              <a:gd name="connsiteX3" fmla="*/ 0 w 1296144"/>
              <a:gd name="connsiteY3" fmla="*/ 534514 h 534514"/>
              <a:gd name="connsiteX0" fmla="*/ 6350 w 1302494"/>
              <a:gd name="connsiteY0" fmla="*/ 569439 h 569439"/>
              <a:gd name="connsiteX1" fmla="*/ 0 w 1302494"/>
              <a:gd name="connsiteY1" fmla="*/ 0 h 569439"/>
              <a:gd name="connsiteX2" fmla="*/ 1302494 w 1302494"/>
              <a:gd name="connsiteY2" fmla="*/ 569439 h 569439"/>
              <a:gd name="connsiteX3" fmla="*/ 6350 w 1302494"/>
              <a:gd name="connsiteY3" fmla="*/ 569439 h 569439"/>
              <a:gd name="connsiteX0" fmla="*/ 6350 w 1343769"/>
              <a:gd name="connsiteY0" fmla="*/ 569439 h 569439"/>
              <a:gd name="connsiteX1" fmla="*/ 0 w 1343769"/>
              <a:gd name="connsiteY1" fmla="*/ 0 h 569439"/>
              <a:gd name="connsiteX2" fmla="*/ 1343769 w 1343769"/>
              <a:gd name="connsiteY2" fmla="*/ 569439 h 569439"/>
              <a:gd name="connsiteX3" fmla="*/ 6350 w 1343769"/>
              <a:gd name="connsiteY3" fmla="*/ 569439 h 569439"/>
              <a:gd name="connsiteX0" fmla="*/ 6350 w 1340594"/>
              <a:gd name="connsiteY0" fmla="*/ 569439 h 569439"/>
              <a:gd name="connsiteX1" fmla="*/ 0 w 1340594"/>
              <a:gd name="connsiteY1" fmla="*/ 0 h 569439"/>
              <a:gd name="connsiteX2" fmla="*/ 1340594 w 1340594"/>
              <a:gd name="connsiteY2" fmla="*/ 569439 h 569439"/>
              <a:gd name="connsiteX3" fmla="*/ 6350 w 1340594"/>
              <a:gd name="connsiteY3" fmla="*/ 569439 h 569439"/>
            </a:gdLst>
            <a:ahLst/>
            <a:cxnLst>
              <a:cxn ang="0">
                <a:pos x="connsiteX0" y="connsiteY0"/>
              </a:cxn>
              <a:cxn ang="0">
                <a:pos x="connsiteX1" y="connsiteY1"/>
              </a:cxn>
              <a:cxn ang="0">
                <a:pos x="connsiteX2" y="connsiteY2"/>
              </a:cxn>
              <a:cxn ang="0">
                <a:pos x="connsiteX3" y="connsiteY3"/>
              </a:cxn>
            </a:cxnLst>
            <a:rect l="l" t="t" r="r" b="b"/>
            <a:pathLst>
              <a:path w="1340594" h="569439">
                <a:moveTo>
                  <a:pt x="6350" y="569439"/>
                </a:moveTo>
                <a:cubicBezTo>
                  <a:pt x="4233" y="379626"/>
                  <a:pt x="2117" y="189813"/>
                  <a:pt x="0" y="0"/>
                </a:cubicBezTo>
                <a:lnTo>
                  <a:pt x="1340594" y="569439"/>
                </a:lnTo>
                <a:lnTo>
                  <a:pt x="6350" y="569439"/>
                </a:lnTo>
                <a:close/>
              </a:path>
            </a:pathLst>
          </a:cu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4" name="直角三角形 7">
            <a:extLst>
              <a:ext uri="{FF2B5EF4-FFF2-40B4-BE49-F238E27FC236}">
                <a16:creationId xmlns:a16="http://schemas.microsoft.com/office/drawing/2014/main" id="{ADD9275B-D66E-4A1F-8BD9-A41106019AAF}"/>
              </a:ext>
            </a:extLst>
          </p:cNvPr>
          <p:cNvSpPr/>
          <p:nvPr/>
        </p:nvSpPr>
        <p:spPr>
          <a:xfrm>
            <a:off x="8076502" y="4555702"/>
            <a:ext cx="1415792" cy="463178"/>
          </a:xfrm>
          <a:custGeom>
            <a:avLst/>
            <a:gdLst>
              <a:gd name="connsiteX0" fmla="*/ 0 w 1296144"/>
              <a:gd name="connsiteY0" fmla="*/ 534514 h 534514"/>
              <a:gd name="connsiteX1" fmla="*/ 0 w 1296144"/>
              <a:gd name="connsiteY1" fmla="*/ 0 h 534514"/>
              <a:gd name="connsiteX2" fmla="*/ 1296144 w 1296144"/>
              <a:gd name="connsiteY2" fmla="*/ 534514 h 534514"/>
              <a:gd name="connsiteX3" fmla="*/ 0 w 1296144"/>
              <a:gd name="connsiteY3" fmla="*/ 534514 h 534514"/>
              <a:gd name="connsiteX0" fmla="*/ 6350 w 1302494"/>
              <a:gd name="connsiteY0" fmla="*/ 569439 h 569439"/>
              <a:gd name="connsiteX1" fmla="*/ 0 w 1302494"/>
              <a:gd name="connsiteY1" fmla="*/ 0 h 569439"/>
              <a:gd name="connsiteX2" fmla="*/ 1302494 w 1302494"/>
              <a:gd name="connsiteY2" fmla="*/ 569439 h 569439"/>
              <a:gd name="connsiteX3" fmla="*/ 6350 w 1302494"/>
              <a:gd name="connsiteY3" fmla="*/ 569439 h 569439"/>
              <a:gd name="connsiteX0" fmla="*/ 6350 w 1343769"/>
              <a:gd name="connsiteY0" fmla="*/ 569439 h 569439"/>
              <a:gd name="connsiteX1" fmla="*/ 0 w 1343769"/>
              <a:gd name="connsiteY1" fmla="*/ 0 h 569439"/>
              <a:gd name="connsiteX2" fmla="*/ 1343769 w 1343769"/>
              <a:gd name="connsiteY2" fmla="*/ 569439 h 569439"/>
              <a:gd name="connsiteX3" fmla="*/ 6350 w 1343769"/>
              <a:gd name="connsiteY3" fmla="*/ 569439 h 569439"/>
              <a:gd name="connsiteX0" fmla="*/ 6350 w 1340594"/>
              <a:gd name="connsiteY0" fmla="*/ 569439 h 569439"/>
              <a:gd name="connsiteX1" fmla="*/ 0 w 1340594"/>
              <a:gd name="connsiteY1" fmla="*/ 0 h 569439"/>
              <a:gd name="connsiteX2" fmla="*/ 1340594 w 1340594"/>
              <a:gd name="connsiteY2" fmla="*/ 569439 h 569439"/>
              <a:gd name="connsiteX3" fmla="*/ 6350 w 1340594"/>
              <a:gd name="connsiteY3" fmla="*/ 569439 h 569439"/>
            </a:gdLst>
            <a:ahLst/>
            <a:cxnLst>
              <a:cxn ang="0">
                <a:pos x="connsiteX0" y="connsiteY0"/>
              </a:cxn>
              <a:cxn ang="0">
                <a:pos x="connsiteX1" y="connsiteY1"/>
              </a:cxn>
              <a:cxn ang="0">
                <a:pos x="connsiteX2" y="connsiteY2"/>
              </a:cxn>
              <a:cxn ang="0">
                <a:pos x="connsiteX3" y="connsiteY3"/>
              </a:cxn>
            </a:cxnLst>
            <a:rect l="l" t="t" r="r" b="b"/>
            <a:pathLst>
              <a:path w="1340594" h="569439">
                <a:moveTo>
                  <a:pt x="6350" y="569439"/>
                </a:moveTo>
                <a:cubicBezTo>
                  <a:pt x="4233" y="379626"/>
                  <a:pt x="2117" y="189813"/>
                  <a:pt x="0" y="0"/>
                </a:cubicBezTo>
                <a:lnTo>
                  <a:pt x="1340594" y="569439"/>
                </a:lnTo>
                <a:lnTo>
                  <a:pt x="6350" y="569439"/>
                </a:lnTo>
                <a:close/>
              </a:path>
            </a:pathLst>
          </a:cu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88964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ea typeface="HG丸ｺﾞｼｯｸM-PRO" panose="020F0600000000000000" pitchFamily="50" charset="-128"/>
              </a:rPr>
              <a:t>凹レンズの性質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28</a:t>
            </a:fld>
            <a:endParaRPr kumimoji="1" lang="ja-JP" altLang="en-US"/>
          </a:p>
        </p:txBody>
      </p:sp>
      <p:sp>
        <p:nvSpPr>
          <p:cNvPr id="31" name="正方形/長方形 30">
            <a:extLst>
              <a:ext uri="{FF2B5EF4-FFF2-40B4-BE49-F238E27FC236}">
                <a16:creationId xmlns:a16="http://schemas.microsoft.com/office/drawing/2014/main" id="{D9158451-4DB7-491A-A964-B1A2669D3E51}"/>
              </a:ext>
            </a:extLst>
          </p:cNvPr>
          <p:cNvSpPr/>
          <p:nvPr/>
        </p:nvSpPr>
        <p:spPr>
          <a:xfrm>
            <a:off x="119336" y="825638"/>
            <a:ext cx="9107157" cy="2103140"/>
          </a:xfrm>
          <a:prstGeom prst="rect">
            <a:avLst/>
          </a:prstGeom>
        </p:spPr>
        <p:txBody>
          <a:bodyPr wrap="square">
            <a:spAutoFit/>
          </a:bodyPr>
          <a:lstStyle/>
          <a:p>
            <a:pPr algn="just"/>
            <a:r>
              <a:rPr lang="ja-JP" altLang="en-US" sz="2800" dirty="0">
                <a:latin typeface="HG丸ｺﾞｼｯｸM-PRO" panose="020F0600000000000000" pitchFamily="50" charset="-128"/>
                <a:ea typeface="HG丸ｺﾞｼｯｸM-PRO" panose="020F0600000000000000" pitchFamily="50" charset="-128"/>
              </a:rPr>
              <a:t>　また、三角形</a:t>
            </a:r>
            <a:r>
              <a:rPr lang="en-US" altLang="ja-JP" sz="2800" dirty="0">
                <a:latin typeface="HG丸ｺﾞｼｯｸM-PRO" panose="020F0600000000000000" pitchFamily="50" charset="-128"/>
                <a:ea typeface="HG丸ｺﾞｼｯｸM-PRO" panose="020F0600000000000000" pitchFamily="50" charset="-128"/>
              </a:rPr>
              <a:t>OPF</a:t>
            </a:r>
            <a:r>
              <a:rPr lang="ja-JP" altLang="en-US" sz="2800" baseline="-25000" dirty="0">
                <a:latin typeface="HG丸ｺﾞｼｯｸM-PRO" panose="020F0600000000000000" pitchFamily="50" charset="-128"/>
                <a:ea typeface="HG丸ｺﾞｼｯｸM-PRO" panose="020F0600000000000000" pitchFamily="50" charset="-128"/>
              </a:rPr>
              <a:t>２</a:t>
            </a:r>
            <a:r>
              <a:rPr lang="ja-JP" altLang="en-US" sz="2800" dirty="0">
                <a:latin typeface="HG丸ｺﾞｼｯｸM-PRO" panose="020F0600000000000000" pitchFamily="50" charset="-128"/>
                <a:ea typeface="HG丸ｺﾞｼｯｸM-PRO" panose="020F0600000000000000" pitchFamily="50" charset="-128"/>
              </a:rPr>
              <a:t>と三角形</a:t>
            </a:r>
            <a:r>
              <a:rPr lang="en-US" altLang="ja-JP" sz="2800" dirty="0">
                <a:latin typeface="HG丸ｺﾞｼｯｸM-PRO" panose="020F0600000000000000" pitchFamily="50" charset="-128"/>
                <a:ea typeface="HG丸ｺﾞｼｯｸM-PRO" panose="020F0600000000000000" pitchFamily="50" charset="-128"/>
              </a:rPr>
              <a:t>BB’F</a:t>
            </a:r>
            <a:r>
              <a:rPr lang="ja-JP" altLang="en-US" sz="2800" baseline="-25000" dirty="0">
                <a:latin typeface="HG丸ｺﾞｼｯｸM-PRO" panose="020F0600000000000000" pitchFamily="50" charset="-128"/>
                <a:ea typeface="HG丸ｺﾞｼｯｸM-PRO" panose="020F0600000000000000" pitchFamily="50" charset="-128"/>
              </a:rPr>
              <a:t>２</a:t>
            </a:r>
            <a:r>
              <a:rPr lang="ja-JP" altLang="en-US" sz="2800" dirty="0">
                <a:latin typeface="HG丸ｺﾞｼｯｸM-PRO" panose="020F0600000000000000" pitchFamily="50" charset="-128"/>
                <a:ea typeface="HG丸ｺﾞｼｯｸM-PRO" panose="020F0600000000000000" pitchFamily="50" charset="-128"/>
              </a:rPr>
              <a:t>は相似</a:t>
            </a:r>
            <a:endParaRPr lang="en-US" altLang="ja-JP" sz="2800" dirty="0">
              <a:latin typeface="HG丸ｺﾞｼｯｸM-PRO" panose="020F0600000000000000" pitchFamily="50" charset="-128"/>
              <a:ea typeface="HG丸ｺﾞｼｯｸM-PRO" panose="020F0600000000000000" pitchFamily="50" charset="-128"/>
            </a:endParaRPr>
          </a:p>
          <a:p>
            <a:pPr algn="just"/>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OPF</a:t>
            </a:r>
            <a:r>
              <a:rPr lang="ja-JP" altLang="en-US" sz="2800" baseline="-25000" dirty="0">
                <a:latin typeface="HG丸ｺﾞｼｯｸM-PRO" panose="020F0600000000000000" pitchFamily="50" charset="-128"/>
                <a:ea typeface="HG丸ｺﾞｼｯｸM-PRO" panose="020F0600000000000000" pitchFamily="50" charset="-128"/>
              </a:rPr>
              <a:t>２</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BB’F</a:t>
            </a:r>
            <a:r>
              <a:rPr lang="ja-JP" altLang="en-US" sz="2800" baseline="-25000" dirty="0">
                <a:latin typeface="HG丸ｺﾞｼｯｸM-PRO" panose="020F0600000000000000" pitchFamily="50" charset="-128"/>
                <a:ea typeface="HG丸ｺﾞｼｯｸM-PRO" panose="020F0600000000000000" pitchFamily="50" charset="-128"/>
              </a:rPr>
              <a:t>２</a:t>
            </a:r>
          </a:p>
          <a:p>
            <a:pPr algn="just"/>
            <a:endParaRPr lang="ja-JP" altLang="en-US" sz="2800" baseline="-25000" dirty="0">
              <a:latin typeface="HG丸ｺﾞｼｯｸM-PRO" panose="020F0600000000000000" pitchFamily="50" charset="-128"/>
              <a:ea typeface="HG丸ｺﾞｼｯｸM-PRO" panose="020F0600000000000000" pitchFamily="50" charset="-128"/>
            </a:endParaRPr>
          </a:p>
          <a:p>
            <a:pPr algn="just"/>
            <a:r>
              <a:rPr lang="ja-JP" altLang="en-US" sz="2800" dirty="0">
                <a:latin typeface="HG丸ｺﾞｼｯｸM-PRO" panose="020F0600000000000000" pitchFamily="50" charset="-128"/>
                <a:ea typeface="HG丸ｺﾞｼｯｸM-PRO" panose="020F0600000000000000" pitchFamily="50" charset="-128"/>
              </a:rPr>
              <a:t>　よって  </a:t>
            </a:r>
          </a:p>
          <a:p>
            <a:pPr algn="just"/>
            <a:endParaRPr lang="ja-JP" altLang="en-US" sz="28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mc:Choice xmlns:a14="http://schemas.microsoft.com/office/drawing/2010/main" Requires="a14">
          <p:sp>
            <p:nvSpPr>
              <p:cNvPr id="32" name="正方形/長方形 31">
                <a:extLst>
                  <a:ext uri="{FF2B5EF4-FFF2-40B4-BE49-F238E27FC236}">
                    <a16:creationId xmlns:a16="http://schemas.microsoft.com/office/drawing/2014/main" id="{E8EE4F03-3F2F-4F75-A1BB-0A74F7948945}"/>
                  </a:ext>
                </a:extLst>
              </p:cNvPr>
              <p:cNvSpPr/>
              <p:nvPr/>
            </p:nvSpPr>
            <p:spPr>
              <a:xfrm>
                <a:off x="616595" y="2694928"/>
                <a:ext cx="2478564" cy="1141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𝑩𝑩</m:t>
                          </m:r>
                          <m:r>
                            <a:rPr lang="en-US" altLang="ja-JP" sz="3200" b="1" i="1" smtClean="0">
                              <a:solidFill>
                                <a:srgbClr val="FF0000"/>
                              </a:solidFill>
                              <a:latin typeface="Cambria Math" panose="02040503050406030204" pitchFamily="18" charset="0"/>
                            </a:rPr>
                            <m:t>′</m:t>
                          </m:r>
                        </m:num>
                        <m:den>
                          <m:r>
                            <a:rPr lang="en-US" altLang="ja-JP" sz="3200" b="1" i="1" smtClean="0">
                              <a:solidFill>
                                <a:srgbClr val="FF0000"/>
                              </a:solidFill>
                              <a:latin typeface="Cambria Math" panose="02040503050406030204" pitchFamily="18" charset="0"/>
                            </a:rPr>
                            <m:t>𝑶𝑷</m:t>
                          </m:r>
                        </m:den>
                      </m:f>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smtClean="0">
                              <a:solidFill>
                                <a:srgbClr val="FF0000"/>
                              </a:solidFill>
                              <a:latin typeface="Cambria Math" panose="02040503050406030204" pitchFamily="18" charset="0"/>
                            </a:rPr>
                            <m:t>𝒇</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𝒃</m:t>
                          </m:r>
                        </m:num>
                        <m:den>
                          <m:r>
                            <a:rPr lang="en-US" altLang="ja-JP" sz="3200" b="1" i="1" smtClean="0">
                              <a:solidFill>
                                <a:srgbClr val="FF0000"/>
                              </a:solidFill>
                              <a:latin typeface="Cambria Math" panose="02040503050406030204" pitchFamily="18" charset="0"/>
                            </a:rPr>
                            <m:t>𝒇</m:t>
                          </m:r>
                        </m:den>
                      </m:f>
                    </m:oMath>
                  </m:oMathPara>
                </a14:m>
                <a:endParaRPr lang="ja-JP" altLang="en-US" sz="3200" b="1" dirty="0">
                  <a:solidFill>
                    <a:srgbClr val="FF0000"/>
                  </a:solidFill>
                  <a:ea typeface="HG丸ｺﾞｼｯｸM-PRO" panose="020F0600000000000000" pitchFamily="50" charset="-128"/>
                </a:endParaRPr>
              </a:p>
            </p:txBody>
          </p:sp>
        </mc:Choice>
        <mc:Fallback>
          <p:sp>
            <p:nvSpPr>
              <p:cNvPr id="32" name="正方形/長方形 31">
                <a:extLst>
                  <a:ext uri="{FF2B5EF4-FFF2-40B4-BE49-F238E27FC236}">
                    <a16:creationId xmlns:a16="http://schemas.microsoft.com/office/drawing/2014/main" id="{E8EE4F03-3F2F-4F75-A1BB-0A74F7948945}"/>
                  </a:ext>
                </a:extLst>
              </p:cNvPr>
              <p:cNvSpPr>
                <a:spLocks noRot="1" noChangeAspect="1" noMove="1" noResize="1" noEditPoints="1" noAdjustHandles="1" noChangeArrowheads="1" noChangeShapeType="1" noTextEdit="1"/>
              </p:cNvSpPr>
              <p:nvPr/>
            </p:nvSpPr>
            <p:spPr>
              <a:xfrm>
                <a:off x="616595" y="2694928"/>
                <a:ext cx="2478564" cy="1141274"/>
              </a:xfrm>
              <a:prstGeom prst="rect">
                <a:avLst/>
              </a:prstGeom>
              <a:blipFill>
                <a:blip r:embed="rId2"/>
                <a:stretch>
                  <a:fillRect/>
                </a:stretch>
              </a:blipFill>
            </p:spPr>
            <p:txBody>
              <a:bodyPr/>
              <a:lstStyle/>
              <a:p>
                <a:r>
                  <a:rPr lang="ja-JP" altLang="en-US">
                    <a:noFill/>
                  </a:rPr>
                  <a:t> </a:t>
                </a:r>
              </a:p>
            </p:txBody>
          </p:sp>
        </mc:Fallback>
      </mc:AlternateContent>
      <p:sp>
        <p:nvSpPr>
          <p:cNvPr id="33" name="正方形/長方形 32">
            <a:extLst>
              <a:ext uri="{FF2B5EF4-FFF2-40B4-BE49-F238E27FC236}">
                <a16:creationId xmlns:a16="http://schemas.microsoft.com/office/drawing/2014/main" id="{B0782475-1BFC-4CB4-9B73-E39EF65E59ED}"/>
              </a:ext>
            </a:extLst>
          </p:cNvPr>
          <p:cNvSpPr/>
          <p:nvPr/>
        </p:nvSpPr>
        <p:spPr>
          <a:xfrm>
            <a:off x="350951" y="4380903"/>
            <a:ext cx="3430712" cy="523220"/>
          </a:xfrm>
          <a:prstGeom prst="rect">
            <a:avLst/>
          </a:prstGeom>
        </p:spPr>
        <p:txBody>
          <a:bodyPr wrap="square">
            <a:spAutoFit/>
          </a:bodyPr>
          <a:lstStyle/>
          <a:p>
            <a:pPr algn="just"/>
            <a:r>
              <a:rPr lang="en-US" altLang="ja-JP" sz="2800" dirty="0">
                <a:latin typeface="HG丸ｺﾞｼｯｸM-PRO" panose="020F0600000000000000" pitchFamily="50" charset="-128"/>
                <a:ea typeface="HG丸ｺﾞｼｯｸM-PRO" panose="020F0600000000000000" pitchFamily="50" charset="-128"/>
              </a:rPr>
              <a:t> OP=AA’</a:t>
            </a:r>
            <a:r>
              <a:rPr lang="ja-JP" altLang="en-US" sz="2800" dirty="0">
                <a:latin typeface="HG丸ｺﾞｼｯｸM-PRO" panose="020F0600000000000000" pitchFamily="50" charset="-128"/>
                <a:ea typeface="HG丸ｺﾞｼｯｸM-PRO" panose="020F0600000000000000" pitchFamily="50" charset="-128"/>
              </a:rPr>
              <a:t>より　</a:t>
            </a:r>
            <a:endParaRPr lang="en-US" altLang="ja-JP" sz="2800"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mc:Choice xmlns:a14="http://schemas.microsoft.com/office/drawing/2010/main" Requires="a14">
          <p:sp>
            <p:nvSpPr>
              <p:cNvPr id="34" name="正方形/長方形 33">
                <a:extLst>
                  <a:ext uri="{FF2B5EF4-FFF2-40B4-BE49-F238E27FC236}">
                    <a16:creationId xmlns:a16="http://schemas.microsoft.com/office/drawing/2014/main" id="{E612081D-0500-438A-B6BC-8E6B774FA1DA}"/>
                  </a:ext>
                </a:extLst>
              </p:cNvPr>
              <p:cNvSpPr/>
              <p:nvPr/>
            </p:nvSpPr>
            <p:spPr>
              <a:xfrm>
                <a:off x="723035" y="5045107"/>
                <a:ext cx="4309417" cy="11148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3200" b="1" i="1" smtClean="0">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𝒃</m:t>
                          </m:r>
                        </m:num>
                        <m:den>
                          <m:r>
                            <a:rPr lang="en-US" altLang="ja-JP" sz="3200" b="1" i="1">
                              <a:solidFill>
                                <a:srgbClr val="FF0000"/>
                              </a:solidFill>
                              <a:latin typeface="Cambria Math" panose="02040503050406030204" pitchFamily="18" charset="0"/>
                            </a:rPr>
                            <m:t>𝒂</m:t>
                          </m:r>
                        </m:den>
                      </m:f>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𝒇</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𝒃</m:t>
                          </m:r>
                        </m:num>
                        <m:den>
                          <m:r>
                            <a:rPr lang="en-US" altLang="ja-JP" sz="3200" b="1" i="1">
                              <a:solidFill>
                                <a:srgbClr val="FF0000"/>
                              </a:solidFill>
                              <a:latin typeface="Cambria Math" panose="02040503050406030204" pitchFamily="18" charset="0"/>
                            </a:rPr>
                            <m:t>𝒇</m:t>
                          </m:r>
                        </m:den>
                      </m:f>
                      <m:r>
                        <a:rPr lang="en-US" altLang="ja-JP" sz="3200" b="1" i="1" smtClean="0">
                          <a:solidFill>
                            <a:srgbClr val="FF0000"/>
                          </a:solidFill>
                          <a:latin typeface="Cambria Math" panose="02040503050406030204" pitchFamily="18" charset="0"/>
                          <a:ea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𝒃</m:t>
                          </m:r>
                        </m:num>
                        <m:den>
                          <m:r>
                            <a:rPr lang="en-US" altLang="ja-JP" sz="3200" b="1" i="1">
                              <a:solidFill>
                                <a:srgbClr val="FF0000"/>
                              </a:solidFill>
                              <a:latin typeface="Cambria Math" panose="02040503050406030204" pitchFamily="18" charset="0"/>
                            </a:rPr>
                            <m:t>𝒂</m:t>
                          </m:r>
                        </m:den>
                      </m:f>
                      <m:r>
                        <a:rPr lang="en-US" altLang="ja-JP" sz="3200" b="1" i="1">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𝟏</m:t>
                      </m:r>
                      <m:r>
                        <a:rPr lang="en-US" altLang="ja-JP" sz="3200" b="1" i="1" smtClean="0">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𝒃</m:t>
                          </m:r>
                        </m:num>
                        <m:den>
                          <m:r>
                            <a:rPr lang="en-US" altLang="ja-JP" sz="3200" b="1" i="1">
                              <a:solidFill>
                                <a:srgbClr val="FF0000"/>
                              </a:solidFill>
                              <a:latin typeface="Cambria Math" panose="02040503050406030204" pitchFamily="18" charset="0"/>
                            </a:rPr>
                            <m:t>𝒇</m:t>
                          </m:r>
                        </m:den>
                      </m:f>
                    </m:oMath>
                  </m:oMathPara>
                </a14:m>
                <a:endParaRPr lang="en-US" altLang="ja-JP" sz="3200" b="1" dirty="0">
                  <a:solidFill>
                    <a:srgbClr val="FF0000"/>
                  </a:solidFill>
                  <a:ea typeface="HG丸ｺﾞｼｯｸM-PRO" panose="020F0600000000000000" pitchFamily="50" charset="-128"/>
                </a:endParaRPr>
              </a:p>
            </p:txBody>
          </p:sp>
        </mc:Choice>
        <mc:Fallback>
          <p:sp>
            <p:nvSpPr>
              <p:cNvPr id="34" name="正方形/長方形 33">
                <a:extLst>
                  <a:ext uri="{FF2B5EF4-FFF2-40B4-BE49-F238E27FC236}">
                    <a16:creationId xmlns:a16="http://schemas.microsoft.com/office/drawing/2014/main" id="{E612081D-0500-438A-B6BC-8E6B774FA1DA}"/>
                  </a:ext>
                </a:extLst>
              </p:cNvPr>
              <p:cNvSpPr>
                <a:spLocks noRot="1" noChangeAspect="1" noMove="1" noResize="1" noEditPoints="1" noAdjustHandles="1" noChangeArrowheads="1" noChangeShapeType="1" noTextEdit="1"/>
              </p:cNvSpPr>
              <p:nvPr/>
            </p:nvSpPr>
            <p:spPr>
              <a:xfrm>
                <a:off x="723035" y="5045107"/>
                <a:ext cx="4309417" cy="111485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5" name="正方形/長方形 34">
                <a:extLst>
                  <a:ext uri="{FF2B5EF4-FFF2-40B4-BE49-F238E27FC236}">
                    <a16:creationId xmlns:a16="http://schemas.microsoft.com/office/drawing/2014/main" id="{6C7768BE-0250-49D1-B4B6-852BD3F8B7D3}"/>
                  </a:ext>
                </a:extLst>
              </p:cNvPr>
              <p:cNvSpPr/>
              <p:nvPr/>
            </p:nvSpPr>
            <p:spPr>
              <a:xfrm>
                <a:off x="4943872" y="5042965"/>
                <a:ext cx="2507610" cy="1103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a:solidFill>
                            <a:srgbClr val="FF0000"/>
                          </a:solidFill>
                          <a:latin typeface="Cambria Math" panose="02040503050406030204" pitchFamily="18" charset="0"/>
                          <a:ea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r>
                            <a:rPr lang="en-US" altLang="ja-JP" sz="3200" b="1" i="1">
                              <a:solidFill>
                                <a:srgbClr val="FF0000"/>
                              </a:solidFill>
                              <a:latin typeface="Cambria Math" panose="02040503050406030204" pitchFamily="18" charset="0"/>
                            </a:rPr>
                            <m:t>𝒂</m:t>
                          </m:r>
                        </m:den>
                      </m:f>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r>
                            <a:rPr lang="en-US" altLang="ja-JP" sz="3200" b="1" i="1">
                              <a:solidFill>
                                <a:srgbClr val="FF0000"/>
                              </a:solidFill>
                              <a:latin typeface="Cambria Math" panose="02040503050406030204" pitchFamily="18" charset="0"/>
                            </a:rPr>
                            <m:t>𝒃</m:t>
                          </m:r>
                        </m:den>
                      </m:f>
                      <m:r>
                        <a:rPr lang="en-US" altLang="ja-JP" sz="3200" b="1" i="1">
                          <a:solidFill>
                            <a:srgbClr val="FF0000"/>
                          </a:solidFill>
                          <a:latin typeface="Cambria Math" panose="02040503050406030204" pitchFamily="18" charset="0"/>
                        </a:rPr>
                        <m:t>−</m:t>
                      </m:r>
                      <m:f>
                        <m:fPr>
                          <m:ctrlPr>
                            <a:rPr lang="en-US" altLang="ja-JP" sz="3200" b="1" i="1">
                              <a:solidFill>
                                <a:srgbClr val="FF0000"/>
                              </a:solidFill>
                              <a:latin typeface="Cambria Math" panose="02040503050406030204" pitchFamily="18" charset="0"/>
                            </a:rPr>
                          </m:ctrlPr>
                        </m:fPr>
                        <m:num>
                          <m:r>
                            <a:rPr lang="en-US" altLang="ja-JP" sz="3200" b="1" i="1">
                              <a:solidFill>
                                <a:srgbClr val="FF0000"/>
                              </a:solidFill>
                              <a:latin typeface="Cambria Math" panose="02040503050406030204" pitchFamily="18" charset="0"/>
                            </a:rPr>
                            <m:t>𝟏</m:t>
                          </m:r>
                        </m:num>
                        <m:den>
                          <m:r>
                            <a:rPr lang="en-US" altLang="ja-JP" sz="3200" b="1" i="1">
                              <a:solidFill>
                                <a:srgbClr val="FF0000"/>
                              </a:solidFill>
                              <a:latin typeface="Cambria Math" panose="02040503050406030204" pitchFamily="18" charset="0"/>
                            </a:rPr>
                            <m:t>𝒇</m:t>
                          </m:r>
                        </m:den>
                      </m:f>
                    </m:oMath>
                  </m:oMathPara>
                </a14:m>
                <a:endParaRPr lang="ja-JP" altLang="en-US" sz="3200" b="1" dirty="0">
                  <a:ea typeface="HG丸ｺﾞｼｯｸM-PRO" panose="020F0600000000000000" pitchFamily="50" charset="-128"/>
                </a:endParaRPr>
              </a:p>
            </p:txBody>
          </p:sp>
        </mc:Choice>
        <mc:Fallback>
          <p:sp>
            <p:nvSpPr>
              <p:cNvPr id="35" name="正方形/長方形 34">
                <a:extLst>
                  <a:ext uri="{FF2B5EF4-FFF2-40B4-BE49-F238E27FC236}">
                    <a16:creationId xmlns:a16="http://schemas.microsoft.com/office/drawing/2014/main" id="{6C7768BE-0250-49D1-B4B6-852BD3F8B7D3}"/>
                  </a:ext>
                </a:extLst>
              </p:cNvPr>
              <p:cNvSpPr>
                <a:spLocks noRot="1" noChangeAspect="1" noMove="1" noResize="1" noEditPoints="1" noAdjustHandles="1" noChangeArrowheads="1" noChangeShapeType="1" noTextEdit="1"/>
              </p:cNvSpPr>
              <p:nvPr/>
            </p:nvSpPr>
            <p:spPr>
              <a:xfrm>
                <a:off x="4943872" y="5042965"/>
                <a:ext cx="2507610" cy="1103828"/>
              </a:xfrm>
              <a:prstGeom prst="rect">
                <a:avLst/>
              </a:prstGeom>
              <a:blipFill>
                <a:blip r:embed="rId4"/>
                <a:stretch>
                  <a:fillRect/>
                </a:stretch>
              </a:blipFill>
            </p:spPr>
            <p:txBody>
              <a:bodyPr/>
              <a:lstStyle/>
              <a:p>
                <a:r>
                  <a:rPr lang="ja-JP" altLang="en-US">
                    <a:noFill/>
                  </a:rPr>
                  <a:t> </a:t>
                </a:r>
              </a:p>
            </p:txBody>
          </p:sp>
        </mc:Fallback>
      </mc:AlternateContent>
      <p:grpSp>
        <p:nvGrpSpPr>
          <p:cNvPr id="36" name="グループ化 35">
            <a:extLst>
              <a:ext uri="{FF2B5EF4-FFF2-40B4-BE49-F238E27FC236}">
                <a16:creationId xmlns:a16="http://schemas.microsoft.com/office/drawing/2014/main" id="{8680B5BA-D299-4077-B6A1-061BE278FF44}"/>
              </a:ext>
            </a:extLst>
          </p:cNvPr>
          <p:cNvGrpSpPr/>
          <p:nvPr/>
        </p:nvGrpSpPr>
        <p:grpSpPr>
          <a:xfrm>
            <a:off x="4583832" y="1194820"/>
            <a:ext cx="12644772" cy="4882998"/>
            <a:chOff x="390006" y="2060848"/>
            <a:chExt cx="9323419" cy="3600400"/>
          </a:xfrm>
        </p:grpSpPr>
        <p:pic>
          <p:nvPicPr>
            <p:cNvPr id="37" name="図 36">
              <a:extLst>
                <a:ext uri="{FF2B5EF4-FFF2-40B4-BE49-F238E27FC236}">
                  <a16:creationId xmlns:a16="http://schemas.microsoft.com/office/drawing/2014/main" id="{FDB8ED4D-2ACD-4363-9DA9-7C0A43C1AEDC}"/>
                </a:ext>
              </a:extLst>
            </p:cNvPr>
            <p:cNvPicPr>
              <a:picLocks noChangeAspect="1"/>
            </p:cNvPicPr>
            <p:nvPr/>
          </p:nvPicPr>
          <p:blipFill>
            <a:blip r:embed="rId5"/>
            <a:stretch>
              <a:fillRect/>
            </a:stretch>
          </p:blipFill>
          <p:spPr>
            <a:xfrm>
              <a:off x="390006" y="2420888"/>
              <a:ext cx="9323419" cy="3240360"/>
            </a:xfrm>
            <a:prstGeom prst="rect">
              <a:avLst/>
            </a:prstGeom>
          </p:spPr>
        </p:pic>
        <p:cxnSp>
          <p:nvCxnSpPr>
            <p:cNvPr id="38" name="直線コネクタ 37">
              <a:extLst>
                <a:ext uri="{FF2B5EF4-FFF2-40B4-BE49-F238E27FC236}">
                  <a16:creationId xmlns:a16="http://schemas.microsoft.com/office/drawing/2014/main" id="{EAADEB67-B15F-4D2D-8B41-1B445C10D59A}"/>
                </a:ext>
              </a:extLst>
            </p:cNvPr>
            <p:cNvCxnSpPr/>
            <p:nvPr/>
          </p:nvCxnSpPr>
          <p:spPr>
            <a:xfrm>
              <a:off x="1631504" y="4037201"/>
              <a:ext cx="54726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B0A06E-DE66-4B9B-843E-2DC22EFD692C}"/>
                </a:ext>
              </a:extLst>
            </p:cNvPr>
            <p:cNvCxnSpPr/>
            <p:nvPr/>
          </p:nvCxnSpPr>
          <p:spPr>
            <a:xfrm flipV="1">
              <a:off x="1425839" y="2997753"/>
              <a:ext cx="3608146" cy="6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DCDF5F06-9493-46C0-87A5-ECF3E6D100A8}"/>
                </a:ext>
              </a:extLst>
            </p:cNvPr>
            <p:cNvCxnSpPr/>
            <p:nvPr/>
          </p:nvCxnSpPr>
          <p:spPr>
            <a:xfrm>
              <a:off x="3543222" y="2696512"/>
              <a:ext cx="1440160"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正方形/長方形 40">
                  <a:extLst>
                    <a:ext uri="{FF2B5EF4-FFF2-40B4-BE49-F238E27FC236}">
                      <a16:creationId xmlns:a16="http://schemas.microsoft.com/office/drawing/2014/main" id="{ADE106AE-F7F9-40AF-ADFC-9B3534853D73}"/>
                    </a:ext>
                  </a:extLst>
                </p:cNvPr>
                <p:cNvSpPr/>
                <p:nvPr/>
              </p:nvSpPr>
              <p:spPr>
                <a:xfrm>
                  <a:off x="3994877" y="2126776"/>
                  <a:ext cx="440347" cy="521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p:sp>
              <p:nvSpPr>
                <p:cNvPr id="41" name="正方形/長方形 40">
                  <a:extLst>
                    <a:ext uri="{FF2B5EF4-FFF2-40B4-BE49-F238E27FC236}">
                      <a16:creationId xmlns:a16="http://schemas.microsoft.com/office/drawing/2014/main" id="{ADE106AE-F7F9-40AF-ADFC-9B3534853D73}"/>
                    </a:ext>
                  </a:extLst>
                </p:cNvPr>
                <p:cNvSpPr>
                  <a:spLocks noRot="1" noChangeAspect="1" noMove="1" noResize="1" noEditPoints="1" noAdjustHandles="1" noChangeArrowheads="1" noChangeShapeType="1" noTextEdit="1"/>
                </p:cNvSpPr>
                <p:nvPr/>
              </p:nvSpPr>
              <p:spPr>
                <a:xfrm>
                  <a:off x="3994877" y="2126776"/>
                  <a:ext cx="440347" cy="521948"/>
                </a:xfrm>
                <a:prstGeom prst="rect">
                  <a:avLst/>
                </a:prstGeom>
                <a:blipFill>
                  <a:blip r:embed="rId6"/>
                  <a:stretch>
                    <a:fillRect/>
                  </a:stretch>
                </a:blipFill>
              </p:spPr>
              <p:txBody>
                <a:bodyPr/>
                <a:lstStyle/>
                <a:p>
                  <a:r>
                    <a:rPr lang="ja-JP" altLang="en-US">
                      <a:noFill/>
                    </a:rPr>
                    <a:t> </a:t>
                  </a:r>
                </a:p>
              </p:txBody>
            </p:sp>
          </mc:Fallback>
        </mc:AlternateContent>
        <p:sp>
          <p:nvSpPr>
            <p:cNvPr id="42" name="正方形/長方形 41">
              <a:extLst>
                <a:ext uri="{FF2B5EF4-FFF2-40B4-BE49-F238E27FC236}">
                  <a16:creationId xmlns:a16="http://schemas.microsoft.com/office/drawing/2014/main" id="{A93AF50B-FBED-446D-9619-2EDD80E44692}"/>
                </a:ext>
              </a:extLst>
            </p:cNvPr>
            <p:cNvSpPr/>
            <p:nvPr/>
          </p:nvSpPr>
          <p:spPr>
            <a:xfrm>
              <a:off x="6472901" y="4037201"/>
              <a:ext cx="936104" cy="340401"/>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cxnSp>
          <p:nvCxnSpPr>
            <p:cNvPr id="43" name="直線コネクタ 42">
              <a:extLst>
                <a:ext uri="{FF2B5EF4-FFF2-40B4-BE49-F238E27FC236}">
                  <a16:creationId xmlns:a16="http://schemas.microsoft.com/office/drawing/2014/main" id="{F21B2F1C-02DD-46DA-B876-4E3D92A167F8}"/>
                </a:ext>
              </a:extLst>
            </p:cNvPr>
            <p:cNvCxnSpPr/>
            <p:nvPr/>
          </p:nvCxnSpPr>
          <p:spPr>
            <a:xfrm>
              <a:off x="5033985" y="3698713"/>
              <a:ext cx="1598678" cy="31766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17FDD6F-649E-4276-B903-9C7C41FF3C8A}"/>
                </a:ext>
              </a:extLst>
            </p:cNvPr>
            <p:cNvCxnSpPr/>
            <p:nvPr/>
          </p:nvCxnSpPr>
          <p:spPr>
            <a:xfrm>
              <a:off x="3479347" y="2060848"/>
              <a:ext cx="0" cy="233986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BCE9724-4952-487A-9DB9-E180679ABA26}"/>
                </a:ext>
              </a:extLst>
            </p:cNvPr>
            <p:cNvCxnSpPr/>
            <p:nvPr/>
          </p:nvCxnSpPr>
          <p:spPr>
            <a:xfrm>
              <a:off x="5033985" y="2060848"/>
              <a:ext cx="31527" cy="3553896"/>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683A4B5E-9862-437C-A428-F22D5EA9FB6C}"/>
                </a:ext>
              </a:extLst>
            </p:cNvPr>
            <p:cNvCxnSpPr/>
            <p:nvPr/>
          </p:nvCxnSpPr>
          <p:spPr>
            <a:xfrm flipV="1">
              <a:off x="3473799" y="2974304"/>
              <a:ext cx="1591713" cy="104261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FCE2AB7A-6200-47E9-B00D-23A990FDE5AB}"/>
                </a:ext>
              </a:extLst>
            </p:cNvPr>
            <p:cNvCxnSpPr/>
            <p:nvPr/>
          </p:nvCxnSpPr>
          <p:spPr>
            <a:xfrm>
              <a:off x="1483752" y="2927800"/>
              <a:ext cx="3554268" cy="765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AEAA37F-A793-4519-914B-ABEFE5157ADF}"/>
                </a:ext>
              </a:extLst>
            </p:cNvPr>
            <p:cNvCxnSpPr/>
            <p:nvPr/>
          </p:nvCxnSpPr>
          <p:spPr>
            <a:xfrm>
              <a:off x="2328334" y="3692894"/>
              <a:ext cx="2737178"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49" name="矢印: 上 48">
              <a:extLst>
                <a:ext uri="{FF2B5EF4-FFF2-40B4-BE49-F238E27FC236}">
                  <a16:creationId xmlns:a16="http://schemas.microsoft.com/office/drawing/2014/main" id="{22D44330-0064-402B-80F0-B53972570815}"/>
                </a:ext>
              </a:extLst>
            </p:cNvPr>
            <p:cNvSpPr/>
            <p:nvPr/>
          </p:nvSpPr>
          <p:spPr>
            <a:xfrm>
              <a:off x="3940270" y="3698713"/>
              <a:ext cx="109215" cy="3461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50" name="直線コネクタ 49">
              <a:extLst>
                <a:ext uri="{FF2B5EF4-FFF2-40B4-BE49-F238E27FC236}">
                  <a16:creationId xmlns:a16="http://schemas.microsoft.com/office/drawing/2014/main" id="{8335817E-1696-45E1-8D43-4A6BB00D39F7}"/>
                </a:ext>
              </a:extLst>
            </p:cNvPr>
            <p:cNvCxnSpPr/>
            <p:nvPr/>
          </p:nvCxnSpPr>
          <p:spPr>
            <a:xfrm>
              <a:off x="1487488" y="2852936"/>
              <a:ext cx="3960440"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280039C-B347-4850-B604-F329A5DE1A29}"/>
                </a:ext>
              </a:extLst>
            </p:cNvPr>
            <p:cNvCxnSpPr/>
            <p:nvPr/>
          </p:nvCxnSpPr>
          <p:spPr>
            <a:xfrm>
              <a:off x="5049748" y="3692894"/>
              <a:ext cx="1550308"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F9B24B16-877A-4E11-A22D-9BA2E391C5F8}"/>
                </a:ext>
              </a:extLst>
            </p:cNvPr>
            <p:cNvCxnSpPr/>
            <p:nvPr/>
          </p:nvCxnSpPr>
          <p:spPr>
            <a:xfrm>
              <a:off x="1984818" y="4663876"/>
              <a:ext cx="3049167"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3" name="正方形/長方形 52">
                  <a:extLst>
                    <a:ext uri="{FF2B5EF4-FFF2-40B4-BE49-F238E27FC236}">
                      <a16:creationId xmlns:a16="http://schemas.microsoft.com/office/drawing/2014/main" id="{0BE395A2-F013-4F45-830F-DD808942C42A}"/>
                    </a:ext>
                  </a:extLst>
                </p:cNvPr>
                <p:cNvSpPr/>
                <p:nvPr/>
              </p:nvSpPr>
              <p:spPr>
                <a:xfrm>
                  <a:off x="3280569" y="4529885"/>
                  <a:ext cx="440867" cy="521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𝑎</m:t>
                        </m:r>
                      </m:oMath>
                    </m:oMathPara>
                  </a14:m>
                  <a:endParaRPr lang="ja-JP" altLang="en-US" sz="4000" dirty="0">
                    <a:ea typeface="HG丸ｺﾞｼｯｸM-PRO" panose="020F0600000000000000" pitchFamily="50" charset="-128"/>
                  </a:endParaRPr>
                </a:p>
              </p:txBody>
            </p:sp>
          </mc:Choice>
          <mc:Fallback>
            <p:sp>
              <p:nvSpPr>
                <p:cNvPr id="53" name="正方形/長方形 52">
                  <a:extLst>
                    <a:ext uri="{FF2B5EF4-FFF2-40B4-BE49-F238E27FC236}">
                      <a16:creationId xmlns:a16="http://schemas.microsoft.com/office/drawing/2014/main" id="{0BE395A2-F013-4F45-830F-DD808942C42A}"/>
                    </a:ext>
                  </a:extLst>
                </p:cNvPr>
                <p:cNvSpPr>
                  <a:spLocks noRot="1" noChangeAspect="1" noMove="1" noResize="1" noEditPoints="1" noAdjustHandles="1" noChangeArrowheads="1" noChangeShapeType="1" noTextEdit="1"/>
                </p:cNvSpPr>
                <p:nvPr/>
              </p:nvSpPr>
              <p:spPr>
                <a:xfrm>
                  <a:off x="3280569" y="4529885"/>
                  <a:ext cx="440867" cy="521948"/>
                </a:xfrm>
                <a:prstGeom prst="rect">
                  <a:avLst/>
                </a:prstGeom>
                <a:blipFill>
                  <a:blip r:embed="rId7"/>
                  <a:stretch>
                    <a:fillRect/>
                  </a:stretch>
                </a:blipFill>
              </p:spPr>
              <p:txBody>
                <a:bodyPr/>
                <a:lstStyle/>
                <a:p>
                  <a:r>
                    <a:rPr lang="ja-JP" altLang="en-US">
                      <a:noFill/>
                    </a:rPr>
                    <a:t> </a:t>
                  </a:r>
                </a:p>
              </p:txBody>
            </p:sp>
          </mc:Fallback>
        </mc:AlternateContent>
        <p:cxnSp>
          <p:nvCxnSpPr>
            <p:cNvPr id="54" name="直線矢印コネクタ 53">
              <a:extLst>
                <a:ext uri="{FF2B5EF4-FFF2-40B4-BE49-F238E27FC236}">
                  <a16:creationId xmlns:a16="http://schemas.microsoft.com/office/drawing/2014/main" id="{73DDCC89-4AC7-4605-A367-9C84C910944C}"/>
                </a:ext>
              </a:extLst>
            </p:cNvPr>
            <p:cNvCxnSpPr/>
            <p:nvPr/>
          </p:nvCxnSpPr>
          <p:spPr>
            <a:xfrm>
              <a:off x="3940270" y="4529885"/>
              <a:ext cx="1125242"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正方形/長方形 54">
                  <a:extLst>
                    <a:ext uri="{FF2B5EF4-FFF2-40B4-BE49-F238E27FC236}">
                      <a16:creationId xmlns:a16="http://schemas.microsoft.com/office/drawing/2014/main" id="{17F9E824-4175-4DA2-8F73-76860BDBAE41}"/>
                    </a:ext>
                  </a:extLst>
                </p:cNvPr>
                <p:cNvSpPr/>
                <p:nvPr/>
              </p:nvSpPr>
              <p:spPr>
                <a:xfrm>
                  <a:off x="4259422" y="3939954"/>
                  <a:ext cx="434058" cy="5219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𝑏</m:t>
                        </m:r>
                      </m:oMath>
                    </m:oMathPara>
                  </a14:m>
                  <a:endParaRPr lang="ja-JP" altLang="en-US" sz="4000" dirty="0">
                    <a:ea typeface="HG丸ｺﾞｼｯｸM-PRO" panose="020F0600000000000000" pitchFamily="50" charset="-128"/>
                  </a:endParaRPr>
                </a:p>
              </p:txBody>
            </p:sp>
          </mc:Choice>
          <mc:Fallback>
            <p:sp>
              <p:nvSpPr>
                <p:cNvPr id="55" name="正方形/長方形 54">
                  <a:extLst>
                    <a:ext uri="{FF2B5EF4-FFF2-40B4-BE49-F238E27FC236}">
                      <a16:creationId xmlns:a16="http://schemas.microsoft.com/office/drawing/2014/main" id="{17F9E824-4175-4DA2-8F73-76860BDBAE41}"/>
                    </a:ext>
                  </a:extLst>
                </p:cNvPr>
                <p:cNvSpPr>
                  <a:spLocks noRot="1" noChangeAspect="1" noMove="1" noResize="1" noEditPoints="1" noAdjustHandles="1" noChangeArrowheads="1" noChangeShapeType="1" noTextEdit="1"/>
                </p:cNvSpPr>
                <p:nvPr/>
              </p:nvSpPr>
              <p:spPr>
                <a:xfrm>
                  <a:off x="4259422" y="3939954"/>
                  <a:ext cx="434058" cy="521948"/>
                </a:xfrm>
                <a:prstGeom prst="rect">
                  <a:avLst/>
                </a:prstGeom>
                <a:blipFill>
                  <a:blip r:embed="rId8"/>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5B335CC3-6CA0-46BB-B545-64912FB67FAC}"/>
                  </a:ext>
                </a:extLst>
              </p:cNvPr>
              <p:cNvSpPr/>
              <p:nvPr/>
            </p:nvSpPr>
            <p:spPr>
              <a:xfrm>
                <a:off x="9166419" y="3804214"/>
                <a:ext cx="52610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a:solidFill>
                            <a:srgbClr val="FF0000"/>
                          </a:solidFill>
                          <a:latin typeface="Cambria Math" panose="02040503050406030204" pitchFamily="18" charset="0"/>
                        </a:rPr>
                        <m:t>𝑩</m:t>
                      </m:r>
                    </m:oMath>
                  </m:oMathPara>
                </a14:m>
                <a:endParaRPr lang="ja-JP" altLang="en-US" sz="1400" dirty="0">
                  <a:ea typeface="HG丸ｺﾞｼｯｸM-PRO" panose="020F0600000000000000" pitchFamily="50" charset="-128"/>
                </a:endParaRPr>
              </a:p>
            </p:txBody>
          </p:sp>
        </mc:Choice>
        <mc:Fallback xmlns="">
          <p:sp>
            <p:nvSpPr>
              <p:cNvPr id="56" name="正方形/長方形 55">
                <a:extLst>
                  <a:ext uri="{FF2B5EF4-FFF2-40B4-BE49-F238E27FC236}">
                    <a16:creationId xmlns:a16="http://schemas.microsoft.com/office/drawing/2014/main" id="{5B335CC3-6CA0-46BB-B545-64912FB67FAC}"/>
                  </a:ext>
                </a:extLst>
              </p:cNvPr>
              <p:cNvSpPr>
                <a:spLocks noRot="1" noChangeAspect="1" noMove="1" noResize="1" noEditPoints="1" noAdjustHandles="1" noChangeArrowheads="1" noChangeShapeType="1" noTextEdit="1"/>
              </p:cNvSpPr>
              <p:nvPr/>
            </p:nvSpPr>
            <p:spPr>
              <a:xfrm>
                <a:off x="9166419" y="3804214"/>
                <a:ext cx="526106" cy="52322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F54D4AC9-346F-4AA3-A796-1481F1F450AF}"/>
                  </a:ext>
                </a:extLst>
              </p:cNvPr>
              <p:cNvSpPr/>
              <p:nvPr/>
            </p:nvSpPr>
            <p:spPr>
              <a:xfrm>
                <a:off x="9194634" y="2850828"/>
                <a:ext cx="6190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𝑩</m:t>
                      </m:r>
                      <m:r>
                        <a:rPr lang="en-US" altLang="ja-JP" sz="2800" b="1" i="1" smtClean="0">
                          <a:solidFill>
                            <a:srgbClr val="FF0000"/>
                          </a:solidFill>
                          <a:latin typeface="Cambria Math" panose="02040503050406030204" pitchFamily="18" charset="0"/>
                        </a:rPr>
                        <m:t>′</m:t>
                      </m:r>
                    </m:oMath>
                  </m:oMathPara>
                </a14:m>
                <a:endParaRPr lang="ja-JP" altLang="en-US" sz="1400" dirty="0">
                  <a:ea typeface="HG丸ｺﾞｼｯｸM-PRO" panose="020F0600000000000000" pitchFamily="50" charset="-128"/>
                </a:endParaRPr>
              </a:p>
            </p:txBody>
          </p:sp>
        </mc:Choice>
        <mc:Fallback xmlns="">
          <p:sp>
            <p:nvSpPr>
              <p:cNvPr id="57" name="正方形/長方形 56">
                <a:extLst>
                  <a:ext uri="{FF2B5EF4-FFF2-40B4-BE49-F238E27FC236}">
                    <a16:creationId xmlns:a16="http://schemas.microsoft.com/office/drawing/2014/main" id="{F54D4AC9-346F-4AA3-A796-1481F1F450AF}"/>
                  </a:ext>
                </a:extLst>
              </p:cNvPr>
              <p:cNvSpPr>
                <a:spLocks noRot="1" noChangeAspect="1" noMove="1" noResize="1" noEditPoints="1" noAdjustHandles="1" noChangeArrowheads="1" noChangeShapeType="1" noTextEdit="1"/>
              </p:cNvSpPr>
              <p:nvPr/>
            </p:nvSpPr>
            <p:spPr>
              <a:xfrm>
                <a:off x="9194634" y="2850828"/>
                <a:ext cx="619080" cy="52322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a:extLst>
                  <a:ext uri="{FF2B5EF4-FFF2-40B4-BE49-F238E27FC236}">
                    <a16:creationId xmlns:a16="http://schemas.microsoft.com/office/drawing/2014/main" id="{AB457958-A250-4481-8837-C61D9D244024}"/>
                  </a:ext>
                </a:extLst>
              </p:cNvPr>
              <p:cNvSpPr/>
              <p:nvPr/>
            </p:nvSpPr>
            <p:spPr>
              <a:xfrm>
                <a:off x="6531254" y="3841691"/>
                <a:ext cx="50366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𝑨</m:t>
                      </m:r>
                    </m:oMath>
                  </m:oMathPara>
                </a14:m>
                <a:endParaRPr lang="ja-JP" altLang="en-US" sz="1400" dirty="0">
                  <a:ea typeface="HG丸ｺﾞｼｯｸM-PRO" panose="020F0600000000000000" pitchFamily="50" charset="-128"/>
                </a:endParaRPr>
              </a:p>
            </p:txBody>
          </p:sp>
        </mc:Choice>
        <mc:Fallback xmlns="">
          <p:sp>
            <p:nvSpPr>
              <p:cNvPr id="58" name="正方形/長方形 57">
                <a:extLst>
                  <a:ext uri="{FF2B5EF4-FFF2-40B4-BE49-F238E27FC236}">
                    <a16:creationId xmlns:a16="http://schemas.microsoft.com/office/drawing/2014/main" id="{AB457958-A250-4481-8837-C61D9D244024}"/>
                  </a:ext>
                </a:extLst>
              </p:cNvPr>
              <p:cNvSpPr>
                <a:spLocks noRot="1" noChangeAspect="1" noMove="1" noResize="1" noEditPoints="1" noAdjustHandles="1" noChangeArrowheads="1" noChangeShapeType="1" noTextEdit="1"/>
              </p:cNvSpPr>
              <p:nvPr/>
            </p:nvSpPr>
            <p:spPr>
              <a:xfrm>
                <a:off x="6531254" y="3841691"/>
                <a:ext cx="503664" cy="523220"/>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正方形/長方形 58">
                <a:extLst>
                  <a:ext uri="{FF2B5EF4-FFF2-40B4-BE49-F238E27FC236}">
                    <a16:creationId xmlns:a16="http://schemas.microsoft.com/office/drawing/2014/main" id="{28CC8BB3-4AA6-42CD-9076-5797E8987BC1}"/>
                  </a:ext>
                </a:extLst>
              </p:cNvPr>
              <p:cNvSpPr/>
              <p:nvPr/>
            </p:nvSpPr>
            <p:spPr>
              <a:xfrm>
                <a:off x="6559469" y="1986798"/>
                <a:ext cx="5966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rPr>
                        <m:t>𝑨</m:t>
                      </m:r>
                      <m:r>
                        <a:rPr lang="en-US" altLang="ja-JP" sz="2800" b="1" i="1" smtClean="0">
                          <a:solidFill>
                            <a:srgbClr val="FF0000"/>
                          </a:solidFill>
                          <a:latin typeface="Cambria Math" panose="02040503050406030204" pitchFamily="18" charset="0"/>
                        </a:rPr>
                        <m:t>′</m:t>
                      </m:r>
                    </m:oMath>
                  </m:oMathPara>
                </a14:m>
                <a:endParaRPr lang="ja-JP" altLang="en-US" sz="1400" dirty="0">
                  <a:ea typeface="HG丸ｺﾞｼｯｸM-PRO" panose="020F0600000000000000" pitchFamily="50" charset="-128"/>
                </a:endParaRPr>
              </a:p>
            </p:txBody>
          </p:sp>
        </mc:Choice>
        <mc:Fallback xmlns="">
          <p:sp>
            <p:nvSpPr>
              <p:cNvPr id="59" name="正方形/長方形 58">
                <a:extLst>
                  <a:ext uri="{FF2B5EF4-FFF2-40B4-BE49-F238E27FC236}">
                    <a16:creationId xmlns:a16="http://schemas.microsoft.com/office/drawing/2014/main" id="{28CC8BB3-4AA6-42CD-9076-5797E8987BC1}"/>
                  </a:ext>
                </a:extLst>
              </p:cNvPr>
              <p:cNvSpPr>
                <a:spLocks noRot="1" noChangeAspect="1" noMove="1" noResize="1" noEditPoints="1" noAdjustHandles="1" noChangeArrowheads="1" noChangeShapeType="1" noTextEdit="1"/>
              </p:cNvSpPr>
              <p:nvPr/>
            </p:nvSpPr>
            <p:spPr>
              <a:xfrm>
                <a:off x="6559469" y="1986798"/>
                <a:ext cx="596637" cy="523220"/>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正方形/長方形 59">
                <a:extLst>
                  <a:ext uri="{FF2B5EF4-FFF2-40B4-BE49-F238E27FC236}">
                    <a16:creationId xmlns:a16="http://schemas.microsoft.com/office/drawing/2014/main" id="{3FDC8E79-EC77-435A-B558-AA1F908FE27D}"/>
                  </a:ext>
                </a:extLst>
              </p:cNvPr>
              <p:cNvSpPr/>
              <p:nvPr/>
            </p:nvSpPr>
            <p:spPr>
              <a:xfrm>
                <a:off x="8450805" y="3909563"/>
                <a:ext cx="66761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𝑭</m:t>
                          </m:r>
                        </m:e>
                        <m:sub>
                          <m:r>
                            <a:rPr lang="en-US" altLang="ja-JP" sz="2800" b="1" i="1" smtClean="0">
                              <a:solidFill>
                                <a:srgbClr val="FF0000"/>
                              </a:solidFill>
                              <a:latin typeface="Cambria Math" panose="02040503050406030204" pitchFamily="18" charset="0"/>
                            </a:rPr>
                            <m:t>𝟐</m:t>
                          </m:r>
                        </m:sub>
                      </m:sSub>
                    </m:oMath>
                  </m:oMathPara>
                </a14:m>
                <a:endParaRPr lang="ja-JP" altLang="en-US" sz="2800" dirty="0">
                  <a:ea typeface="HG丸ｺﾞｼｯｸM-PRO" panose="020F0600000000000000" pitchFamily="50" charset="-128"/>
                </a:endParaRPr>
              </a:p>
            </p:txBody>
          </p:sp>
        </mc:Choice>
        <mc:Fallback xmlns="">
          <p:sp>
            <p:nvSpPr>
              <p:cNvPr id="60" name="正方形/長方形 59">
                <a:extLst>
                  <a:ext uri="{FF2B5EF4-FFF2-40B4-BE49-F238E27FC236}">
                    <a16:creationId xmlns:a16="http://schemas.microsoft.com/office/drawing/2014/main" id="{3FDC8E79-EC77-435A-B558-AA1F908FE27D}"/>
                  </a:ext>
                </a:extLst>
              </p:cNvPr>
              <p:cNvSpPr>
                <a:spLocks noRot="1" noChangeAspect="1" noMove="1" noResize="1" noEditPoints="1" noAdjustHandles="1" noChangeArrowheads="1" noChangeShapeType="1" noTextEdit="1"/>
              </p:cNvSpPr>
              <p:nvPr/>
            </p:nvSpPr>
            <p:spPr>
              <a:xfrm>
                <a:off x="8450805" y="3909563"/>
                <a:ext cx="667619" cy="523220"/>
              </a:xfrm>
              <a:prstGeom prst="rect">
                <a:avLst/>
              </a:prstGeom>
              <a:blipFill>
                <a:blip r:embed="rId13"/>
                <a:stretch>
                  <a:fillRect/>
                </a:stretch>
              </a:blipFill>
            </p:spPr>
            <p:txBody>
              <a:bodyPr/>
              <a:lstStyle/>
              <a:p>
                <a:r>
                  <a:rPr lang="ja-JP" altLang="en-US">
                    <a:noFill/>
                  </a:rPr>
                  <a:t> </a:t>
                </a:r>
              </a:p>
            </p:txBody>
          </p:sp>
        </mc:Fallback>
      </mc:AlternateContent>
      <p:sp>
        <p:nvSpPr>
          <p:cNvPr id="61" name="直角三角形 7">
            <a:extLst>
              <a:ext uri="{FF2B5EF4-FFF2-40B4-BE49-F238E27FC236}">
                <a16:creationId xmlns:a16="http://schemas.microsoft.com/office/drawing/2014/main" id="{5CE36B4D-F0D1-46E0-BAFC-BFD99A474B74}"/>
              </a:ext>
            </a:extLst>
          </p:cNvPr>
          <p:cNvSpPr/>
          <p:nvPr/>
        </p:nvSpPr>
        <p:spPr>
          <a:xfrm flipH="1">
            <a:off x="8747112" y="2459930"/>
            <a:ext cx="2131369" cy="1421684"/>
          </a:xfrm>
          <a:custGeom>
            <a:avLst/>
            <a:gdLst>
              <a:gd name="connsiteX0" fmla="*/ 0 w 1296144"/>
              <a:gd name="connsiteY0" fmla="*/ 534514 h 534514"/>
              <a:gd name="connsiteX1" fmla="*/ 0 w 1296144"/>
              <a:gd name="connsiteY1" fmla="*/ 0 h 534514"/>
              <a:gd name="connsiteX2" fmla="*/ 1296144 w 1296144"/>
              <a:gd name="connsiteY2" fmla="*/ 534514 h 534514"/>
              <a:gd name="connsiteX3" fmla="*/ 0 w 1296144"/>
              <a:gd name="connsiteY3" fmla="*/ 534514 h 534514"/>
              <a:gd name="connsiteX0" fmla="*/ 6350 w 1302494"/>
              <a:gd name="connsiteY0" fmla="*/ 569439 h 569439"/>
              <a:gd name="connsiteX1" fmla="*/ 0 w 1302494"/>
              <a:gd name="connsiteY1" fmla="*/ 0 h 569439"/>
              <a:gd name="connsiteX2" fmla="*/ 1302494 w 1302494"/>
              <a:gd name="connsiteY2" fmla="*/ 569439 h 569439"/>
              <a:gd name="connsiteX3" fmla="*/ 6350 w 1302494"/>
              <a:gd name="connsiteY3" fmla="*/ 569439 h 569439"/>
              <a:gd name="connsiteX0" fmla="*/ 6350 w 1343769"/>
              <a:gd name="connsiteY0" fmla="*/ 569439 h 569439"/>
              <a:gd name="connsiteX1" fmla="*/ 0 w 1343769"/>
              <a:gd name="connsiteY1" fmla="*/ 0 h 569439"/>
              <a:gd name="connsiteX2" fmla="*/ 1343769 w 1343769"/>
              <a:gd name="connsiteY2" fmla="*/ 569439 h 569439"/>
              <a:gd name="connsiteX3" fmla="*/ 6350 w 1343769"/>
              <a:gd name="connsiteY3" fmla="*/ 569439 h 569439"/>
              <a:gd name="connsiteX0" fmla="*/ 6350 w 1340594"/>
              <a:gd name="connsiteY0" fmla="*/ 569439 h 569439"/>
              <a:gd name="connsiteX1" fmla="*/ 0 w 1340594"/>
              <a:gd name="connsiteY1" fmla="*/ 0 h 569439"/>
              <a:gd name="connsiteX2" fmla="*/ 1340594 w 1340594"/>
              <a:gd name="connsiteY2" fmla="*/ 569439 h 569439"/>
              <a:gd name="connsiteX3" fmla="*/ 6350 w 1340594"/>
              <a:gd name="connsiteY3" fmla="*/ 569439 h 569439"/>
            </a:gdLst>
            <a:ahLst/>
            <a:cxnLst>
              <a:cxn ang="0">
                <a:pos x="connsiteX0" y="connsiteY0"/>
              </a:cxn>
              <a:cxn ang="0">
                <a:pos x="connsiteX1" y="connsiteY1"/>
              </a:cxn>
              <a:cxn ang="0">
                <a:pos x="connsiteX2" y="connsiteY2"/>
              </a:cxn>
              <a:cxn ang="0">
                <a:pos x="connsiteX3" y="connsiteY3"/>
              </a:cxn>
            </a:cxnLst>
            <a:rect l="l" t="t" r="r" b="b"/>
            <a:pathLst>
              <a:path w="1340594" h="569439">
                <a:moveTo>
                  <a:pt x="6350" y="569439"/>
                </a:moveTo>
                <a:cubicBezTo>
                  <a:pt x="4233" y="379626"/>
                  <a:pt x="2117" y="189813"/>
                  <a:pt x="0" y="0"/>
                </a:cubicBezTo>
                <a:lnTo>
                  <a:pt x="1340594" y="569439"/>
                </a:lnTo>
                <a:lnTo>
                  <a:pt x="6350" y="569439"/>
                </a:lnTo>
                <a:close/>
              </a:path>
            </a:pathLst>
          </a:cu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62" name="直角三角形 7">
            <a:extLst>
              <a:ext uri="{FF2B5EF4-FFF2-40B4-BE49-F238E27FC236}">
                <a16:creationId xmlns:a16="http://schemas.microsoft.com/office/drawing/2014/main" id="{65B0B934-2AD2-4DB4-AB94-646A2562F617}"/>
              </a:ext>
            </a:extLst>
          </p:cNvPr>
          <p:cNvSpPr/>
          <p:nvPr/>
        </p:nvSpPr>
        <p:spPr>
          <a:xfrm flipH="1">
            <a:off x="8698916" y="3404730"/>
            <a:ext cx="778920" cy="463178"/>
          </a:xfrm>
          <a:custGeom>
            <a:avLst/>
            <a:gdLst>
              <a:gd name="connsiteX0" fmla="*/ 0 w 1296144"/>
              <a:gd name="connsiteY0" fmla="*/ 534514 h 534514"/>
              <a:gd name="connsiteX1" fmla="*/ 0 w 1296144"/>
              <a:gd name="connsiteY1" fmla="*/ 0 h 534514"/>
              <a:gd name="connsiteX2" fmla="*/ 1296144 w 1296144"/>
              <a:gd name="connsiteY2" fmla="*/ 534514 h 534514"/>
              <a:gd name="connsiteX3" fmla="*/ 0 w 1296144"/>
              <a:gd name="connsiteY3" fmla="*/ 534514 h 534514"/>
              <a:gd name="connsiteX0" fmla="*/ 6350 w 1302494"/>
              <a:gd name="connsiteY0" fmla="*/ 569439 h 569439"/>
              <a:gd name="connsiteX1" fmla="*/ 0 w 1302494"/>
              <a:gd name="connsiteY1" fmla="*/ 0 h 569439"/>
              <a:gd name="connsiteX2" fmla="*/ 1302494 w 1302494"/>
              <a:gd name="connsiteY2" fmla="*/ 569439 h 569439"/>
              <a:gd name="connsiteX3" fmla="*/ 6350 w 1302494"/>
              <a:gd name="connsiteY3" fmla="*/ 569439 h 569439"/>
              <a:gd name="connsiteX0" fmla="*/ 6350 w 1343769"/>
              <a:gd name="connsiteY0" fmla="*/ 569439 h 569439"/>
              <a:gd name="connsiteX1" fmla="*/ 0 w 1343769"/>
              <a:gd name="connsiteY1" fmla="*/ 0 h 569439"/>
              <a:gd name="connsiteX2" fmla="*/ 1343769 w 1343769"/>
              <a:gd name="connsiteY2" fmla="*/ 569439 h 569439"/>
              <a:gd name="connsiteX3" fmla="*/ 6350 w 1343769"/>
              <a:gd name="connsiteY3" fmla="*/ 569439 h 569439"/>
              <a:gd name="connsiteX0" fmla="*/ 6350 w 1340594"/>
              <a:gd name="connsiteY0" fmla="*/ 569439 h 569439"/>
              <a:gd name="connsiteX1" fmla="*/ 0 w 1340594"/>
              <a:gd name="connsiteY1" fmla="*/ 0 h 569439"/>
              <a:gd name="connsiteX2" fmla="*/ 1340594 w 1340594"/>
              <a:gd name="connsiteY2" fmla="*/ 569439 h 569439"/>
              <a:gd name="connsiteX3" fmla="*/ 6350 w 1340594"/>
              <a:gd name="connsiteY3" fmla="*/ 569439 h 569439"/>
            </a:gdLst>
            <a:ahLst/>
            <a:cxnLst>
              <a:cxn ang="0">
                <a:pos x="connsiteX0" y="connsiteY0"/>
              </a:cxn>
              <a:cxn ang="0">
                <a:pos x="connsiteX1" y="connsiteY1"/>
              </a:cxn>
              <a:cxn ang="0">
                <a:pos x="connsiteX2" y="connsiteY2"/>
              </a:cxn>
              <a:cxn ang="0">
                <a:pos x="connsiteX3" y="connsiteY3"/>
              </a:cxn>
            </a:cxnLst>
            <a:rect l="l" t="t" r="r" b="b"/>
            <a:pathLst>
              <a:path w="1340594" h="569439">
                <a:moveTo>
                  <a:pt x="6350" y="569439"/>
                </a:moveTo>
                <a:cubicBezTo>
                  <a:pt x="4233" y="379626"/>
                  <a:pt x="2117" y="189813"/>
                  <a:pt x="0" y="0"/>
                </a:cubicBezTo>
                <a:lnTo>
                  <a:pt x="1340594" y="569439"/>
                </a:lnTo>
                <a:lnTo>
                  <a:pt x="6350" y="569439"/>
                </a:lnTo>
                <a:close/>
              </a:path>
            </a:pathLst>
          </a:cu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EDE78622-C10B-4716-BD57-47189875C49B}"/>
                  </a:ext>
                </a:extLst>
              </p:cNvPr>
              <p:cNvSpPr/>
              <p:nvPr/>
            </p:nvSpPr>
            <p:spPr>
              <a:xfrm>
                <a:off x="10678187" y="3836202"/>
                <a:ext cx="57900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𝑶</m:t>
                      </m:r>
                    </m:oMath>
                  </m:oMathPara>
                </a14:m>
                <a:endParaRPr lang="ja-JP" altLang="en-US" sz="1050" dirty="0">
                  <a:ea typeface="HG丸ｺﾞｼｯｸM-PRO" panose="020F0600000000000000" pitchFamily="50" charset="-128"/>
                </a:endParaRPr>
              </a:p>
            </p:txBody>
          </p:sp>
        </mc:Choice>
        <mc:Fallback xmlns="">
          <p:sp>
            <p:nvSpPr>
              <p:cNvPr id="63" name="正方形/長方形 62">
                <a:extLst>
                  <a:ext uri="{FF2B5EF4-FFF2-40B4-BE49-F238E27FC236}">
                    <a16:creationId xmlns:a16="http://schemas.microsoft.com/office/drawing/2014/main" id="{EDE78622-C10B-4716-BD57-47189875C49B}"/>
                  </a:ext>
                </a:extLst>
              </p:cNvPr>
              <p:cNvSpPr>
                <a:spLocks noRot="1" noChangeAspect="1" noMove="1" noResize="1" noEditPoints="1" noAdjustHandles="1" noChangeArrowheads="1" noChangeShapeType="1" noTextEdit="1"/>
              </p:cNvSpPr>
              <p:nvPr/>
            </p:nvSpPr>
            <p:spPr>
              <a:xfrm>
                <a:off x="10678187" y="3836202"/>
                <a:ext cx="579005" cy="584775"/>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正方形/長方形 63">
                <a:extLst>
                  <a:ext uri="{FF2B5EF4-FFF2-40B4-BE49-F238E27FC236}">
                    <a16:creationId xmlns:a16="http://schemas.microsoft.com/office/drawing/2014/main" id="{6985ADC8-1859-4D9C-A7E1-372A413BE6AD}"/>
                  </a:ext>
                </a:extLst>
              </p:cNvPr>
              <p:cNvSpPr/>
              <p:nvPr/>
            </p:nvSpPr>
            <p:spPr>
              <a:xfrm>
                <a:off x="10816539" y="2206010"/>
                <a:ext cx="51328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a:solidFill>
                            <a:srgbClr val="FF0000"/>
                          </a:solidFill>
                          <a:latin typeface="Cambria Math" panose="02040503050406030204" pitchFamily="18" charset="0"/>
                        </a:rPr>
                        <m:t>𝑷</m:t>
                      </m:r>
                    </m:oMath>
                  </m:oMathPara>
                </a14:m>
                <a:endParaRPr lang="ja-JP" altLang="en-US" dirty="0">
                  <a:ea typeface="HG丸ｺﾞｼｯｸM-PRO" panose="020F0600000000000000" pitchFamily="50" charset="-128"/>
                </a:endParaRPr>
              </a:p>
            </p:txBody>
          </p:sp>
        </mc:Choice>
        <mc:Fallback xmlns="">
          <p:sp>
            <p:nvSpPr>
              <p:cNvPr id="64" name="正方形/長方形 63">
                <a:extLst>
                  <a:ext uri="{FF2B5EF4-FFF2-40B4-BE49-F238E27FC236}">
                    <a16:creationId xmlns:a16="http://schemas.microsoft.com/office/drawing/2014/main" id="{6985ADC8-1859-4D9C-A7E1-372A413BE6AD}"/>
                  </a:ext>
                </a:extLst>
              </p:cNvPr>
              <p:cNvSpPr>
                <a:spLocks noRot="1" noChangeAspect="1" noMove="1" noResize="1" noEditPoints="1" noAdjustHandles="1" noChangeArrowheads="1" noChangeShapeType="1" noTextEdit="1"/>
              </p:cNvSpPr>
              <p:nvPr/>
            </p:nvSpPr>
            <p:spPr>
              <a:xfrm>
                <a:off x="10816539" y="2206010"/>
                <a:ext cx="513281" cy="523220"/>
              </a:xfrm>
              <a:prstGeom prst="rect">
                <a:avLst/>
              </a:prstGeom>
              <a:blipFill>
                <a:blip r:embed="rId1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7386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down)">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down)">
                                      <p:cBhvr>
                                        <p:cTn id="3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61" grpId="0" animBg="1"/>
      <p:bldP spid="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ea typeface="HG丸ｺﾞｼｯｸM-PRO" panose="020F0600000000000000" pitchFamily="50" charset="-128"/>
              </a:rPr>
              <a:t>凹レンズの性質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29</a:t>
            </a:fld>
            <a:endParaRPr kumimoji="1" lang="ja-JP" altLang="en-US"/>
          </a:p>
        </p:txBody>
      </p:sp>
      <p:sp>
        <p:nvSpPr>
          <p:cNvPr id="6" name="正方形/長方形 5">
            <a:extLst>
              <a:ext uri="{FF2B5EF4-FFF2-40B4-BE49-F238E27FC236}">
                <a16:creationId xmlns:a16="http://schemas.microsoft.com/office/drawing/2014/main" id="{2D2317A9-DA27-4665-A23D-2B20FF493949}"/>
              </a:ext>
            </a:extLst>
          </p:cNvPr>
          <p:cNvSpPr/>
          <p:nvPr/>
        </p:nvSpPr>
        <p:spPr>
          <a:xfrm>
            <a:off x="502409" y="980728"/>
            <a:ext cx="1826141" cy="584775"/>
          </a:xfrm>
          <a:prstGeom prst="rect">
            <a:avLst/>
          </a:prstGeom>
        </p:spPr>
        <p:txBody>
          <a:bodyPr wrap="none">
            <a:spAutoFit/>
          </a:bodyPr>
          <a:lstStyle/>
          <a:p>
            <a:pPr algn="just"/>
            <a:r>
              <a:rPr lang="ja-JP" altLang="en-US" sz="3200" dirty="0">
                <a:latin typeface="HG丸ｺﾞｼｯｸM-PRO" panose="020F0600000000000000" pitchFamily="50" charset="-128"/>
                <a:ea typeface="HG丸ｺﾞｼｯｸM-PRO" panose="020F0600000000000000" pitchFamily="50" charset="-128"/>
              </a:rPr>
              <a:t>これより</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9E09DDD5-F88B-4314-8276-E873A121F60A}"/>
                  </a:ext>
                </a:extLst>
              </p:cNvPr>
              <p:cNvSpPr/>
              <p:nvPr/>
            </p:nvSpPr>
            <p:spPr>
              <a:xfrm>
                <a:off x="2423592" y="980728"/>
                <a:ext cx="2984022" cy="13567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4000" b="1" i="1">
                              <a:solidFill>
                                <a:srgbClr val="FF0000"/>
                              </a:solidFill>
                              <a:latin typeface="Cambria Math" panose="02040503050406030204" pitchFamily="18" charset="0"/>
                            </a:rPr>
                          </m:ctrlPr>
                        </m:fPr>
                        <m:num>
                          <m:r>
                            <a:rPr lang="en-US" altLang="ja-JP" sz="4000" b="1" i="1">
                              <a:solidFill>
                                <a:srgbClr val="FF0000"/>
                              </a:solidFill>
                              <a:latin typeface="Cambria Math" panose="02040503050406030204" pitchFamily="18" charset="0"/>
                            </a:rPr>
                            <m:t>𝟏</m:t>
                          </m:r>
                        </m:num>
                        <m:den>
                          <m:r>
                            <a:rPr lang="en-US" altLang="ja-JP" sz="4000" b="1" i="1">
                              <a:solidFill>
                                <a:srgbClr val="FF0000"/>
                              </a:solidFill>
                              <a:latin typeface="Cambria Math" panose="02040503050406030204" pitchFamily="18" charset="0"/>
                            </a:rPr>
                            <m:t>𝒂</m:t>
                          </m:r>
                        </m:den>
                      </m:f>
                      <m:r>
                        <a:rPr lang="en-US" altLang="ja-JP" sz="4000" b="1" i="1">
                          <a:solidFill>
                            <a:srgbClr val="FF0000"/>
                          </a:solidFill>
                          <a:latin typeface="Cambria Math" panose="02040503050406030204" pitchFamily="18" charset="0"/>
                        </a:rPr>
                        <m:t>−</m:t>
                      </m:r>
                      <m:f>
                        <m:fPr>
                          <m:ctrlPr>
                            <a:rPr lang="en-US" altLang="ja-JP" sz="4000" b="1" i="1">
                              <a:solidFill>
                                <a:srgbClr val="FF0000"/>
                              </a:solidFill>
                              <a:latin typeface="Cambria Math" panose="02040503050406030204" pitchFamily="18" charset="0"/>
                            </a:rPr>
                          </m:ctrlPr>
                        </m:fPr>
                        <m:num>
                          <m:r>
                            <a:rPr lang="en-US" altLang="ja-JP" sz="4000" b="1" i="1">
                              <a:solidFill>
                                <a:srgbClr val="FF0000"/>
                              </a:solidFill>
                              <a:latin typeface="Cambria Math" panose="02040503050406030204" pitchFamily="18" charset="0"/>
                            </a:rPr>
                            <m:t>𝟏</m:t>
                          </m:r>
                        </m:num>
                        <m:den>
                          <m:r>
                            <a:rPr lang="en-US" altLang="ja-JP" sz="4000" b="1" i="1">
                              <a:solidFill>
                                <a:srgbClr val="FF0000"/>
                              </a:solidFill>
                              <a:latin typeface="Cambria Math" panose="02040503050406030204" pitchFamily="18" charset="0"/>
                            </a:rPr>
                            <m:t>𝒃</m:t>
                          </m:r>
                        </m:den>
                      </m:f>
                      <m:r>
                        <a:rPr lang="en-US" altLang="ja-JP" sz="4000" b="1" i="1">
                          <a:solidFill>
                            <a:srgbClr val="FF0000"/>
                          </a:solidFill>
                          <a:latin typeface="Cambria Math" panose="02040503050406030204" pitchFamily="18" charset="0"/>
                        </a:rPr>
                        <m:t>=−</m:t>
                      </m:r>
                      <m:f>
                        <m:fPr>
                          <m:ctrlPr>
                            <a:rPr lang="en-US" altLang="ja-JP" sz="4000" b="1" i="1">
                              <a:solidFill>
                                <a:srgbClr val="FF0000"/>
                              </a:solidFill>
                              <a:latin typeface="Cambria Math" panose="02040503050406030204" pitchFamily="18" charset="0"/>
                            </a:rPr>
                          </m:ctrlPr>
                        </m:fPr>
                        <m:num>
                          <m:r>
                            <a:rPr lang="en-US" altLang="ja-JP" sz="4000" b="1" i="1">
                              <a:solidFill>
                                <a:srgbClr val="FF0000"/>
                              </a:solidFill>
                              <a:latin typeface="Cambria Math" panose="02040503050406030204" pitchFamily="18" charset="0"/>
                            </a:rPr>
                            <m:t>𝟏</m:t>
                          </m:r>
                        </m:num>
                        <m:den>
                          <m:r>
                            <a:rPr lang="en-US" altLang="ja-JP" sz="4000" b="1" i="1">
                              <a:solidFill>
                                <a:srgbClr val="FF0000"/>
                              </a:solidFill>
                              <a:latin typeface="Cambria Math" panose="02040503050406030204" pitchFamily="18" charset="0"/>
                            </a:rPr>
                            <m:t>𝒇</m:t>
                          </m:r>
                        </m:den>
                      </m:f>
                    </m:oMath>
                  </m:oMathPara>
                </a14:m>
                <a:endParaRPr lang="ja-JP" altLang="en-US" sz="4000" dirty="0">
                  <a:ea typeface="HG丸ｺﾞｼｯｸM-PRO" panose="020F0600000000000000" pitchFamily="50" charset="-128"/>
                </a:endParaRPr>
              </a:p>
            </p:txBody>
          </p:sp>
        </mc:Choice>
        <mc:Fallback xmlns="">
          <p:sp>
            <p:nvSpPr>
              <p:cNvPr id="7" name="正方形/長方形 6">
                <a:extLst>
                  <a:ext uri="{FF2B5EF4-FFF2-40B4-BE49-F238E27FC236}">
                    <a16:creationId xmlns:a16="http://schemas.microsoft.com/office/drawing/2014/main" id="{9E09DDD5-F88B-4314-8276-E873A121F60A}"/>
                  </a:ext>
                </a:extLst>
              </p:cNvPr>
              <p:cNvSpPr>
                <a:spLocks noRot="1" noChangeAspect="1" noMove="1" noResize="1" noEditPoints="1" noAdjustHandles="1" noChangeArrowheads="1" noChangeShapeType="1" noTextEdit="1"/>
              </p:cNvSpPr>
              <p:nvPr/>
            </p:nvSpPr>
            <p:spPr>
              <a:xfrm>
                <a:off x="2423592" y="980728"/>
                <a:ext cx="2984022" cy="1356782"/>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F38A410D-9E51-41A5-993A-E818048E66BF}"/>
                  </a:ext>
                </a:extLst>
              </p:cNvPr>
              <p:cNvSpPr/>
              <p:nvPr/>
            </p:nvSpPr>
            <p:spPr>
              <a:xfrm>
                <a:off x="5948633" y="818483"/>
                <a:ext cx="2781531" cy="646331"/>
              </a:xfrm>
              <a:prstGeom prst="rect">
                <a:avLst/>
              </a:prstGeom>
            </p:spPr>
            <p:txBody>
              <a:bodyPr wrap="none">
                <a:spAutoFit/>
              </a:bodyPr>
              <a:lstStyle/>
              <a:p>
                <a:r>
                  <a:rPr lang="ja-JP" altLang="en-US" sz="3600" b="1" dirty="0">
                    <a:solidFill>
                      <a:srgbClr val="FF0000"/>
                    </a:solidFill>
                    <a:latin typeface="HG丸ｺﾞｼｯｸM-PRO" panose="020F0600000000000000" pitchFamily="50" charset="-128"/>
                    <a:ea typeface="HG丸ｺﾞｼｯｸM-PRO" panose="020F0600000000000000" pitchFamily="50" charset="-128"/>
                  </a:rPr>
                  <a:t>虚像は</a:t>
                </a:r>
                <a14:m>
                  <m:oMath xmlns:m="http://schemas.openxmlformats.org/officeDocument/2006/math">
                    <m:r>
                      <a:rPr lang="en-US" altLang="ja-JP" sz="3600" b="1" i="1">
                        <a:solidFill>
                          <a:srgbClr val="FF0000"/>
                        </a:solidFill>
                        <a:latin typeface="Cambria Math" panose="02040503050406030204" pitchFamily="18" charset="0"/>
                      </a:rPr>
                      <m:t>𝒃</m:t>
                    </m:r>
                  </m:oMath>
                </a14:m>
                <a:r>
                  <a:rPr lang="ja-JP" altLang="en-US" sz="3600" b="1" dirty="0">
                    <a:solidFill>
                      <a:srgbClr val="FF0000"/>
                    </a:solidFill>
                    <a:latin typeface="HG丸ｺﾞｼｯｸM-PRO" panose="020F0600000000000000" pitchFamily="50" charset="-128"/>
                    <a:ea typeface="HG丸ｺﾞｼｯｸM-PRO" panose="020F0600000000000000" pitchFamily="50" charset="-128"/>
                  </a:rPr>
                  <a:t>が負</a:t>
                </a: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F38A410D-9E51-41A5-993A-E818048E66BF}"/>
                  </a:ext>
                </a:extLst>
              </p:cNvPr>
              <p:cNvSpPr>
                <a:spLocks noRot="1" noChangeAspect="1" noMove="1" noResize="1" noEditPoints="1" noAdjustHandles="1" noChangeArrowheads="1" noChangeShapeType="1" noTextEdit="1"/>
              </p:cNvSpPr>
              <p:nvPr/>
            </p:nvSpPr>
            <p:spPr>
              <a:xfrm>
                <a:off x="5948633" y="818483"/>
                <a:ext cx="2781531" cy="646331"/>
              </a:xfrm>
              <a:prstGeom prst="rect">
                <a:avLst/>
              </a:prstGeom>
              <a:blipFill>
                <a:blip r:embed="rId3"/>
                <a:stretch>
                  <a:fillRect l="-6798" t="-16981" r="-6360" b="-320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745DCFBE-BAF8-4817-A807-E3A831DBE9BB}"/>
                  </a:ext>
                </a:extLst>
              </p:cNvPr>
              <p:cNvSpPr/>
              <p:nvPr/>
            </p:nvSpPr>
            <p:spPr>
              <a:xfrm>
                <a:off x="5951984" y="1705388"/>
                <a:ext cx="3687228" cy="646331"/>
              </a:xfrm>
              <a:prstGeom prst="rect">
                <a:avLst/>
              </a:prstGeom>
            </p:spPr>
            <p:txBody>
              <a:bodyPr wrap="none">
                <a:spAutoFit/>
              </a:bodyPr>
              <a:lstStyle/>
              <a:p>
                <a:r>
                  <a:rPr lang="ja-JP" altLang="en-US" sz="3600" b="1" dirty="0">
                    <a:solidFill>
                      <a:srgbClr val="FF0000"/>
                    </a:solidFill>
                    <a:latin typeface="HG丸ｺﾞｼｯｸM-PRO" panose="020F0600000000000000" pitchFamily="50" charset="-128"/>
                    <a:ea typeface="HG丸ｺﾞｼｯｸM-PRO" panose="020F0600000000000000" pitchFamily="50" charset="-128"/>
                  </a:rPr>
                  <a:t>凹レンズは</a:t>
                </a:r>
                <a14:m>
                  <m:oMath xmlns:m="http://schemas.openxmlformats.org/officeDocument/2006/math">
                    <m:r>
                      <a:rPr lang="en-US" altLang="ja-JP" sz="3600" b="1" i="1">
                        <a:solidFill>
                          <a:srgbClr val="FF0000"/>
                        </a:solidFill>
                        <a:latin typeface="Cambria Math" panose="02040503050406030204" pitchFamily="18" charset="0"/>
                      </a:rPr>
                      <m:t>𝒇</m:t>
                    </m:r>
                  </m:oMath>
                </a14:m>
                <a:r>
                  <a:rPr lang="ja-JP" altLang="en-US" sz="3600" b="1" dirty="0">
                    <a:solidFill>
                      <a:srgbClr val="FF0000"/>
                    </a:solidFill>
                    <a:latin typeface="HG丸ｺﾞｼｯｸM-PRO" panose="020F0600000000000000" pitchFamily="50" charset="-128"/>
                    <a:ea typeface="HG丸ｺﾞｼｯｸM-PRO" panose="020F0600000000000000" pitchFamily="50" charset="-128"/>
                  </a:rPr>
                  <a:t>が負</a:t>
                </a: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p:txBody>
          </p:sp>
        </mc:Choice>
        <mc:Fallback xmlns="">
          <p:sp>
            <p:nvSpPr>
              <p:cNvPr id="9" name="正方形/長方形 8">
                <a:extLst>
                  <a:ext uri="{FF2B5EF4-FFF2-40B4-BE49-F238E27FC236}">
                    <a16:creationId xmlns:a16="http://schemas.microsoft.com/office/drawing/2014/main" id="{745DCFBE-BAF8-4817-A807-E3A831DBE9BB}"/>
                  </a:ext>
                </a:extLst>
              </p:cNvPr>
              <p:cNvSpPr>
                <a:spLocks noRot="1" noChangeAspect="1" noMove="1" noResize="1" noEditPoints="1" noAdjustHandles="1" noChangeArrowheads="1" noChangeShapeType="1" noTextEdit="1"/>
              </p:cNvSpPr>
              <p:nvPr/>
            </p:nvSpPr>
            <p:spPr>
              <a:xfrm>
                <a:off x="5951984" y="1705388"/>
                <a:ext cx="3687228" cy="646331"/>
              </a:xfrm>
              <a:prstGeom prst="rect">
                <a:avLst/>
              </a:prstGeom>
              <a:blipFill>
                <a:blip r:embed="rId4"/>
                <a:stretch>
                  <a:fillRect l="-4959" t="-17925" r="-4628" b="-320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F7060C2E-C31E-4EB0-A879-BE80E0417A80}"/>
                  </a:ext>
                </a:extLst>
              </p:cNvPr>
              <p:cNvSpPr/>
              <p:nvPr/>
            </p:nvSpPr>
            <p:spPr>
              <a:xfrm>
                <a:off x="6272836" y="3818006"/>
                <a:ext cx="4030270" cy="2178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6600" b="1" i="1" smtClean="0">
                              <a:solidFill>
                                <a:srgbClr val="FF0000"/>
                              </a:solidFill>
                              <a:latin typeface="Cambria Math" panose="02040503050406030204" pitchFamily="18" charset="0"/>
                            </a:rPr>
                          </m:ctrlPr>
                        </m:fPr>
                        <m:num>
                          <m:r>
                            <a:rPr lang="en-US" altLang="ja-JP" sz="6600" b="1" i="1">
                              <a:solidFill>
                                <a:srgbClr val="FF0000"/>
                              </a:solidFill>
                              <a:latin typeface="Cambria Math" panose="02040503050406030204" pitchFamily="18" charset="0"/>
                            </a:rPr>
                            <m:t>𝟏</m:t>
                          </m:r>
                        </m:num>
                        <m:den>
                          <m:r>
                            <a:rPr lang="en-US" altLang="ja-JP" sz="6600" b="1" i="1">
                              <a:solidFill>
                                <a:srgbClr val="FF0000"/>
                              </a:solidFill>
                              <a:latin typeface="Cambria Math" panose="02040503050406030204" pitchFamily="18" charset="0"/>
                            </a:rPr>
                            <m:t>𝒂</m:t>
                          </m:r>
                        </m:den>
                      </m:f>
                      <m:r>
                        <a:rPr lang="en-US" altLang="ja-JP" sz="6600" b="1" i="1" smtClean="0">
                          <a:solidFill>
                            <a:srgbClr val="FF0000"/>
                          </a:solidFill>
                          <a:latin typeface="Cambria Math" panose="02040503050406030204" pitchFamily="18" charset="0"/>
                        </a:rPr>
                        <m:t>+</m:t>
                      </m:r>
                      <m:f>
                        <m:fPr>
                          <m:ctrlPr>
                            <a:rPr lang="en-US" altLang="ja-JP" sz="6600" b="1" i="1">
                              <a:solidFill>
                                <a:srgbClr val="FF0000"/>
                              </a:solidFill>
                              <a:latin typeface="Cambria Math" panose="02040503050406030204" pitchFamily="18" charset="0"/>
                            </a:rPr>
                          </m:ctrlPr>
                        </m:fPr>
                        <m:num>
                          <m:r>
                            <a:rPr lang="en-US" altLang="ja-JP" sz="6600" b="1" i="1">
                              <a:solidFill>
                                <a:srgbClr val="FF0000"/>
                              </a:solidFill>
                              <a:latin typeface="Cambria Math" panose="02040503050406030204" pitchFamily="18" charset="0"/>
                            </a:rPr>
                            <m:t>𝟏</m:t>
                          </m:r>
                        </m:num>
                        <m:den>
                          <m:r>
                            <a:rPr lang="en-US" altLang="ja-JP" sz="6600" b="1" i="1">
                              <a:solidFill>
                                <a:srgbClr val="FF0000"/>
                              </a:solidFill>
                              <a:latin typeface="Cambria Math" panose="02040503050406030204" pitchFamily="18" charset="0"/>
                            </a:rPr>
                            <m:t>𝒃</m:t>
                          </m:r>
                        </m:den>
                      </m:f>
                      <m:r>
                        <a:rPr lang="en-US" altLang="ja-JP" sz="6600" b="1" i="1">
                          <a:solidFill>
                            <a:srgbClr val="FF0000"/>
                          </a:solidFill>
                          <a:latin typeface="Cambria Math" panose="02040503050406030204" pitchFamily="18" charset="0"/>
                        </a:rPr>
                        <m:t>=</m:t>
                      </m:r>
                      <m:f>
                        <m:fPr>
                          <m:ctrlPr>
                            <a:rPr lang="en-US" altLang="ja-JP" sz="6600" b="1" i="1">
                              <a:solidFill>
                                <a:srgbClr val="FF0000"/>
                              </a:solidFill>
                              <a:latin typeface="Cambria Math" panose="02040503050406030204" pitchFamily="18" charset="0"/>
                            </a:rPr>
                          </m:ctrlPr>
                        </m:fPr>
                        <m:num>
                          <m:r>
                            <a:rPr lang="en-US" altLang="ja-JP" sz="6600" b="1" i="1">
                              <a:solidFill>
                                <a:srgbClr val="FF0000"/>
                              </a:solidFill>
                              <a:latin typeface="Cambria Math" panose="02040503050406030204" pitchFamily="18" charset="0"/>
                            </a:rPr>
                            <m:t>𝟏</m:t>
                          </m:r>
                        </m:num>
                        <m:den>
                          <m:r>
                            <a:rPr lang="en-US" altLang="ja-JP" sz="6600" b="1" i="1">
                              <a:solidFill>
                                <a:srgbClr val="FF0000"/>
                              </a:solidFill>
                              <a:latin typeface="Cambria Math" panose="02040503050406030204" pitchFamily="18" charset="0"/>
                            </a:rPr>
                            <m:t>𝒇</m:t>
                          </m:r>
                        </m:den>
                      </m:f>
                    </m:oMath>
                  </m:oMathPara>
                </a14:m>
                <a:endParaRPr lang="ja-JP" altLang="en-US" sz="66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F7060C2E-C31E-4EB0-A879-BE80E0417A80}"/>
                  </a:ext>
                </a:extLst>
              </p:cNvPr>
              <p:cNvSpPr>
                <a:spLocks noRot="1" noChangeAspect="1" noMove="1" noResize="1" noEditPoints="1" noAdjustHandles="1" noChangeArrowheads="1" noChangeShapeType="1" noTextEdit="1"/>
              </p:cNvSpPr>
              <p:nvPr/>
            </p:nvSpPr>
            <p:spPr>
              <a:xfrm>
                <a:off x="6272836" y="3818006"/>
                <a:ext cx="4030270" cy="2178610"/>
              </a:xfrm>
              <a:prstGeom prst="rect">
                <a:avLst/>
              </a:prstGeom>
              <a:blipFill>
                <a:blip r:embed="rId5"/>
                <a:stretch>
                  <a:fillRect/>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BEA83A21-7D7F-457E-9243-0A1B5A196B59}"/>
              </a:ext>
            </a:extLst>
          </p:cNvPr>
          <p:cNvSpPr/>
          <p:nvPr/>
        </p:nvSpPr>
        <p:spPr>
          <a:xfrm>
            <a:off x="1417686" y="3818006"/>
            <a:ext cx="3427541" cy="1200329"/>
          </a:xfrm>
          <a:prstGeom prst="rect">
            <a:avLst/>
          </a:prstGeom>
        </p:spPr>
        <p:txBody>
          <a:bodyPr wrap="none">
            <a:spAutoFit/>
          </a:bodyPr>
          <a:lstStyle/>
          <a:p>
            <a:r>
              <a:rPr lang="ja-JP" altLang="en-US" sz="3600" b="1" dirty="0">
                <a:latin typeface="HG丸ｺﾞｼｯｸM-PRO" panose="020F0600000000000000" pitchFamily="50" charset="-128"/>
                <a:ea typeface="HG丸ｺﾞｼｯｸM-PRO" panose="020F0600000000000000" pitchFamily="50" charset="-128"/>
              </a:rPr>
              <a:t>凸レンズ</a:t>
            </a:r>
            <a:endParaRPr lang="en-US" altLang="ja-JP" sz="3600" b="1" dirty="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凹レンズともに</a:t>
            </a:r>
            <a:endParaRPr lang="en-US" altLang="ja-JP" sz="3600" b="1"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AFEA29A1-77CC-4CA3-9EAD-C78DBADD7F0B}"/>
              </a:ext>
            </a:extLst>
          </p:cNvPr>
          <p:cNvSpPr/>
          <p:nvPr/>
        </p:nvSpPr>
        <p:spPr>
          <a:xfrm>
            <a:off x="502409" y="2757436"/>
            <a:ext cx="3786614" cy="707886"/>
          </a:xfrm>
          <a:prstGeom prst="rect">
            <a:avLst/>
          </a:prstGeom>
        </p:spPr>
        <p:txBody>
          <a:bodyPr wrap="none">
            <a:spAutoFit/>
          </a:bodyPr>
          <a:lstStyle/>
          <a:p>
            <a:r>
              <a:rPr lang="ja-JP" altLang="en-US" sz="4000" b="1" dirty="0">
                <a:latin typeface="HG丸ｺﾞｼｯｸM-PRO" panose="020F0600000000000000" pitchFamily="50" charset="-128"/>
                <a:ea typeface="HG丸ｺﾞｼｯｸM-PRO" panose="020F0600000000000000" pitchFamily="50" charset="-128"/>
              </a:rPr>
              <a:t>◎レンズの公式</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F8BCBD7D-6503-4F1C-AE27-EC96A06347D1}"/>
              </a:ext>
            </a:extLst>
          </p:cNvPr>
          <p:cNvSpPr/>
          <p:nvPr/>
        </p:nvSpPr>
        <p:spPr>
          <a:xfrm>
            <a:off x="963274" y="3578930"/>
            <a:ext cx="10619125" cy="26583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0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a:t>
            </a:fld>
            <a:endParaRPr kumimoji="1" lang="ja-JP" altLang="en-US"/>
          </a:p>
        </p:txBody>
      </p:sp>
      <p:pic>
        <p:nvPicPr>
          <p:cNvPr id="6" name="図 5">
            <a:extLst>
              <a:ext uri="{FF2B5EF4-FFF2-40B4-BE49-F238E27FC236}">
                <a16:creationId xmlns:a16="http://schemas.microsoft.com/office/drawing/2014/main" id="{3E055816-D6EA-4637-ACF1-6AF56468CF0B}"/>
              </a:ext>
            </a:extLst>
          </p:cNvPr>
          <p:cNvPicPr>
            <a:picLocks noChangeAspect="1"/>
          </p:cNvPicPr>
          <p:nvPr/>
        </p:nvPicPr>
        <p:blipFill>
          <a:blip r:embed="rId2"/>
          <a:stretch>
            <a:fillRect/>
          </a:stretch>
        </p:blipFill>
        <p:spPr>
          <a:xfrm>
            <a:off x="1487488" y="836712"/>
            <a:ext cx="8637226" cy="5623364"/>
          </a:xfrm>
          <a:prstGeom prst="rect">
            <a:avLst/>
          </a:prstGeom>
        </p:spPr>
      </p:pic>
      <p:cxnSp>
        <p:nvCxnSpPr>
          <p:cNvPr id="11" name="直線コネクタ 10">
            <a:extLst>
              <a:ext uri="{FF2B5EF4-FFF2-40B4-BE49-F238E27FC236}">
                <a16:creationId xmlns:a16="http://schemas.microsoft.com/office/drawing/2014/main" id="{6B8CEAB6-3319-46D3-BCDD-BE5BB04E2B71}"/>
              </a:ext>
            </a:extLst>
          </p:cNvPr>
          <p:cNvCxnSpPr/>
          <p:nvPr/>
        </p:nvCxnSpPr>
        <p:spPr>
          <a:xfrm>
            <a:off x="1219628" y="3527649"/>
            <a:ext cx="95116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00F5558-872C-4F38-B25E-168E689FE5BB}"/>
              </a:ext>
            </a:extLst>
          </p:cNvPr>
          <p:cNvCxnSpPr>
            <a:cxnSpLocks/>
          </p:cNvCxnSpPr>
          <p:nvPr/>
        </p:nvCxnSpPr>
        <p:spPr>
          <a:xfrm>
            <a:off x="1160544" y="2709770"/>
            <a:ext cx="3789296" cy="12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2A0E291-2C78-4AAA-A589-F5F016D7DB1E}"/>
              </a:ext>
            </a:extLst>
          </p:cNvPr>
          <p:cNvCxnSpPr>
            <a:cxnSpLocks/>
          </p:cNvCxnSpPr>
          <p:nvPr/>
        </p:nvCxnSpPr>
        <p:spPr>
          <a:xfrm>
            <a:off x="4944989" y="2722236"/>
            <a:ext cx="4895427" cy="31550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7972BAA5-F670-4F12-98DB-8F5476E8DB6E}"/>
              </a:ext>
            </a:extLst>
          </p:cNvPr>
          <p:cNvCxnSpPr>
            <a:cxnSpLocks/>
          </p:cNvCxnSpPr>
          <p:nvPr/>
        </p:nvCxnSpPr>
        <p:spPr>
          <a:xfrm>
            <a:off x="4944989" y="1251503"/>
            <a:ext cx="1295027"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2D8A03CE-EE9F-4943-ACA5-BB001B3BCF5A}"/>
                  </a:ext>
                </a:extLst>
              </p:cNvPr>
              <p:cNvSpPr/>
              <p:nvPr/>
            </p:nvSpPr>
            <p:spPr>
              <a:xfrm>
                <a:off x="5375224" y="1223393"/>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15" name="正方形/長方形 14">
                <a:extLst>
                  <a:ext uri="{FF2B5EF4-FFF2-40B4-BE49-F238E27FC236}">
                    <a16:creationId xmlns:a16="http://schemas.microsoft.com/office/drawing/2014/main" id="{2D8A03CE-EE9F-4943-ACA5-BB001B3BCF5A}"/>
                  </a:ext>
                </a:extLst>
              </p:cNvPr>
              <p:cNvSpPr>
                <a:spLocks noRot="1" noChangeAspect="1" noMove="1" noResize="1" noEditPoints="1" noAdjustHandles="1" noChangeArrowheads="1" noChangeShapeType="1" noTextEdit="1"/>
              </p:cNvSpPr>
              <p:nvPr/>
            </p:nvSpPr>
            <p:spPr>
              <a:xfrm>
                <a:off x="5375224" y="1223393"/>
                <a:ext cx="597215" cy="707886"/>
              </a:xfrm>
              <a:prstGeom prst="rect">
                <a:avLst/>
              </a:prstGeom>
              <a:blipFill>
                <a:blip r:embed="rId3"/>
                <a:stretch>
                  <a:fillRect/>
                </a:stretch>
              </a:blipFill>
            </p:spPr>
            <p:txBody>
              <a:bodyPr/>
              <a:lstStyle/>
              <a:p>
                <a:r>
                  <a:rPr lang="ja-JP" altLang="en-US">
                    <a:noFill/>
                  </a:rPr>
                  <a:t> </a:t>
                </a:r>
              </a:p>
            </p:txBody>
          </p:sp>
        </mc:Fallback>
      </mc:AlternateContent>
      <p:cxnSp>
        <p:nvCxnSpPr>
          <p:cNvPr id="16" name="直線矢印コネクタ 15">
            <a:extLst>
              <a:ext uri="{FF2B5EF4-FFF2-40B4-BE49-F238E27FC236}">
                <a16:creationId xmlns:a16="http://schemas.microsoft.com/office/drawing/2014/main" id="{824515FE-B720-4921-865D-59F16E30FB28}"/>
              </a:ext>
            </a:extLst>
          </p:cNvPr>
          <p:cNvCxnSpPr>
            <a:cxnSpLocks/>
          </p:cNvCxnSpPr>
          <p:nvPr/>
        </p:nvCxnSpPr>
        <p:spPr>
          <a:xfrm>
            <a:off x="3719736" y="1251503"/>
            <a:ext cx="1225253"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BDF08D2D-1480-4C87-9D30-0BE195EC63D3}"/>
                  </a:ext>
                </a:extLst>
              </p:cNvPr>
              <p:cNvSpPr/>
              <p:nvPr/>
            </p:nvSpPr>
            <p:spPr>
              <a:xfrm>
                <a:off x="3976461" y="1223393"/>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BDF08D2D-1480-4C87-9D30-0BE195EC63D3}"/>
                  </a:ext>
                </a:extLst>
              </p:cNvPr>
              <p:cNvSpPr>
                <a:spLocks noRot="1" noChangeAspect="1" noMove="1" noResize="1" noEditPoints="1" noAdjustHandles="1" noChangeArrowheads="1" noChangeShapeType="1" noTextEdit="1"/>
              </p:cNvSpPr>
              <p:nvPr/>
            </p:nvSpPr>
            <p:spPr>
              <a:xfrm>
                <a:off x="3976461" y="1223393"/>
                <a:ext cx="597215" cy="707886"/>
              </a:xfrm>
              <a:prstGeom prst="rect">
                <a:avLst/>
              </a:prstGeom>
              <a:blipFill>
                <a:blip r:embed="rId4"/>
                <a:stretch>
                  <a:fillRect/>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12231AA7-2E47-4F3B-B765-EFF5C8CDA1C4}"/>
              </a:ext>
            </a:extLst>
          </p:cNvPr>
          <p:cNvSpPr/>
          <p:nvPr/>
        </p:nvSpPr>
        <p:spPr>
          <a:xfrm>
            <a:off x="5019283" y="1785462"/>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B8908651-2774-4A84-96DE-382960C4C651}"/>
              </a:ext>
            </a:extLst>
          </p:cNvPr>
          <p:cNvSpPr/>
          <p:nvPr/>
        </p:nvSpPr>
        <p:spPr>
          <a:xfrm>
            <a:off x="10220629" y="3065984"/>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1C74D110-CAE0-44C9-9D4A-F6D4F5B67D99}"/>
              </a:ext>
            </a:extLst>
          </p:cNvPr>
          <p:cNvSpPr/>
          <p:nvPr/>
        </p:nvSpPr>
        <p:spPr>
          <a:xfrm>
            <a:off x="6706071" y="3065983"/>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72E76E8E-2200-4C2D-8ABD-9ED7D897F149}"/>
              </a:ext>
            </a:extLst>
          </p:cNvPr>
          <p:cNvSpPr/>
          <p:nvPr/>
        </p:nvSpPr>
        <p:spPr>
          <a:xfrm>
            <a:off x="3595892" y="3089857"/>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04D96538-A55E-4D15-ACA9-21E1884B6C4F}"/>
              </a:ext>
            </a:extLst>
          </p:cNvPr>
          <p:cNvSpPr/>
          <p:nvPr/>
        </p:nvSpPr>
        <p:spPr>
          <a:xfrm>
            <a:off x="6695287" y="842768"/>
            <a:ext cx="5233361" cy="954107"/>
          </a:xfrm>
          <a:prstGeom prst="rect">
            <a:avLst/>
          </a:prstGeom>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②光軸に平行な光は、焦点に向かって進む</a:t>
            </a:r>
            <a:endParaRPr lang="en-US" altLang="ja-JP" sz="2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7809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§2. </a:t>
            </a:r>
            <a:r>
              <a:rPr lang="ja-JP" altLang="en-US" sz="3600" dirty="0">
                <a:ea typeface="HG丸ｺﾞｼｯｸM-PRO" panose="020F0600000000000000" pitchFamily="50" charset="-128"/>
              </a:rPr>
              <a:t>凹レンズの性質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30</a:t>
            </a:fld>
            <a:endParaRPr kumimoji="1" lang="ja-JP" altLang="en-US"/>
          </a:p>
        </p:txBody>
      </p:sp>
      <p:sp>
        <p:nvSpPr>
          <p:cNvPr id="14" name="正方形/長方形 13">
            <a:extLst>
              <a:ext uri="{FF2B5EF4-FFF2-40B4-BE49-F238E27FC236}">
                <a16:creationId xmlns:a16="http://schemas.microsoft.com/office/drawing/2014/main" id="{9C35A4B4-20A3-49A9-B4A6-46269E845BEF}"/>
              </a:ext>
            </a:extLst>
          </p:cNvPr>
          <p:cNvSpPr/>
          <p:nvPr/>
        </p:nvSpPr>
        <p:spPr>
          <a:xfrm>
            <a:off x="1352319" y="1602890"/>
            <a:ext cx="10144281" cy="46874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32724867-D469-44FE-BCC0-892371BF45CA}"/>
              </a:ext>
            </a:extLst>
          </p:cNvPr>
          <p:cNvSpPr/>
          <p:nvPr/>
        </p:nvSpPr>
        <p:spPr>
          <a:xfrm>
            <a:off x="263352" y="829228"/>
            <a:ext cx="5827236" cy="769441"/>
          </a:xfrm>
          <a:prstGeom prst="rect">
            <a:avLst/>
          </a:prstGeom>
        </p:spPr>
        <p:txBody>
          <a:bodyPr wrap="none">
            <a:spAutoFit/>
          </a:bodyPr>
          <a:lstStyle/>
          <a:p>
            <a:r>
              <a:rPr lang="ja-JP" altLang="en-US" sz="4400" dirty="0">
                <a:ea typeface="HG丸ｺﾞｼｯｸM-PRO" panose="020F0600000000000000" pitchFamily="50" charset="-128"/>
              </a:rPr>
              <a:t>レンズの公式のまとめ</a:t>
            </a:r>
            <a:endParaRPr lang="en-US" altLang="ja-JP" sz="44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02E7B810-4067-4C03-A490-2F4C177DAE7C}"/>
                  </a:ext>
                </a:extLst>
              </p:cNvPr>
              <p:cNvSpPr/>
              <p:nvPr/>
            </p:nvSpPr>
            <p:spPr>
              <a:xfrm>
                <a:off x="4944564" y="1814922"/>
                <a:ext cx="3482018" cy="17992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5400" i="1" smtClean="0">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𝑎</m:t>
                          </m:r>
                        </m:den>
                      </m:f>
                      <m:r>
                        <a:rPr lang="en-US" altLang="ja-JP" sz="5400" b="0" i="1" smtClean="0">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i="1">
                              <a:latin typeface="Cambria Math" panose="02040503050406030204" pitchFamily="18" charset="0"/>
                            </a:rPr>
                            <m:t>1</m:t>
                          </m:r>
                        </m:num>
                        <m:den>
                          <m:r>
                            <a:rPr lang="en-US" altLang="ja-JP" sz="5400" i="1">
                              <a:latin typeface="Cambria Math" panose="02040503050406030204" pitchFamily="18" charset="0"/>
                            </a:rPr>
                            <m:t>𝑏</m:t>
                          </m:r>
                        </m:den>
                      </m:f>
                      <m:r>
                        <a:rPr lang="en-US" altLang="ja-JP" sz="5400" i="1">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𝑓</m:t>
                          </m:r>
                        </m:den>
                      </m:f>
                    </m:oMath>
                  </m:oMathPara>
                </a14:m>
                <a:endParaRPr lang="ja-JP" altLang="en-US" sz="5400" dirty="0">
                  <a:ea typeface="HG丸ｺﾞｼｯｸM-PRO" panose="020F0600000000000000" pitchFamily="50" charset="-128"/>
                </a:endParaRPr>
              </a:p>
            </p:txBody>
          </p:sp>
        </mc:Choice>
        <mc:Fallback xmlns="">
          <p:sp>
            <p:nvSpPr>
              <p:cNvPr id="17" name="正方形/長方形 16">
                <a:extLst>
                  <a:ext uri="{FF2B5EF4-FFF2-40B4-BE49-F238E27FC236}">
                    <a16:creationId xmlns:a16="http://schemas.microsoft.com/office/drawing/2014/main" id="{02E7B810-4067-4C03-A490-2F4C177DAE7C}"/>
                  </a:ext>
                </a:extLst>
              </p:cNvPr>
              <p:cNvSpPr>
                <a:spLocks noRot="1" noChangeAspect="1" noMove="1" noResize="1" noEditPoints="1" noAdjustHandles="1" noChangeArrowheads="1" noChangeShapeType="1" noTextEdit="1"/>
              </p:cNvSpPr>
              <p:nvPr/>
            </p:nvSpPr>
            <p:spPr>
              <a:xfrm>
                <a:off x="4944564" y="1814922"/>
                <a:ext cx="3482018" cy="1799275"/>
              </a:xfrm>
              <a:prstGeom prst="rect">
                <a:avLst/>
              </a:prstGeom>
              <a:blipFill>
                <a:blip r:embed="rId2"/>
                <a:stretch>
                  <a:fillRect/>
                </a:stretch>
              </a:blipFill>
            </p:spPr>
            <p:txBody>
              <a:bodyPr/>
              <a:lstStyle/>
              <a:p>
                <a:r>
                  <a:rPr lang="ja-JP" altLang="en-US">
                    <a:noFill/>
                  </a:rPr>
                  <a:t> </a:t>
                </a:r>
              </a:p>
            </p:txBody>
          </p:sp>
        </mc:Fallback>
      </mc:AlternateContent>
      <p:sp>
        <p:nvSpPr>
          <p:cNvPr id="18" name="正方形/長方形 17">
            <a:extLst>
              <a:ext uri="{FF2B5EF4-FFF2-40B4-BE49-F238E27FC236}">
                <a16:creationId xmlns:a16="http://schemas.microsoft.com/office/drawing/2014/main" id="{AE8381DF-06BC-4551-A144-2C179D2AA7C4}"/>
              </a:ext>
            </a:extLst>
          </p:cNvPr>
          <p:cNvSpPr/>
          <p:nvPr/>
        </p:nvSpPr>
        <p:spPr>
          <a:xfrm>
            <a:off x="2350144" y="3776084"/>
            <a:ext cx="2448106" cy="769441"/>
          </a:xfrm>
          <a:prstGeom prst="rect">
            <a:avLst/>
          </a:prstGeom>
        </p:spPr>
        <p:txBody>
          <a:bodyPr wrap="none">
            <a:sp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rPr>
              <a:t>凸レンズ</a:t>
            </a:r>
            <a:endParaRPr lang="ja-JP" altLang="en-US" sz="4400" b="1"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2FFEEF26-9F14-4C77-9371-14116670B755}"/>
              </a:ext>
            </a:extLst>
          </p:cNvPr>
          <p:cNvSpPr/>
          <p:nvPr/>
        </p:nvSpPr>
        <p:spPr>
          <a:xfrm>
            <a:off x="2287015" y="4912302"/>
            <a:ext cx="2448106" cy="769441"/>
          </a:xfrm>
          <a:prstGeom prst="rect">
            <a:avLst/>
          </a:prstGeom>
        </p:spPr>
        <p:txBody>
          <a:bodyPr wrap="none">
            <a:sp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rPr>
              <a:t>凹レンズ</a:t>
            </a:r>
            <a:endParaRPr lang="ja-JP" altLang="en-US" sz="4400" b="1" dirty="0">
              <a:latin typeface="HG丸ｺﾞｼｯｸM-PRO" panose="020F0600000000000000" pitchFamily="50" charset="-128"/>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044CBBB7-AF1E-47EE-9AF6-EB18666E85F7}"/>
                  </a:ext>
                </a:extLst>
              </p:cNvPr>
              <p:cNvSpPr/>
              <p:nvPr/>
            </p:nvSpPr>
            <p:spPr>
              <a:xfrm>
                <a:off x="4944564" y="3761134"/>
                <a:ext cx="1369286"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𝒇</m:t>
                    </m:r>
                    <m:r>
                      <a:rPr lang="ja-JP" altLang="en-US" sz="3600" b="1" i="1" smtClean="0">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20" name="正方形/長方形 19">
                <a:extLst>
                  <a:ext uri="{FF2B5EF4-FFF2-40B4-BE49-F238E27FC236}">
                    <a16:creationId xmlns:a16="http://schemas.microsoft.com/office/drawing/2014/main" id="{044CBBB7-AF1E-47EE-9AF6-EB18666E85F7}"/>
                  </a:ext>
                </a:extLst>
              </p:cNvPr>
              <p:cNvSpPr>
                <a:spLocks noRot="1" noChangeAspect="1" noMove="1" noResize="1" noEditPoints="1" noAdjustHandles="1" noChangeArrowheads="1" noChangeShapeType="1" noTextEdit="1"/>
              </p:cNvSpPr>
              <p:nvPr/>
            </p:nvSpPr>
            <p:spPr>
              <a:xfrm>
                <a:off x="4944564" y="3761134"/>
                <a:ext cx="1369286" cy="646331"/>
              </a:xfrm>
              <a:prstGeom prst="rect">
                <a:avLst/>
              </a:prstGeom>
              <a:blipFill>
                <a:blip r:embed="rId3"/>
                <a:stretch>
                  <a:fillRect t="-19811" r="-12889"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23F6508C-4731-4571-82B7-1B1401A176B6}"/>
                  </a:ext>
                </a:extLst>
              </p:cNvPr>
              <p:cNvSpPr/>
              <p:nvPr/>
            </p:nvSpPr>
            <p:spPr>
              <a:xfrm>
                <a:off x="4925244" y="4911521"/>
                <a:ext cx="1369286"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𝒇</m:t>
                    </m:r>
                    <m:r>
                      <a:rPr lang="ja-JP" altLang="en-US" sz="3600" b="1" i="1">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21" name="正方形/長方形 20">
                <a:extLst>
                  <a:ext uri="{FF2B5EF4-FFF2-40B4-BE49-F238E27FC236}">
                    <a16:creationId xmlns:a16="http://schemas.microsoft.com/office/drawing/2014/main" id="{23F6508C-4731-4571-82B7-1B1401A176B6}"/>
                  </a:ext>
                </a:extLst>
              </p:cNvPr>
              <p:cNvSpPr>
                <a:spLocks noRot="1" noChangeAspect="1" noMove="1" noResize="1" noEditPoints="1" noAdjustHandles="1" noChangeArrowheads="1" noChangeShapeType="1" noTextEdit="1"/>
              </p:cNvSpPr>
              <p:nvPr/>
            </p:nvSpPr>
            <p:spPr>
              <a:xfrm>
                <a:off x="4925244" y="4911521"/>
                <a:ext cx="1369286" cy="646331"/>
              </a:xfrm>
              <a:prstGeom prst="rect">
                <a:avLst/>
              </a:prstGeom>
              <a:blipFill>
                <a:blip r:embed="rId4"/>
                <a:stretch>
                  <a:fillRect t="-19811" r="-12444"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81D28ACA-9E7F-4065-AC57-B91898BBA2F2}"/>
                  </a:ext>
                </a:extLst>
              </p:cNvPr>
              <p:cNvSpPr/>
              <p:nvPr/>
            </p:nvSpPr>
            <p:spPr>
              <a:xfrm>
                <a:off x="4259186" y="5733806"/>
                <a:ext cx="2187715" cy="523220"/>
              </a:xfrm>
              <a:prstGeom prst="rect">
                <a:avLst/>
              </a:prstGeom>
            </p:spPr>
            <p:txBody>
              <a:bodyPr wrap="none">
                <a:spAutoFit/>
              </a:bodyPr>
              <a:lstStyle/>
              <a:p>
                <a14:m>
                  <m:oMath xmlns:m="http://schemas.openxmlformats.org/officeDocument/2006/math">
                    <m:r>
                      <a:rPr lang="en-US" altLang="ja-JP" sz="2800" i="1">
                        <a:latin typeface="Cambria Math" panose="02040503050406030204" pitchFamily="18" charset="0"/>
                      </a:rPr>
                      <m:t>𝑓</m:t>
                    </m:r>
                  </m:oMath>
                </a14:m>
                <a:r>
                  <a:rPr lang="ja-JP" altLang="en-US" sz="2800" dirty="0">
                    <a:ea typeface="HG丸ｺﾞｼｯｸM-PRO" panose="020F0600000000000000" pitchFamily="50" charset="-128"/>
                  </a:rPr>
                  <a:t>：焦点距離</a:t>
                </a:r>
              </a:p>
            </p:txBody>
          </p:sp>
        </mc:Choice>
        <mc:Fallback xmlns="">
          <p:sp>
            <p:nvSpPr>
              <p:cNvPr id="22" name="正方形/長方形 21">
                <a:extLst>
                  <a:ext uri="{FF2B5EF4-FFF2-40B4-BE49-F238E27FC236}">
                    <a16:creationId xmlns:a16="http://schemas.microsoft.com/office/drawing/2014/main" id="{81D28ACA-9E7F-4065-AC57-B91898BBA2F2}"/>
                  </a:ext>
                </a:extLst>
              </p:cNvPr>
              <p:cNvSpPr>
                <a:spLocks noRot="1" noChangeAspect="1" noMove="1" noResize="1" noEditPoints="1" noAdjustHandles="1" noChangeArrowheads="1" noChangeShapeType="1" noTextEdit="1"/>
              </p:cNvSpPr>
              <p:nvPr/>
            </p:nvSpPr>
            <p:spPr>
              <a:xfrm>
                <a:off x="4259186" y="5733806"/>
                <a:ext cx="2187715" cy="523220"/>
              </a:xfrm>
              <a:prstGeom prst="rect">
                <a:avLst/>
              </a:prstGeom>
              <a:blipFill>
                <a:blip r:embed="rId5"/>
                <a:stretch>
                  <a:fillRect t="-17647" r="-4178" b="-28235"/>
                </a:stretch>
              </a:blipFill>
            </p:spPr>
            <p:txBody>
              <a:bodyPr/>
              <a:lstStyle/>
              <a:p>
                <a:r>
                  <a:rPr lang="ja-JP" altLang="en-US">
                    <a:noFill/>
                  </a:rPr>
                  <a:t> </a:t>
                </a:r>
              </a:p>
            </p:txBody>
          </p:sp>
        </mc:Fallback>
      </mc:AlternateContent>
      <p:sp>
        <p:nvSpPr>
          <p:cNvPr id="23" name="正方形/長方形 22">
            <a:extLst>
              <a:ext uri="{FF2B5EF4-FFF2-40B4-BE49-F238E27FC236}">
                <a16:creationId xmlns:a16="http://schemas.microsoft.com/office/drawing/2014/main" id="{01899998-3334-425A-BD35-5EB4C059F5B4}"/>
              </a:ext>
            </a:extLst>
          </p:cNvPr>
          <p:cNvSpPr/>
          <p:nvPr/>
        </p:nvSpPr>
        <p:spPr>
          <a:xfrm>
            <a:off x="7542718" y="3705010"/>
            <a:ext cx="1313180" cy="769441"/>
          </a:xfrm>
          <a:prstGeom prst="rect">
            <a:avLst/>
          </a:prstGeom>
        </p:spPr>
        <p:txBody>
          <a:bodyPr wrap="none">
            <a:spAutoFit/>
          </a:bodyPr>
          <a:lstStyle/>
          <a:p>
            <a:r>
              <a:rPr lang="ja-JP" altLang="en-US" sz="4400" dirty="0">
                <a:solidFill>
                  <a:srgbClr val="000000"/>
                </a:solidFill>
                <a:latin typeface="HG丸ｺﾞｼｯｸM-PRO" panose="020F0600000000000000" pitchFamily="50" charset="-128"/>
                <a:ea typeface="HG丸ｺﾞｼｯｸM-PRO" panose="020F0600000000000000" pitchFamily="50" charset="-128"/>
              </a:rPr>
              <a:t>実像</a:t>
            </a:r>
            <a:endParaRPr lang="ja-JP" altLang="en-US" sz="4400" dirty="0">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8BF6784-D23B-4918-869B-C98764CC0067}"/>
              </a:ext>
            </a:extLst>
          </p:cNvPr>
          <p:cNvSpPr/>
          <p:nvPr/>
        </p:nvSpPr>
        <p:spPr>
          <a:xfrm>
            <a:off x="7556228" y="4841608"/>
            <a:ext cx="1313180" cy="769441"/>
          </a:xfrm>
          <a:prstGeom prst="rect">
            <a:avLst/>
          </a:prstGeom>
        </p:spPr>
        <p:txBody>
          <a:bodyPr wrap="none">
            <a:spAutoFit/>
          </a:bodyPr>
          <a:lstStyle/>
          <a:p>
            <a:r>
              <a:rPr lang="ja-JP" altLang="en-US" sz="4400" dirty="0">
                <a:latin typeface="HG丸ｺﾞｼｯｸM-PRO" panose="020F0600000000000000" pitchFamily="50" charset="-128"/>
                <a:ea typeface="HG丸ｺﾞｼｯｸM-PRO" panose="020F0600000000000000" pitchFamily="50" charset="-128"/>
              </a:rPr>
              <a:t>虚像</a:t>
            </a:r>
          </a:p>
        </p:txBody>
      </p: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84359832-5A1C-4368-B8DA-5612220DFD43}"/>
                  </a:ext>
                </a:extLst>
              </p:cNvPr>
              <p:cNvSpPr/>
              <p:nvPr/>
            </p:nvSpPr>
            <p:spPr>
              <a:xfrm>
                <a:off x="8855898" y="3753204"/>
                <a:ext cx="1390124"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𝒃</m:t>
                    </m:r>
                    <m:r>
                      <a:rPr lang="ja-JP" altLang="en-US" sz="3600" b="1" i="1" smtClean="0">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25" name="正方形/長方形 24">
                <a:extLst>
                  <a:ext uri="{FF2B5EF4-FFF2-40B4-BE49-F238E27FC236}">
                    <a16:creationId xmlns:a16="http://schemas.microsoft.com/office/drawing/2014/main" id="{84359832-5A1C-4368-B8DA-5612220DFD43}"/>
                  </a:ext>
                </a:extLst>
              </p:cNvPr>
              <p:cNvSpPr>
                <a:spLocks noRot="1" noChangeAspect="1" noMove="1" noResize="1" noEditPoints="1" noAdjustHandles="1" noChangeArrowheads="1" noChangeShapeType="1" noTextEdit="1"/>
              </p:cNvSpPr>
              <p:nvPr/>
            </p:nvSpPr>
            <p:spPr>
              <a:xfrm>
                <a:off x="8855898" y="3753204"/>
                <a:ext cx="1390124" cy="646331"/>
              </a:xfrm>
              <a:prstGeom prst="rect">
                <a:avLst/>
              </a:prstGeom>
              <a:blipFill>
                <a:blip r:embed="rId6"/>
                <a:stretch>
                  <a:fillRect t="-19811" r="-12719"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9DB853BF-3F66-42C3-BA81-E2845A8D72F9}"/>
                  </a:ext>
                </a:extLst>
              </p:cNvPr>
              <p:cNvSpPr/>
              <p:nvPr/>
            </p:nvSpPr>
            <p:spPr>
              <a:xfrm>
                <a:off x="8869408" y="4922527"/>
                <a:ext cx="1390124"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𝒃</m:t>
                    </m:r>
                    <m:r>
                      <a:rPr lang="ja-JP" altLang="en-US" sz="3600" b="1" i="1">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26" name="正方形/長方形 25">
                <a:extLst>
                  <a:ext uri="{FF2B5EF4-FFF2-40B4-BE49-F238E27FC236}">
                    <a16:creationId xmlns:a16="http://schemas.microsoft.com/office/drawing/2014/main" id="{9DB853BF-3F66-42C3-BA81-E2845A8D72F9}"/>
                  </a:ext>
                </a:extLst>
              </p:cNvPr>
              <p:cNvSpPr>
                <a:spLocks noRot="1" noChangeAspect="1" noMove="1" noResize="1" noEditPoints="1" noAdjustHandles="1" noChangeArrowheads="1" noChangeShapeType="1" noTextEdit="1"/>
              </p:cNvSpPr>
              <p:nvPr/>
            </p:nvSpPr>
            <p:spPr>
              <a:xfrm>
                <a:off x="8869408" y="4922527"/>
                <a:ext cx="1390124" cy="646331"/>
              </a:xfrm>
              <a:prstGeom prst="rect">
                <a:avLst/>
              </a:prstGeom>
              <a:blipFill>
                <a:blip r:embed="rId7"/>
                <a:stretch>
                  <a:fillRect t="-19811" r="-12719"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CB7E71B2-65B8-492B-B5AB-8DC39410EB84}"/>
                  </a:ext>
                </a:extLst>
              </p:cNvPr>
              <p:cNvSpPr/>
              <p:nvPr/>
            </p:nvSpPr>
            <p:spPr>
              <a:xfrm>
                <a:off x="7392144" y="5740074"/>
                <a:ext cx="3259097" cy="523220"/>
              </a:xfrm>
              <a:prstGeom prst="rect">
                <a:avLst/>
              </a:prstGeom>
            </p:spPr>
            <p:txBody>
              <a:bodyPr wrap="none">
                <a:spAutoFit/>
              </a:bodyPr>
              <a:lstStyle/>
              <a:p>
                <a14:m>
                  <m:oMath xmlns:m="http://schemas.openxmlformats.org/officeDocument/2006/math">
                    <m:r>
                      <a:rPr lang="en-US" altLang="ja-JP" sz="2800" b="0" i="1" smtClean="0">
                        <a:latin typeface="Cambria Math" panose="02040503050406030204" pitchFamily="18" charset="0"/>
                      </a:rPr>
                      <m:t>𝑏</m:t>
                    </m:r>
                  </m:oMath>
                </a14:m>
                <a:r>
                  <a:rPr lang="ja-JP" altLang="en-US" sz="2800" dirty="0">
                    <a:ea typeface="HG丸ｺﾞｼｯｸM-PRO" panose="020F0600000000000000" pitchFamily="50" charset="-128"/>
                  </a:rPr>
                  <a:t>：像のできる位置</a:t>
                </a:r>
              </a:p>
            </p:txBody>
          </p:sp>
        </mc:Choice>
        <mc:Fallback xmlns="">
          <p:sp>
            <p:nvSpPr>
              <p:cNvPr id="27" name="正方形/長方形 26">
                <a:extLst>
                  <a:ext uri="{FF2B5EF4-FFF2-40B4-BE49-F238E27FC236}">
                    <a16:creationId xmlns:a16="http://schemas.microsoft.com/office/drawing/2014/main" id="{CB7E71B2-65B8-492B-B5AB-8DC39410EB84}"/>
                  </a:ext>
                </a:extLst>
              </p:cNvPr>
              <p:cNvSpPr>
                <a:spLocks noRot="1" noChangeAspect="1" noMove="1" noResize="1" noEditPoints="1" noAdjustHandles="1" noChangeArrowheads="1" noChangeShapeType="1" noTextEdit="1"/>
              </p:cNvSpPr>
              <p:nvPr/>
            </p:nvSpPr>
            <p:spPr>
              <a:xfrm>
                <a:off x="7392144" y="5740074"/>
                <a:ext cx="3259097" cy="523220"/>
              </a:xfrm>
              <a:prstGeom prst="rect">
                <a:avLst/>
              </a:prstGeom>
              <a:blipFill>
                <a:blip r:embed="rId8"/>
                <a:stretch>
                  <a:fillRect t="-17647" r="-2434" b="-28235"/>
                </a:stretch>
              </a:blipFill>
            </p:spPr>
            <p:txBody>
              <a:bodyPr/>
              <a:lstStyle/>
              <a:p>
                <a:r>
                  <a:rPr lang="ja-JP" altLang="en-US">
                    <a:noFill/>
                  </a:rPr>
                  <a:t> </a:t>
                </a:r>
              </a:p>
            </p:txBody>
          </p:sp>
        </mc:Fallback>
      </mc:AlternateContent>
      <p:cxnSp>
        <p:nvCxnSpPr>
          <p:cNvPr id="28" name="直線コネクタ 27">
            <a:extLst>
              <a:ext uri="{FF2B5EF4-FFF2-40B4-BE49-F238E27FC236}">
                <a16:creationId xmlns:a16="http://schemas.microsoft.com/office/drawing/2014/main" id="{A79EF6C7-681B-48D5-A4EC-9BFC18104E78}"/>
              </a:ext>
            </a:extLst>
          </p:cNvPr>
          <p:cNvCxnSpPr>
            <a:stCxn id="24" idx="1"/>
          </p:cNvCxnSpPr>
          <p:nvPr/>
        </p:nvCxnSpPr>
        <p:spPr>
          <a:xfrm flipH="1" flipV="1">
            <a:off x="6189689" y="4149165"/>
            <a:ext cx="1366539" cy="1077164"/>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0BFFA1B7-CDC8-4059-A989-BC004CA00289}"/>
              </a:ext>
            </a:extLst>
          </p:cNvPr>
          <p:cNvCxnSpPr>
            <a:stCxn id="23" idx="1"/>
          </p:cNvCxnSpPr>
          <p:nvPr/>
        </p:nvCxnSpPr>
        <p:spPr>
          <a:xfrm flipH="1">
            <a:off x="6211785" y="4089731"/>
            <a:ext cx="1330933" cy="0"/>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9D79187-97FD-45CD-A878-00A5D3A9D324}"/>
              </a:ext>
            </a:extLst>
          </p:cNvPr>
          <p:cNvCxnSpPr>
            <a:stCxn id="24" idx="1"/>
            <a:endCxn id="21" idx="3"/>
          </p:cNvCxnSpPr>
          <p:nvPr/>
        </p:nvCxnSpPr>
        <p:spPr>
          <a:xfrm flipH="1">
            <a:off x="6294530" y="5226329"/>
            <a:ext cx="1261698" cy="8358"/>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93C7E8CB-EF1C-400C-8976-494A02236316}"/>
              </a:ext>
            </a:extLst>
          </p:cNvPr>
          <p:cNvSpPr/>
          <p:nvPr/>
        </p:nvSpPr>
        <p:spPr>
          <a:xfrm>
            <a:off x="6134315" y="5263783"/>
            <a:ext cx="1620957" cy="523220"/>
          </a:xfrm>
          <a:prstGeom prst="rect">
            <a:avLst/>
          </a:prstGeom>
        </p:spPr>
        <p:txBody>
          <a:bodyPr wrap="none">
            <a:spAutoFit/>
          </a:bodyPr>
          <a:lstStyle/>
          <a:p>
            <a:r>
              <a:rPr lang="ja-JP" altLang="en-US" sz="1400" b="1" dirty="0">
                <a:solidFill>
                  <a:srgbClr val="000000"/>
                </a:solidFill>
                <a:latin typeface="HG丸ｺﾞｼｯｸM-PRO" panose="020F0600000000000000" pitchFamily="50" charset="-128"/>
                <a:ea typeface="HG丸ｺﾞｼｯｸM-PRO" panose="020F0600000000000000" pitchFamily="50" charset="-128"/>
              </a:rPr>
              <a:t>凹レンズは</a:t>
            </a:r>
            <a:endParaRPr lang="en-US" altLang="ja-JP" sz="14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00000"/>
                </a:solidFill>
                <a:latin typeface="HG丸ｺﾞｼｯｸM-PRO" panose="020F0600000000000000" pitchFamily="50" charset="-128"/>
                <a:ea typeface="HG丸ｺﾞｼｯｸM-PRO" panose="020F0600000000000000" pitchFamily="50" charset="-128"/>
              </a:rPr>
              <a:t>虚像しかできない</a:t>
            </a:r>
            <a:endParaRPr lang="ja-JP" altLang="en-US" sz="1400" b="1" dirty="0">
              <a:latin typeface="HG丸ｺﾞｼｯｸM-PRO" panose="020F0600000000000000" pitchFamily="50" charset="-128"/>
              <a:ea typeface="HG丸ｺﾞｼｯｸM-PRO" panose="020F0600000000000000" pitchFamily="50" charset="-128"/>
            </a:endParaRPr>
          </a:p>
        </p:txBody>
      </p:sp>
      <p:cxnSp>
        <p:nvCxnSpPr>
          <p:cNvPr id="33" name="直線コネクタ 32">
            <a:extLst>
              <a:ext uri="{FF2B5EF4-FFF2-40B4-BE49-F238E27FC236}">
                <a16:creationId xmlns:a16="http://schemas.microsoft.com/office/drawing/2014/main" id="{555FDA8F-98A0-4BED-B5DD-BE4D5BC849AD}"/>
              </a:ext>
            </a:extLst>
          </p:cNvPr>
          <p:cNvCxnSpPr/>
          <p:nvPr/>
        </p:nvCxnSpPr>
        <p:spPr>
          <a:xfrm flipH="1">
            <a:off x="6211786" y="4149165"/>
            <a:ext cx="1330932" cy="1077164"/>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9EA1E22-B443-4BA0-BED2-A151389C5776}"/>
              </a:ext>
            </a:extLst>
          </p:cNvPr>
          <p:cNvCxnSpPr/>
          <p:nvPr/>
        </p:nvCxnSpPr>
        <p:spPr>
          <a:xfrm flipH="1" flipV="1">
            <a:off x="6191284" y="4145636"/>
            <a:ext cx="1366539" cy="1077164"/>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7ACE550-2353-4A09-A65B-3F20FCFB939D}"/>
              </a:ext>
            </a:extLst>
          </p:cNvPr>
          <p:cNvCxnSpPr/>
          <p:nvPr/>
        </p:nvCxnSpPr>
        <p:spPr>
          <a:xfrm flipH="1">
            <a:off x="6213380" y="4086202"/>
            <a:ext cx="1330933"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8BC4A98-6B24-4549-BA90-F5FB5C0A6A2C}"/>
              </a:ext>
            </a:extLst>
          </p:cNvPr>
          <p:cNvCxnSpPr/>
          <p:nvPr/>
        </p:nvCxnSpPr>
        <p:spPr>
          <a:xfrm flipH="1">
            <a:off x="6150251" y="5222800"/>
            <a:ext cx="1407572" cy="8358"/>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9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2FB584FD-61B3-4477-9DDB-8E30B737604A}"/>
              </a:ext>
            </a:extLst>
          </p:cNvPr>
          <p:cNvPicPr>
            <a:picLocks noChangeAspect="1"/>
          </p:cNvPicPr>
          <p:nvPr/>
        </p:nvPicPr>
        <p:blipFill>
          <a:blip r:embed="rId2"/>
          <a:stretch>
            <a:fillRect/>
          </a:stretch>
        </p:blipFill>
        <p:spPr>
          <a:xfrm>
            <a:off x="1631504" y="2132856"/>
            <a:ext cx="9524388" cy="4475696"/>
          </a:xfrm>
          <a:prstGeom prst="rect">
            <a:avLst/>
          </a:prstGeom>
        </p:spPr>
      </p:pic>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組み合わせレンズ</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31</a:t>
            </a:fld>
            <a:endParaRPr kumimoji="1" lang="ja-JP" altLang="en-US"/>
          </a:p>
        </p:txBody>
      </p:sp>
      <p:sp>
        <p:nvSpPr>
          <p:cNvPr id="31" name="正方形/長方形 30">
            <a:extLst>
              <a:ext uri="{FF2B5EF4-FFF2-40B4-BE49-F238E27FC236}">
                <a16:creationId xmlns:a16="http://schemas.microsoft.com/office/drawing/2014/main" id="{AAEB0F80-BA30-4BDD-BDD3-350E992C896A}"/>
              </a:ext>
            </a:extLst>
          </p:cNvPr>
          <p:cNvSpPr/>
          <p:nvPr/>
        </p:nvSpPr>
        <p:spPr>
          <a:xfrm>
            <a:off x="407368" y="836712"/>
            <a:ext cx="11449272" cy="1200329"/>
          </a:xfrm>
          <a:prstGeom prst="rect">
            <a:avLst/>
          </a:prstGeom>
        </p:spPr>
        <p:txBody>
          <a:bodyPr wrap="square">
            <a:spAutoFit/>
          </a:bodyPr>
          <a:lstStyle/>
          <a:p>
            <a:r>
              <a:rPr lang="ja-JP" altLang="en-US" sz="2400" b="1" dirty="0">
                <a:solidFill>
                  <a:srgbClr val="000000"/>
                </a:solidFill>
                <a:latin typeface="HG丸ｺﾞｼｯｸM-PRO" panose="020F0600000000000000" pitchFamily="50" charset="-128"/>
                <a:ea typeface="HG丸ｺﾞｼｯｸM-PRO" panose="020F0600000000000000" pitchFamily="50" charset="-128"/>
              </a:rPr>
              <a:t>場合①　２枚以上のレンズによる像を考えるとき、１枚目のレンズによってできた像を、２枚目のレンズに対しての物体とみなして、作図をしたり、レンズの公式を用いる。</a:t>
            </a:r>
            <a:endParaRPr lang="ja-JP" altLang="en-US" sz="2400" b="1" dirty="0">
              <a:latin typeface="HG丸ｺﾞｼｯｸM-PRO" panose="020F0600000000000000" pitchFamily="50" charset="-128"/>
              <a:ea typeface="HG丸ｺﾞｼｯｸM-PRO" panose="020F0600000000000000" pitchFamily="50" charset="-128"/>
            </a:endParaRPr>
          </a:p>
        </p:txBody>
      </p:sp>
      <p:cxnSp>
        <p:nvCxnSpPr>
          <p:cNvPr id="38" name="直線コネクタ 37">
            <a:extLst>
              <a:ext uri="{FF2B5EF4-FFF2-40B4-BE49-F238E27FC236}">
                <a16:creationId xmlns:a16="http://schemas.microsoft.com/office/drawing/2014/main" id="{5723DE38-9EC8-42D1-B942-2CBAB8627AD3}"/>
              </a:ext>
            </a:extLst>
          </p:cNvPr>
          <p:cNvCxnSpPr/>
          <p:nvPr/>
        </p:nvCxnSpPr>
        <p:spPr>
          <a:xfrm flipV="1">
            <a:off x="911424" y="3618383"/>
            <a:ext cx="3312368" cy="83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28DC6A-08BA-4331-8CE2-F5851DEB2248}"/>
              </a:ext>
            </a:extLst>
          </p:cNvPr>
          <p:cNvCxnSpPr/>
          <p:nvPr/>
        </p:nvCxnSpPr>
        <p:spPr>
          <a:xfrm>
            <a:off x="4211092" y="3626699"/>
            <a:ext cx="4909244" cy="29818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88E7E1A2-8771-484D-922D-0BE447466EAC}"/>
              </a:ext>
            </a:extLst>
          </p:cNvPr>
          <p:cNvCxnSpPr/>
          <p:nvPr/>
        </p:nvCxnSpPr>
        <p:spPr>
          <a:xfrm>
            <a:off x="767408" y="2936144"/>
            <a:ext cx="7704856" cy="31683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13E0C01-5E30-4792-9ED1-7D234CB867FA}"/>
              </a:ext>
            </a:extLst>
          </p:cNvPr>
          <p:cNvCxnSpPr/>
          <p:nvPr/>
        </p:nvCxnSpPr>
        <p:spPr>
          <a:xfrm>
            <a:off x="1271464" y="2196367"/>
            <a:ext cx="2939628" cy="36921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343F7BC-663D-4523-91AB-0F115BBC0EB2}"/>
              </a:ext>
            </a:extLst>
          </p:cNvPr>
          <p:cNvCxnSpPr/>
          <p:nvPr/>
        </p:nvCxnSpPr>
        <p:spPr>
          <a:xfrm>
            <a:off x="4223792" y="5888472"/>
            <a:ext cx="41044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矢印: 上 42">
            <a:extLst>
              <a:ext uri="{FF2B5EF4-FFF2-40B4-BE49-F238E27FC236}">
                <a16:creationId xmlns:a16="http://schemas.microsoft.com/office/drawing/2014/main" id="{8CA2FE8E-DFCB-4DB5-93FB-275CDB94D263}"/>
              </a:ext>
            </a:extLst>
          </p:cNvPr>
          <p:cNvSpPr/>
          <p:nvPr/>
        </p:nvSpPr>
        <p:spPr>
          <a:xfrm rot="10800000">
            <a:off x="7752184" y="4384272"/>
            <a:ext cx="432048" cy="1481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44" name="直線コネクタ 43">
            <a:extLst>
              <a:ext uri="{FF2B5EF4-FFF2-40B4-BE49-F238E27FC236}">
                <a16:creationId xmlns:a16="http://schemas.microsoft.com/office/drawing/2014/main" id="{ACAABC67-3FD7-427C-A6C9-9E213F2064EB}"/>
              </a:ext>
            </a:extLst>
          </p:cNvPr>
          <p:cNvCxnSpPr/>
          <p:nvPr/>
        </p:nvCxnSpPr>
        <p:spPr>
          <a:xfrm>
            <a:off x="7896200" y="5888472"/>
            <a:ext cx="108012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9E73049-129B-4542-BF87-9267E383D387}"/>
              </a:ext>
            </a:extLst>
          </p:cNvPr>
          <p:cNvCxnSpPr/>
          <p:nvPr/>
        </p:nvCxnSpPr>
        <p:spPr>
          <a:xfrm flipV="1">
            <a:off x="8976320" y="2504096"/>
            <a:ext cx="936104" cy="33843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F81D041-2576-4570-9578-7E1E2736352A}"/>
              </a:ext>
            </a:extLst>
          </p:cNvPr>
          <p:cNvCxnSpPr/>
          <p:nvPr/>
        </p:nvCxnSpPr>
        <p:spPr>
          <a:xfrm flipV="1">
            <a:off x="7932204" y="2504096"/>
            <a:ext cx="2268252" cy="33843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矢印: 上 46">
            <a:extLst>
              <a:ext uri="{FF2B5EF4-FFF2-40B4-BE49-F238E27FC236}">
                <a16:creationId xmlns:a16="http://schemas.microsoft.com/office/drawing/2014/main" id="{C9A68B1B-A8BE-427A-8EAF-F9680E89A707}"/>
              </a:ext>
            </a:extLst>
          </p:cNvPr>
          <p:cNvSpPr/>
          <p:nvPr/>
        </p:nvSpPr>
        <p:spPr>
          <a:xfrm>
            <a:off x="9516380" y="3224177"/>
            <a:ext cx="432048" cy="116009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Tree>
    <p:extLst>
      <p:ext uri="{BB962C8B-B14F-4D97-AF65-F5344CB8AC3E}">
        <p14:creationId xmlns:p14="http://schemas.microsoft.com/office/powerpoint/2010/main" val="22018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組み合わせレンズ</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32</a:t>
            </a:fld>
            <a:endParaRPr kumimoji="1" lang="ja-JP" altLang="en-US"/>
          </a:p>
        </p:txBody>
      </p:sp>
      <p:sp>
        <p:nvSpPr>
          <p:cNvPr id="6" name="Rectangle 1">
            <a:extLst>
              <a:ext uri="{FF2B5EF4-FFF2-40B4-BE49-F238E27FC236}">
                <a16:creationId xmlns:a16="http://schemas.microsoft.com/office/drawing/2014/main" id="{50DD879A-3CF9-4C58-A333-BE17F64A3854}"/>
              </a:ext>
            </a:extLst>
          </p:cNvPr>
          <p:cNvSpPr>
            <a:spLocks noChangeArrowheads="1"/>
          </p:cNvSpPr>
          <p:nvPr/>
        </p:nvSpPr>
        <p:spPr bwMode="auto">
          <a:xfrm>
            <a:off x="263352" y="802657"/>
            <a:ext cx="118093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dirty="0">
                <a:latin typeface="Times New Roman" panose="02020603050405020304" pitchFamily="18" charset="0"/>
                <a:ea typeface="HG丸ｺﾞｼｯｸM-PRO" panose="020F0600000000000000" pitchFamily="50" charset="-128"/>
                <a:cs typeface="Times New Roman" panose="02020603050405020304" pitchFamily="18" charset="0"/>
              </a:rPr>
              <a:t>練習　</a:t>
            </a:r>
            <a:r>
              <a:rPr kumimoji="0" lang="ja-JP"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図の凸レンズ</a:t>
            </a:r>
            <a:r>
              <a:rPr kumimoji="0" lang="en-US"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A</a:t>
            </a:r>
            <a:r>
              <a:rPr kumimoji="0" lang="ja-JP" altLang="en-US"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、凸レンズ</a:t>
            </a:r>
            <a:r>
              <a:rPr kumimoji="0" lang="en-US"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B</a:t>
            </a:r>
            <a:r>
              <a:rPr kumimoji="0" lang="ja-JP" altLang="en-US"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の焦点距離は</a:t>
            </a:r>
            <a:r>
              <a:rPr kumimoji="0" lang="en-US"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10</a:t>
            </a: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cm</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20</a:t>
            </a: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cm</a:t>
            </a:r>
            <a:r>
              <a:rPr kumimoji="0" lang="ja-JP" altLang="en-US"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である。凸レンズ</a:t>
            </a:r>
            <a:r>
              <a:rPr kumimoji="0" lang="ja-JP" altLang="en-US" sz="2800" dirty="0">
                <a:latin typeface="Times New Roman" panose="02020603050405020304" pitchFamily="18" charset="0"/>
                <a:ea typeface="HG丸ｺﾞｼｯｸM-PRO" panose="020F0600000000000000" pitchFamily="50" charset="-128"/>
                <a:cs typeface="Times New Roman" panose="02020603050405020304" pitchFamily="18" charset="0"/>
              </a:rPr>
              <a:t>の中心の距離</a:t>
            </a:r>
            <a:r>
              <a:rPr kumimoji="0" lang="ja-JP" altLang="en-US"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を</a:t>
            </a:r>
            <a:r>
              <a:rPr kumimoji="0" lang="en-US"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60</a:t>
            </a: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cm</a:t>
            </a:r>
            <a:r>
              <a:rPr kumimoji="0" lang="ja-JP" altLang="en-US"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にした。</a:t>
            </a:r>
            <a:r>
              <a:rPr kumimoji="0" lang="en-US"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A</a:t>
            </a:r>
            <a:r>
              <a:rPr kumimoji="0" lang="ja-JP" altLang="en-US"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の前方（図の左側）</a:t>
            </a:r>
            <a:r>
              <a:rPr kumimoji="0" lang="en-US"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15</a:t>
            </a: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cm</a:t>
            </a:r>
            <a:r>
              <a:rPr kumimoji="0" lang="ja-JP" altLang="en-US"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の位置に大きさ</a:t>
            </a:r>
            <a:r>
              <a:rPr kumimoji="0" lang="en-US"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10</a:t>
            </a: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cm</a:t>
            </a:r>
            <a:r>
              <a:rPr kumimoji="0" lang="ja-JP" altLang="en-US"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の物体を置いた</a:t>
            </a:r>
            <a:r>
              <a:rPr kumimoji="0" lang="ja-JP" altLang="en-US" sz="28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0" lang="en-US" altLang="ja-JP" sz="28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p:txBody>
      </p:sp>
      <p:graphicFrame>
        <p:nvGraphicFramePr>
          <p:cNvPr id="25" name="オブジェクト 24">
            <a:extLst>
              <a:ext uri="{FF2B5EF4-FFF2-40B4-BE49-F238E27FC236}">
                <a16:creationId xmlns:a16="http://schemas.microsoft.com/office/drawing/2014/main" id="{920449CE-C59D-4E35-AAF8-C118B9C02071}"/>
              </a:ext>
            </a:extLst>
          </p:cNvPr>
          <p:cNvGraphicFramePr>
            <a:graphicFrameLocks noChangeAspect="1"/>
          </p:cNvGraphicFramePr>
          <p:nvPr>
            <p:extLst>
              <p:ext uri="{D42A27DB-BD31-4B8C-83A1-F6EECF244321}">
                <p14:modId xmlns:p14="http://schemas.microsoft.com/office/powerpoint/2010/main" val="872009358"/>
              </p:ext>
            </p:extLst>
          </p:nvPr>
        </p:nvGraphicFramePr>
        <p:xfrm>
          <a:off x="3522635" y="3036814"/>
          <a:ext cx="6451712" cy="2342101"/>
        </p:xfrm>
        <a:graphic>
          <a:graphicData uri="http://schemas.openxmlformats.org/presentationml/2006/ole">
            <mc:AlternateContent xmlns:mc="http://schemas.openxmlformats.org/markup-compatibility/2006">
              <mc:Choice xmlns:v="urn:schemas-microsoft-com:vml" Requires="v">
                <p:oleObj spid="_x0000_s40973" name="Drawing" r:id="rId3" imgW="6559217" imgH="2381119" progId="Canvas.Drawing.X">
                  <p:embed/>
                </p:oleObj>
              </mc:Choice>
              <mc:Fallback>
                <p:oleObj name="Drawing" r:id="rId3" imgW="6559217" imgH="2381119" progId="Canvas.Drawing.X">
                  <p:embed/>
                  <p:pic>
                    <p:nvPicPr>
                      <p:cNvPr id="17" name="オブジェクト 16">
                        <a:extLst>
                          <a:ext uri="{FF2B5EF4-FFF2-40B4-BE49-F238E27FC236}">
                            <a16:creationId xmlns:a16="http://schemas.microsoft.com/office/drawing/2014/main" id="{F1C496A6-5BCB-4AFE-A680-C79B22A73E18}"/>
                          </a:ext>
                        </a:extLst>
                      </p:cNvPr>
                      <p:cNvPicPr/>
                      <p:nvPr/>
                    </p:nvPicPr>
                    <p:blipFill>
                      <a:blip r:embed="rId4"/>
                      <a:stretch>
                        <a:fillRect/>
                      </a:stretch>
                    </p:blipFill>
                    <p:spPr>
                      <a:xfrm>
                        <a:off x="3522635" y="3036814"/>
                        <a:ext cx="6451712" cy="2342101"/>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B405B77D-4199-451A-8F1C-CCFBED817AEF}"/>
                  </a:ext>
                </a:extLst>
              </p:cNvPr>
              <p:cNvSpPr txBox="1"/>
              <p:nvPr/>
            </p:nvSpPr>
            <p:spPr>
              <a:xfrm>
                <a:off x="3850530" y="4254707"/>
                <a:ext cx="241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𝟏</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26" name="テキスト ボックス 25">
                <a:extLst>
                  <a:ext uri="{FF2B5EF4-FFF2-40B4-BE49-F238E27FC236}">
                    <a16:creationId xmlns:a16="http://schemas.microsoft.com/office/drawing/2014/main" id="{B405B77D-4199-451A-8F1C-CCFBED817AEF}"/>
                  </a:ext>
                </a:extLst>
              </p:cNvPr>
              <p:cNvSpPr txBox="1">
                <a:spLocks noRot="1" noChangeAspect="1" noMove="1" noResize="1" noEditPoints="1" noAdjustHandles="1" noChangeArrowheads="1" noChangeShapeType="1" noTextEdit="1"/>
              </p:cNvSpPr>
              <p:nvPr/>
            </p:nvSpPr>
            <p:spPr>
              <a:xfrm>
                <a:off x="3850530" y="4254707"/>
                <a:ext cx="241476" cy="215444"/>
              </a:xfrm>
              <a:prstGeom prst="rect">
                <a:avLst/>
              </a:prstGeom>
              <a:blipFill>
                <a:blip r:embed="rId5"/>
                <a:stretch>
                  <a:fillRect l="-17949" r="-7692" b="-1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2AFB9281-E818-4173-B82C-69EB1E5414B5}"/>
                  </a:ext>
                </a:extLst>
              </p:cNvPr>
              <p:cNvSpPr txBox="1"/>
              <p:nvPr/>
            </p:nvSpPr>
            <p:spPr>
              <a:xfrm>
                <a:off x="4834213" y="4254707"/>
                <a:ext cx="241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𝟏</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27" name="テキスト ボックス 26">
                <a:extLst>
                  <a:ext uri="{FF2B5EF4-FFF2-40B4-BE49-F238E27FC236}">
                    <a16:creationId xmlns:a16="http://schemas.microsoft.com/office/drawing/2014/main" id="{2AFB9281-E818-4173-B82C-69EB1E5414B5}"/>
                  </a:ext>
                </a:extLst>
              </p:cNvPr>
              <p:cNvSpPr txBox="1">
                <a:spLocks noRot="1" noChangeAspect="1" noMove="1" noResize="1" noEditPoints="1" noAdjustHandles="1" noChangeArrowheads="1" noChangeShapeType="1" noTextEdit="1"/>
              </p:cNvSpPr>
              <p:nvPr/>
            </p:nvSpPr>
            <p:spPr>
              <a:xfrm>
                <a:off x="4834213" y="4254707"/>
                <a:ext cx="241476" cy="215444"/>
              </a:xfrm>
              <a:prstGeom prst="rect">
                <a:avLst/>
              </a:prstGeom>
              <a:blipFill>
                <a:blip r:embed="rId6"/>
                <a:stretch>
                  <a:fillRect l="-17500" r="-7500" b="-1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1AF079B9-D780-49CD-A29F-435DD305C247}"/>
                  </a:ext>
                </a:extLst>
              </p:cNvPr>
              <p:cNvSpPr txBox="1"/>
              <p:nvPr/>
            </p:nvSpPr>
            <p:spPr>
              <a:xfrm>
                <a:off x="6848421" y="3926813"/>
                <a:ext cx="241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𝟐</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28" name="テキスト ボックス 27">
                <a:extLst>
                  <a:ext uri="{FF2B5EF4-FFF2-40B4-BE49-F238E27FC236}">
                    <a16:creationId xmlns:a16="http://schemas.microsoft.com/office/drawing/2014/main" id="{1AF079B9-D780-49CD-A29F-435DD305C247}"/>
                  </a:ext>
                </a:extLst>
              </p:cNvPr>
              <p:cNvSpPr txBox="1">
                <a:spLocks noRot="1" noChangeAspect="1" noMove="1" noResize="1" noEditPoints="1" noAdjustHandles="1" noChangeArrowheads="1" noChangeShapeType="1" noTextEdit="1"/>
              </p:cNvSpPr>
              <p:nvPr/>
            </p:nvSpPr>
            <p:spPr>
              <a:xfrm>
                <a:off x="6848421" y="3926813"/>
                <a:ext cx="241476" cy="215444"/>
              </a:xfrm>
              <a:prstGeom prst="rect">
                <a:avLst/>
              </a:prstGeom>
              <a:blipFill>
                <a:blip r:embed="rId7"/>
                <a:stretch>
                  <a:fillRect l="-17500" r="-7500" b="-13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DEF233B8-D9C2-4C60-AD24-58F683330BD0}"/>
                  </a:ext>
                </a:extLst>
              </p:cNvPr>
              <p:cNvSpPr txBox="1"/>
              <p:nvPr/>
            </p:nvSpPr>
            <p:spPr>
              <a:xfrm>
                <a:off x="7785262" y="3926813"/>
                <a:ext cx="26899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𝟐</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29" name="テキスト ボックス 28">
                <a:extLst>
                  <a:ext uri="{FF2B5EF4-FFF2-40B4-BE49-F238E27FC236}">
                    <a16:creationId xmlns:a16="http://schemas.microsoft.com/office/drawing/2014/main" id="{DEF233B8-D9C2-4C60-AD24-58F683330BD0}"/>
                  </a:ext>
                </a:extLst>
              </p:cNvPr>
              <p:cNvSpPr txBox="1">
                <a:spLocks noRot="1" noChangeAspect="1" noMove="1" noResize="1" noEditPoints="1" noAdjustHandles="1" noChangeArrowheads="1" noChangeShapeType="1" noTextEdit="1"/>
              </p:cNvSpPr>
              <p:nvPr/>
            </p:nvSpPr>
            <p:spPr>
              <a:xfrm>
                <a:off x="7785262" y="3926813"/>
                <a:ext cx="268993" cy="215444"/>
              </a:xfrm>
              <a:prstGeom prst="rect">
                <a:avLst/>
              </a:prstGeom>
              <a:blipFill>
                <a:blip r:embed="rId7"/>
                <a:stretch>
                  <a:fillRect l="-9091" r="-4545" b="-13889"/>
                </a:stretch>
              </a:blipFill>
            </p:spPr>
            <p:txBody>
              <a:bodyPr/>
              <a:lstStyle/>
              <a:p>
                <a:r>
                  <a:rPr lang="ja-JP" altLang="en-US">
                    <a:noFill/>
                  </a:rPr>
                  <a:t> </a:t>
                </a:r>
              </a:p>
            </p:txBody>
          </p:sp>
        </mc:Fallback>
      </mc:AlternateContent>
      <p:sp>
        <p:nvSpPr>
          <p:cNvPr id="30" name="テキスト ボックス 29">
            <a:extLst>
              <a:ext uri="{FF2B5EF4-FFF2-40B4-BE49-F238E27FC236}">
                <a16:creationId xmlns:a16="http://schemas.microsoft.com/office/drawing/2014/main" id="{5473A6A4-B00B-4864-A573-8A5B4E9103B0}"/>
              </a:ext>
            </a:extLst>
          </p:cNvPr>
          <p:cNvSpPr txBox="1"/>
          <p:nvPr/>
        </p:nvSpPr>
        <p:spPr>
          <a:xfrm>
            <a:off x="4131582" y="2708920"/>
            <a:ext cx="1030525" cy="338554"/>
          </a:xfrm>
          <a:prstGeom prst="rect">
            <a:avLst/>
          </a:prstGeom>
          <a:noFill/>
        </p:spPr>
        <p:txBody>
          <a:bodyPr wrap="square" rtlCol="0">
            <a:spAutoFit/>
          </a:bodyPr>
          <a:lstStyle/>
          <a:p>
            <a:r>
              <a:rPr kumimoji="1" lang="ja-JP" altLang="en-US" sz="1600" dirty="0">
                <a:ea typeface="HG丸ｺﾞｼｯｸM-PRO" panose="020F0600000000000000" pitchFamily="50" charset="-128"/>
              </a:rPr>
              <a:t>レンズ</a:t>
            </a:r>
            <a:r>
              <a:rPr kumimoji="1" lang="en-US" altLang="ja-JP" sz="1600" dirty="0">
                <a:ea typeface="HG丸ｺﾞｼｯｸM-PRO" panose="020F0600000000000000" pitchFamily="50" charset="-128"/>
              </a:rPr>
              <a:t>A</a:t>
            </a:r>
            <a:endParaRPr kumimoji="1" lang="ja-JP" altLang="en-US" sz="1600" dirty="0">
              <a:ea typeface="HG丸ｺﾞｼｯｸM-PRO" panose="020F0600000000000000" pitchFamily="50" charset="-128"/>
            </a:endParaRPr>
          </a:p>
        </p:txBody>
      </p:sp>
      <p:sp>
        <p:nvSpPr>
          <p:cNvPr id="31" name="テキスト ボックス 30">
            <a:extLst>
              <a:ext uri="{FF2B5EF4-FFF2-40B4-BE49-F238E27FC236}">
                <a16:creationId xmlns:a16="http://schemas.microsoft.com/office/drawing/2014/main" id="{D90CB1AE-32B2-43D1-A4A2-7A727BB9C504}"/>
              </a:ext>
            </a:extLst>
          </p:cNvPr>
          <p:cNvSpPr txBox="1"/>
          <p:nvPr/>
        </p:nvSpPr>
        <p:spPr>
          <a:xfrm>
            <a:off x="6988947" y="2755762"/>
            <a:ext cx="1030525" cy="338554"/>
          </a:xfrm>
          <a:prstGeom prst="rect">
            <a:avLst/>
          </a:prstGeom>
          <a:noFill/>
        </p:spPr>
        <p:txBody>
          <a:bodyPr wrap="square" rtlCol="0">
            <a:spAutoFit/>
          </a:bodyPr>
          <a:lstStyle/>
          <a:p>
            <a:r>
              <a:rPr kumimoji="1" lang="ja-JP" altLang="en-US" sz="1600" dirty="0">
                <a:ea typeface="HG丸ｺﾞｼｯｸM-PRO" panose="020F0600000000000000" pitchFamily="50" charset="-128"/>
              </a:rPr>
              <a:t>レンズ</a:t>
            </a:r>
            <a:r>
              <a:rPr kumimoji="1" lang="en-US" altLang="ja-JP" sz="1600" dirty="0">
                <a:ea typeface="HG丸ｺﾞｼｯｸM-PRO" panose="020F0600000000000000" pitchFamily="50" charset="-128"/>
              </a:rPr>
              <a:t>B</a:t>
            </a:r>
            <a:endParaRPr kumimoji="1" lang="ja-JP" altLang="en-US" sz="1600" dirty="0">
              <a:ea typeface="HG丸ｺﾞｼｯｸM-PRO" panose="020F0600000000000000" pitchFamily="50" charset="-128"/>
            </a:endParaRPr>
          </a:p>
        </p:txBody>
      </p:sp>
      <p:cxnSp>
        <p:nvCxnSpPr>
          <p:cNvPr id="32" name="直線コネクタ 31">
            <a:extLst>
              <a:ext uri="{FF2B5EF4-FFF2-40B4-BE49-F238E27FC236}">
                <a16:creationId xmlns:a16="http://schemas.microsoft.com/office/drawing/2014/main" id="{3AD1D044-8E04-45BF-824D-B52A447AAC3C}"/>
              </a:ext>
            </a:extLst>
          </p:cNvPr>
          <p:cNvCxnSpPr>
            <a:cxnSpLocks/>
          </p:cNvCxnSpPr>
          <p:nvPr/>
        </p:nvCxnSpPr>
        <p:spPr>
          <a:xfrm>
            <a:off x="2679478" y="3791696"/>
            <a:ext cx="1779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03EE303-C09C-4D19-8D49-F1F84A4B73E8}"/>
              </a:ext>
            </a:extLst>
          </p:cNvPr>
          <p:cNvCxnSpPr>
            <a:cxnSpLocks/>
          </p:cNvCxnSpPr>
          <p:nvPr/>
        </p:nvCxnSpPr>
        <p:spPr>
          <a:xfrm>
            <a:off x="4459476" y="3786287"/>
            <a:ext cx="1452104" cy="12178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A20371D7-3CA2-45B0-8987-64C06D9A1B22}"/>
              </a:ext>
            </a:extLst>
          </p:cNvPr>
          <p:cNvCxnSpPr>
            <a:cxnSpLocks/>
          </p:cNvCxnSpPr>
          <p:nvPr/>
        </p:nvCxnSpPr>
        <p:spPr>
          <a:xfrm>
            <a:off x="2632636" y="3317866"/>
            <a:ext cx="3841048" cy="19205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806C174-EC38-4C6B-BDA1-E79CC89A4634}"/>
              </a:ext>
            </a:extLst>
          </p:cNvPr>
          <p:cNvCxnSpPr>
            <a:cxnSpLocks/>
          </p:cNvCxnSpPr>
          <p:nvPr/>
        </p:nvCxnSpPr>
        <p:spPr>
          <a:xfrm>
            <a:off x="2913689" y="2849446"/>
            <a:ext cx="1545788" cy="20142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E1FB417-B60C-412E-91CF-3BD4E3E8540E}"/>
              </a:ext>
            </a:extLst>
          </p:cNvPr>
          <p:cNvCxnSpPr>
            <a:cxnSpLocks/>
          </p:cNvCxnSpPr>
          <p:nvPr/>
        </p:nvCxnSpPr>
        <p:spPr>
          <a:xfrm>
            <a:off x="4459476" y="4863653"/>
            <a:ext cx="3004676" cy="5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矢印: 上 36">
            <a:extLst>
              <a:ext uri="{FF2B5EF4-FFF2-40B4-BE49-F238E27FC236}">
                <a16:creationId xmlns:a16="http://schemas.microsoft.com/office/drawing/2014/main" id="{3F2ACBCE-0442-4F31-B654-60CAB90A6B9F}"/>
              </a:ext>
            </a:extLst>
          </p:cNvPr>
          <p:cNvSpPr/>
          <p:nvPr/>
        </p:nvSpPr>
        <p:spPr>
          <a:xfrm rot="10800000">
            <a:off x="5583686" y="4207864"/>
            <a:ext cx="281052" cy="6358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D6715F41-8F04-42CC-9B0B-A1C0DBDFB63E}"/>
                  </a:ext>
                </a:extLst>
              </p:cNvPr>
              <p:cNvSpPr/>
              <p:nvPr/>
            </p:nvSpPr>
            <p:spPr>
              <a:xfrm>
                <a:off x="4881055" y="3130498"/>
                <a:ext cx="5885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𝒃</m:t>
                          </m:r>
                        </m:e>
                        <m:sub>
                          <m:r>
                            <a:rPr lang="ja-JP" altLang="en-US" sz="2400" b="1">
                              <a:solidFill>
                                <a:srgbClr val="FF0000"/>
                              </a:solidFill>
                              <a:latin typeface="Cambria Math" panose="02040503050406030204" pitchFamily="18" charset="0"/>
                            </a:rPr>
                            <m:t>𝟏</m:t>
                          </m:r>
                        </m:sub>
                      </m:sSub>
                    </m:oMath>
                  </m:oMathPara>
                </a14:m>
                <a:endParaRPr lang="ja-JP" altLang="en-US" sz="2400" dirty="0">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D6715F41-8F04-42CC-9B0B-A1C0DBDFB63E}"/>
                  </a:ext>
                </a:extLst>
              </p:cNvPr>
              <p:cNvSpPr>
                <a:spLocks noRot="1" noChangeAspect="1" noMove="1" noResize="1" noEditPoints="1" noAdjustHandles="1" noChangeArrowheads="1" noChangeShapeType="1" noTextEdit="1"/>
              </p:cNvSpPr>
              <p:nvPr/>
            </p:nvSpPr>
            <p:spPr>
              <a:xfrm>
                <a:off x="4881055" y="3130498"/>
                <a:ext cx="588558" cy="461665"/>
              </a:xfrm>
              <a:prstGeom prst="rect">
                <a:avLst/>
              </a:prstGeom>
              <a:blipFill>
                <a:blip r:embed="rId8"/>
                <a:stretch>
                  <a:fillRect b="-2667"/>
                </a:stretch>
              </a:blipFill>
            </p:spPr>
            <p:txBody>
              <a:bodyPr/>
              <a:lstStyle/>
              <a:p>
                <a:r>
                  <a:rPr lang="ja-JP" altLang="en-US">
                    <a:noFill/>
                  </a:rPr>
                  <a:t> </a:t>
                </a:r>
              </a:p>
            </p:txBody>
          </p:sp>
        </mc:Fallback>
      </mc:AlternateContent>
      <p:cxnSp>
        <p:nvCxnSpPr>
          <p:cNvPr id="39" name="直線矢印コネクタ 38">
            <a:extLst>
              <a:ext uri="{FF2B5EF4-FFF2-40B4-BE49-F238E27FC236}">
                <a16:creationId xmlns:a16="http://schemas.microsoft.com/office/drawing/2014/main" id="{8E869455-0BF1-4494-AB0A-D3DC6FA983E5}"/>
              </a:ext>
            </a:extLst>
          </p:cNvPr>
          <p:cNvCxnSpPr/>
          <p:nvPr/>
        </p:nvCxnSpPr>
        <p:spPr>
          <a:xfrm>
            <a:off x="4459476" y="3598919"/>
            <a:ext cx="1264735"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8CEB71ED-6913-48C3-BFE1-1D330708F9E6}"/>
                  </a:ext>
                </a:extLst>
              </p:cNvPr>
              <p:cNvSpPr/>
              <p:nvPr/>
            </p:nvSpPr>
            <p:spPr>
              <a:xfrm>
                <a:off x="6333158" y="3130498"/>
                <a:ext cx="59176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𝒂</m:t>
                          </m:r>
                        </m:e>
                        <m:sub>
                          <m:r>
                            <a:rPr lang="en-US" altLang="ja-JP" sz="2400" b="1" i="0" smtClean="0">
                              <a:solidFill>
                                <a:srgbClr val="FF0000"/>
                              </a:solidFill>
                              <a:latin typeface="Cambria Math" panose="02040503050406030204" pitchFamily="18" charset="0"/>
                            </a:rPr>
                            <m:t>𝟐</m:t>
                          </m:r>
                        </m:sub>
                      </m:sSub>
                    </m:oMath>
                  </m:oMathPara>
                </a14:m>
                <a:endParaRPr lang="ja-JP" altLang="en-US" sz="2400" dirty="0">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8CEB71ED-6913-48C3-BFE1-1D330708F9E6}"/>
                  </a:ext>
                </a:extLst>
              </p:cNvPr>
              <p:cNvSpPr>
                <a:spLocks noRot="1" noChangeAspect="1" noMove="1" noResize="1" noEditPoints="1" noAdjustHandles="1" noChangeArrowheads="1" noChangeShapeType="1" noTextEdit="1"/>
              </p:cNvSpPr>
              <p:nvPr/>
            </p:nvSpPr>
            <p:spPr>
              <a:xfrm>
                <a:off x="6333158" y="3130498"/>
                <a:ext cx="591764" cy="461665"/>
              </a:xfrm>
              <a:prstGeom prst="rect">
                <a:avLst/>
              </a:prstGeom>
              <a:blipFill>
                <a:blip r:embed="rId9"/>
                <a:stretch>
                  <a:fillRect b="-2667"/>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7756B2C1-CB83-4654-A420-37E5449DAD03}"/>
              </a:ext>
            </a:extLst>
          </p:cNvPr>
          <p:cNvCxnSpPr>
            <a:cxnSpLocks/>
          </p:cNvCxnSpPr>
          <p:nvPr/>
        </p:nvCxnSpPr>
        <p:spPr>
          <a:xfrm>
            <a:off x="5724212" y="3598919"/>
            <a:ext cx="1686314"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0A0371F9-D948-4669-B4A4-2E3CDCFEC6FA}"/>
              </a:ext>
            </a:extLst>
          </p:cNvPr>
          <p:cNvCxnSpPr>
            <a:cxnSpLocks/>
          </p:cNvCxnSpPr>
          <p:nvPr/>
        </p:nvCxnSpPr>
        <p:spPr>
          <a:xfrm flipV="1">
            <a:off x="7464152" y="3284984"/>
            <a:ext cx="1080120" cy="1584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5267E97C-174C-4375-9B1E-4B284E808E6B}"/>
              </a:ext>
            </a:extLst>
          </p:cNvPr>
          <p:cNvCxnSpPr>
            <a:cxnSpLocks/>
          </p:cNvCxnSpPr>
          <p:nvPr/>
        </p:nvCxnSpPr>
        <p:spPr>
          <a:xfrm flipV="1">
            <a:off x="5663952" y="3573016"/>
            <a:ext cx="3384376"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矢印: 上 43">
            <a:extLst>
              <a:ext uri="{FF2B5EF4-FFF2-40B4-BE49-F238E27FC236}">
                <a16:creationId xmlns:a16="http://schemas.microsoft.com/office/drawing/2014/main" id="{330F87C8-07FA-4927-83FF-0C684128E558}"/>
              </a:ext>
            </a:extLst>
          </p:cNvPr>
          <p:cNvSpPr/>
          <p:nvPr/>
        </p:nvSpPr>
        <p:spPr>
          <a:xfrm>
            <a:off x="7968208" y="3933056"/>
            <a:ext cx="288032" cy="275855"/>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45" name="正方形/長方形 44">
                <a:extLst>
                  <a:ext uri="{FF2B5EF4-FFF2-40B4-BE49-F238E27FC236}">
                    <a16:creationId xmlns:a16="http://schemas.microsoft.com/office/drawing/2014/main" id="{152A3547-2F4F-4596-B592-46D16E83DBC6}"/>
                  </a:ext>
                </a:extLst>
              </p:cNvPr>
              <p:cNvSpPr/>
              <p:nvPr/>
            </p:nvSpPr>
            <p:spPr>
              <a:xfrm>
                <a:off x="7608168" y="5157192"/>
                <a:ext cx="5885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𝒃</m:t>
                          </m:r>
                        </m:e>
                        <m:sub>
                          <m:r>
                            <a:rPr lang="en-US" altLang="ja-JP" sz="2400" b="1" i="0" smtClean="0">
                              <a:solidFill>
                                <a:srgbClr val="FF0000"/>
                              </a:solidFill>
                              <a:latin typeface="Cambria Math" panose="02040503050406030204" pitchFamily="18" charset="0"/>
                            </a:rPr>
                            <m:t>𝟐</m:t>
                          </m:r>
                        </m:sub>
                      </m:sSub>
                    </m:oMath>
                  </m:oMathPara>
                </a14:m>
                <a:endParaRPr lang="ja-JP" altLang="en-US" sz="2400" dirty="0">
                  <a:ea typeface="HG丸ｺﾞｼｯｸM-PRO" panose="020F0600000000000000" pitchFamily="50" charset="-128"/>
                </a:endParaRPr>
              </a:p>
            </p:txBody>
          </p:sp>
        </mc:Choice>
        <mc:Fallback xmlns="">
          <p:sp>
            <p:nvSpPr>
              <p:cNvPr id="45" name="正方形/長方形 44">
                <a:extLst>
                  <a:ext uri="{FF2B5EF4-FFF2-40B4-BE49-F238E27FC236}">
                    <a16:creationId xmlns:a16="http://schemas.microsoft.com/office/drawing/2014/main" id="{152A3547-2F4F-4596-B592-46D16E83DBC6}"/>
                  </a:ext>
                </a:extLst>
              </p:cNvPr>
              <p:cNvSpPr>
                <a:spLocks noRot="1" noChangeAspect="1" noMove="1" noResize="1" noEditPoints="1" noAdjustHandles="1" noChangeArrowheads="1" noChangeShapeType="1" noTextEdit="1"/>
              </p:cNvSpPr>
              <p:nvPr/>
            </p:nvSpPr>
            <p:spPr>
              <a:xfrm>
                <a:off x="7608168" y="5157192"/>
                <a:ext cx="588558" cy="461665"/>
              </a:xfrm>
              <a:prstGeom prst="rect">
                <a:avLst/>
              </a:prstGeom>
              <a:blipFill>
                <a:blip r:embed="rId10"/>
                <a:stretch>
                  <a:fillRect b="-1316"/>
                </a:stretch>
              </a:blipFill>
            </p:spPr>
            <p:txBody>
              <a:bodyPr/>
              <a:lstStyle/>
              <a:p>
                <a:r>
                  <a:rPr lang="ja-JP" altLang="en-US">
                    <a:noFill/>
                  </a:rPr>
                  <a:t> </a:t>
                </a:r>
              </a:p>
            </p:txBody>
          </p:sp>
        </mc:Fallback>
      </mc:AlternateContent>
      <p:cxnSp>
        <p:nvCxnSpPr>
          <p:cNvPr id="46" name="直線矢印コネクタ 45">
            <a:extLst>
              <a:ext uri="{FF2B5EF4-FFF2-40B4-BE49-F238E27FC236}">
                <a16:creationId xmlns:a16="http://schemas.microsoft.com/office/drawing/2014/main" id="{10E1E9F3-6629-4A51-8FAB-9D9F69E75A67}"/>
              </a:ext>
            </a:extLst>
          </p:cNvPr>
          <p:cNvCxnSpPr>
            <a:cxnSpLocks/>
          </p:cNvCxnSpPr>
          <p:nvPr/>
        </p:nvCxnSpPr>
        <p:spPr>
          <a:xfrm>
            <a:off x="7464152" y="5157192"/>
            <a:ext cx="720080"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2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par>
                                <p:cTn id="40" presetID="2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down)">
                                      <p:cBhvr>
                                        <p:cTn id="60" dur="500"/>
                                        <p:tgtEl>
                                          <p:spTgt spid="4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down)">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0" grpId="0"/>
      <p:bldP spid="44" grpId="0" animBg="1"/>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組み合わせレンズ</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33</a:t>
            </a:fld>
            <a:endParaRPr kumimoji="1" lang="ja-JP" altLang="en-US"/>
          </a:p>
        </p:txBody>
      </p:sp>
      <p:sp>
        <p:nvSpPr>
          <p:cNvPr id="6" name="Rectangle 1">
            <a:extLst>
              <a:ext uri="{FF2B5EF4-FFF2-40B4-BE49-F238E27FC236}">
                <a16:creationId xmlns:a16="http://schemas.microsoft.com/office/drawing/2014/main" id="{66F2456B-8F2F-41D7-B44D-E4487C289988}"/>
              </a:ext>
            </a:extLst>
          </p:cNvPr>
          <p:cNvSpPr>
            <a:spLocks noChangeArrowheads="1"/>
          </p:cNvSpPr>
          <p:nvPr/>
        </p:nvSpPr>
        <p:spPr bwMode="auto">
          <a:xfrm>
            <a:off x="263352" y="959790"/>
            <a:ext cx="115212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（１）レンズ</a:t>
            </a:r>
            <a:r>
              <a:rPr kumimoji="0" lang="en-US" altLang="ja-JP" sz="24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A</a:t>
            </a:r>
            <a:r>
              <a:rPr kumimoji="0" lang="ja-JP" altLang="en-US" sz="24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による像は、</a:t>
            </a:r>
            <a:r>
              <a:rPr kumimoji="0" lang="en-US" altLang="ja-JP" sz="24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A</a:t>
            </a:r>
            <a:r>
              <a:rPr kumimoji="0" lang="ja-JP" altLang="en-US" sz="24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の中心から右に何ｃｍのところにできるか。また像の大きさは何ｃｍか。</a:t>
            </a:r>
            <a:endParaRPr kumimoji="0" lang="ja-JP" altLang="en-US" sz="1400" b="0" i="0" u="none" strike="noStrike" cap="none" normalizeH="0" baseline="0" dirty="0">
              <a:ln>
                <a:noFill/>
              </a:ln>
              <a:solidFill>
                <a:schemeClr val="tx1"/>
              </a:solidFill>
              <a:effectLst/>
              <a:ea typeface="HG丸ｺﾞｼｯｸM-PRO" panose="020F0600000000000000" pitchFamily="50" charset="-128"/>
            </a:endParaRPr>
          </a:p>
        </p:txBody>
      </p:sp>
      <p:graphicFrame>
        <p:nvGraphicFramePr>
          <p:cNvPr id="11" name="オブジェクト 10">
            <a:extLst>
              <a:ext uri="{FF2B5EF4-FFF2-40B4-BE49-F238E27FC236}">
                <a16:creationId xmlns:a16="http://schemas.microsoft.com/office/drawing/2014/main" id="{E6A52444-9D56-4C9A-A168-19E6A4D3FB06}"/>
              </a:ext>
            </a:extLst>
          </p:cNvPr>
          <p:cNvGraphicFramePr>
            <a:graphicFrameLocks noChangeAspect="1"/>
          </p:cNvGraphicFramePr>
          <p:nvPr>
            <p:extLst>
              <p:ext uri="{D42A27DB-BD31-4B8C-83A1-F6EECF244321}">
                <p14:modId xmlns:p14="http://schemas.microsoft.com/office/powerpoint/2010/main" val="1739795629"/>
              </p:ext>
            </p:extLst>
          </p:nvPr>
        </p:nvGraphicFramePr>
        <p:xfrm>
          <a:off x="5569468" y="3776982"/>
          <a:ext cx="6451712" cy="2342101"/>
        </p:xfrm>
        <a:graphic>
          <a:graphicData uri="http://schemas.openxmlformats.org/presentationml/2006/ole">
            <mc:AlternateContent xmlns:mc="http://schemas.openxmlformats.org/markup-compatibility/2006">
              <mc:Choice xmlns:v="urn:schemas-microsoft-com:vml" Requires="v">
                <p:oleObj spid="_x0000_s45063" name="Drawing" r:id="rId3" imgW="6559217" imgH="2381119" progId="Canvas.Drawing.X">
                  <p:embed/>
                </p:oleObj>
              </mc:Choice>
              <mc:Fallback>
                <p:oleObj name="Drawing" r:id="rId3" imgW="6559217" imgH="2381119" progId="Canvas.Drawing.X">
                  <p:embed/>
                  <p:pic>
                    <p:nvPicPr>
                      <p:cNvPr id="25" name="オブジェクト 24">
                        <a:extLst>
                          <a:ext uri="{FF2B5EF4-FFF2-40B4-BE49-F238E27FC236}">
                            <a16:creationId xmlns:a16="http://schemas.microsoft.com/office/drawing/2014/main" id="{920449CE-C59D-4E35-AAF8-C118B9C02071}"/>
                          </a:ext>
                        </a:extLst>
                      </p:cNvPr>
                      <p:cNvPicPr/>
                      <p:nvPr/>
                    </p:nvPicPr>
                    <p:blipFill>
                      <a:blip r:embed="rId4"/>
                      <a:stretch>
                        <a:fillRect/>
                      </a:stretch>
                    </p:blipFill>
                    <p:spPr>
                      <a:xfrm>
                        <a:off x="5569468" y="3776982"/>
                        <a:ext cx="6451712" cy="2342101"/>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1628A876-43A9-47B2-B8D5-DF71224DF9DF}"/>
                  </a:ext>
                </a:extLst>
              </p:cNvPr>
              <p:cNvSpPr txBox="1"/>
              <p:nvPr/>
            </p:nvSpPr>
            <p:spPr>
              <a:xfrm>
                <a:off x="5897363" y="4994875"/>
                <a:ext cx="241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𝟏</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12" name="テキスト ボックス 11">
                <a:extLst>
                  <a:ext uri="{FF2B5EF4-FFF2-40B4-BE49-F238E27FC236}">
                    <a16:creationId xmlns:a16="http://schemas.microsoft.com/office/drawing/2014/main" id="{1628A876-43A9-47B2-B8D5-DF71224DF9DF}"/>
                  </a:ext>
                </a:extLst>
              </p:cNvPr>
              <p:cNvSpPr txBox="1">
                <a:spLocks noRot="1" noChangeAspect="1" noMove="1" noResize="1" noEditPoints="1" noAdjustHandles="1" noChangeArrowheads="1" noChangeShapeType="1" noTextEdit="1"/>
              </p:cNvSpPr>
              <p:nvPr/>
            </p:nvSpPr>
            <p:spPr>
              <a:xfrm>
                <a:off x="5897363" y="4994875"/>
                <a:ext cx="241476" cy="215444"/>
              </a:xfrm>
              <a:prstGeom prst="rect">
                <a:avLst/>
              </a:prstGeom>
              <a:blipFill>
                <a:blip r:embed="rId5"/>
                <a:stretch>
                  <a:fillRect l="-17500" r="-7500" b="-13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0E843FB9-53BA-4425-90C1-1CA4C39010CB}"/>
                  </a:ext>
                </a:extLst>
              </p:cNvPr>
              <p:cNvSpPr txBox="1"/>
              <p:nvPr/>
            </p:nvSpPr>
            <p:spPr>
              <a:xfrm>
                <a:off x="6881046" y="4994875"/>
                <a:ext cx="241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𝟏</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13" name="テキスト ボックス 12">
                <a:extLst>
                  <a:ext uri="{FF2B5EF4-FFF2-40B4-BE49-F238E27FC236}">
                    <a16:creationId xmlns:a16="http://schemas.microsoft.com/office/drawing/2014/main" id="{0E843FB9-53BA-4425-90C1-1CA4C39010CB}"/>
                  </a:ext>
                </a:extLst>
              </p:cNvPr>
              <p:cNvSpPr txBox="1">
                <a:spLocks noRot="1" noChangeAspect="1" noMove="1" noResize="1" noEditPoints="1" noAdjustHandles="1" noChangeArrowheads="1" noChangeShapeType="1" noTextEdit="1"/>
              </p:cNvSpPr>
              <p:nvPr/>
            </p:nvSpPr>
            <p:spPr>
              <a:xfrm>
                <a:off x="6881046" y="4994875"/>
                <a:ext cx="241476" cy="215444"/>
              </a:xfrm>
              <a:prstGeom prst="rect">
                <a:avLst/>
              </a:prstGeom>
              <a:blipFill>
                <a:blip r:embed="rId6"/>
                <a:stretch>
                  <a:fillRect l="-17949" r="-7692" b="-13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1A14741-D943-499C-A277-292E4591C007}"/>
                  </a:ext>
                </a:extLst>
              </p:cNvPr>
              <p:cNvSpPr txBox="1"/>
              <p:nvPr/>
            </p:nvSpPr>
            <p:spPr>
              <a:xfrm>
                <a:off x="8895254" y="4666981"/>
                <a:ext cx="241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𝟐</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14" name="テキスト ボックス 13">
                <a:extLst>
                  <a:ext uri="{FF2B5EF4-FFF2-40B4-BE49-F238E27FC236}">
                    <a16:creationId xmlns:a16="http://schemas.microsoft.com/office/drawing/2014/main" id="{81A14741-D943-499C-A277-292E4591C007}"/>
                  </a:ext>
                </a:extLst>
              </p:cNvPr>
              <p:cNvSpPr txBox="1">
                <a:spLocks noRot="1" noChangeAspect="1" noMove="1" noResize="1" noEditPoints="1" noAdjustHandles="1" noChangeArrowheads="1" noChangeShapeType="1" noTextEdit="1"/>
              </p:cNvSpPr>
              <p:nvPr/>
            </p:nvSpPr>
            <p:spPr>
              <a:xfrm>
                <a:off x="8895254" y="4666981"/>
                <a:ext cx="241476" cy="215444"/>
              </a:xfrm>
              <a:prstGeom prst="rect">
                <a:avLst/>
              </a:prstGeom>
              <a:blipFill>
                <a:blip r:embed="rId7"/>
                <a:stretch>
                  <a:fillRect l="-17500" r="-7500" b="-1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4F90436-367A-4E5D-86BE-DC651865338A}"/>
                  </a:ext>
                </a:extLst>
              </p:cNvPr>
              <p:cNvSpPr txBox="1"/>
              <p:nvPr/>
            </p:nvSpPr>
            <p:spPr>
              <a:xfrm>
                <a:off x="9832095" y="4666981"/>
                <a:ext cx="26899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𝟐</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15" name="テキスト ボックス 14">
                <a:extLst>
                  <a:ext uri="{FF2B5EF4-FFF2-40B4-BE49-F238E27FC236}">
                    <a16:creationId xmlns:a16="http://schemas.microsoft.com/office/drawing/2014/main" id="{A4F90436-367A-4E5D-86BE-DC651865338A}"/>
                  </a:ext>
                </a:extLst>
              </p:cNvPr>
              <p:cNvSpPr txBox="1">
                <a:spLocks noRot="1" noChangeAspect="1" noMove="1" noResize="1" noEditPoints="1" noAdjustHandles="1" noChangeArrowheads="1" noChangeShapeType="1" noTextEdit="1"/>
              </p:cNvSpPr>
              <p:nvPr/>
            </p:nvSpPr>
            <p:spPr>
              <a:xfrm>
                <a:off x="9832095" y="4666981"/>
                <a:ext cx="268993" cy="215444"/>
              </a:xfrm>
              <a:prstGeom prst="rect">
                <a:avLst/>
              </a:prstGeom>
              <a:blipFill>
                <a:blip r:embed="rId8"/>
                <a:stretch>
                  <a:fillRect l="-9091" r="-2273" b="-14286"/>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3F928488-7E48-42F6-A5D2-634D0C44F781}"/>
              </a:ext>
            </a:extLst>
          </p:cNvPr>
          <p:cNvSpPr txBox="1"/>
          <p:nvPr/>
        </p:nvSpPr>
        <p:spPr>
          <a:xfrm>
            <a:off x="6178415" y="3449088"/>
            <a:ext cx="1030525" cy="338554"/>
          </a:xfrm>
          <a:prstGeom prst="rect">
            <a:avLst/>
          </a:prstGeom>
          <a:noFill/>
        </p:spPr>
        <p:txBody>
          <a:bodyPr wrap="square" rtlCol="0">
            <a:spAutoFit/>
          </a:bodyPr>
          <a:lstStyle/>
          <a:p>
            <a:r>
              <a:rPr kumimoji="1" lang="ja-JP" altLang="en-US" sz="1600" dirty="0">
                <a:ea typeface="HG丸ｺﾞｼｯｸM-PRO" panose="020F0600000000000000" pitchFamily="50" charset="-128"/>
              </a:rPr>
              <a:t>レンズ</a:t>
            </a:r>
            <a:r>
              <a:rPr kumimoji="1" lang="en-US" altLang="ja-JP" sz="1600" dirty="0">
                <a:ea typeface="HG丸ｺﾞｼｯｸM-PRO" panose="020F0600000000000000" pitchFamily="50" charset="-128"/>
              </a:rPr>
              <a:t>A</a:t>
            </a:r>
            <a:endParaRPr kumimoji="1" lang="ja-JP" altLang="en-US" sz="1600" dirty="0">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4189B73D-D938-4D05-8963-0707D1777FE5}"/>
              </a:ext>
            </a:extLst>
          </p:cNvPr>
          <p:cNvSpPr txBox="1"/>
          <p:nvPr/>
        </p:nvSpPr>
        <p:spPr>
          <a:xfrm>
            <a:off x="9035780" y="3495930"/>
            <a:ext cx="1030525" cy="338554"/>
          </a:xfrm>
          <a:prstGeom prst="rect">
            <a:avLst/>
          </a:prstGeom>
          <a:noFill/>
        </p:spPr>
        <p:txBody>
          <a:bodyPr wrap="square" rtlCol="0">
            <a:spAutoFit/>
          </a:bodyPr>
          <a:lstStyle/>
          <a:p>
            <a:r>
              <a:rPr kumimoji="1" lang="ja-JP" altLang="en-US" sz="1600" dirty="0">
                <a:ea typeface="HG丸ｺﾞｼｯｸM-PRO" panose="020F0600000000000000" pitchFamily="50" charset="-128"/>
              </a:rPr>
              <a:t>レンズ</a:t>
            </a:r>
            <a:r>
              <a:rPr kumimoji="1" lang="en-US" altLang="ja-JP" sz="1600" dirty="0">
                <a:ea typeface="HG丸ｺﾞｼｯｸM-PRO" panose="020F0600000000000000" pitchFamily="50" charset="-128"/>
              </a:rPr>
              <a:t>B</a:t>
            </a:r>
            <a:endParaRPr kumimoji="1" lang="ja-JP" altLang="en-US" sz="1600" dirty="0">
              <a:ea typeface="HG丸ｺﾞｼｯｸM-PRO" panose="020F0600000000000000" pitchFamily="50" charset="-128"/>
            </a:endParaRPr>
          </a:p>
        </p:txBody>
      </p:sp>
      <p:cxnSp>
        <p:nvCxnSpPr>
          <p:cNvPr id="18" name="直線コネクタ 17">
            <a:extLst>
              <a:ext uri="{FF2B5EF4-FFF2-40B4-BE49-F238E27FC236}">
                <a16:creationId xmlns:a16="http://schemas.microsoft.com/office/drawing/2014/main" id="{A55D4938-831B-488B-BBA8-486B08DD1137}"/>
              </a:ext>
            </a:extLst>
          </p:cNvPr>
          <p:cNvCxnSpPr>
            <a:cxnSpLocks/>
          </p:cNvCxnSpPr>
          <p:nvPr/>
        </p:nvCxnSpPr>
        <p:spPr>
          <a:xfrm>
            <a:off x="4726311" y="4531864"/>
            <a:ext cx="1779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7FFA454-440F-41AE-81F3-278C55A3A552}"/>
              </a:ext>
            </a:extLst>
          </p:cNvPr>
          <p:cNvCxnSpPr>
            <a:cxnSpLocks/>
          </p:cNvCxnSpPr>
          <p:nvPr/>
        </p:nvCxnSpPr>
        <p:spPr>
          <a:xfrm>
            <a:off x="6506309" y="4526455"/>
            <a:ext cx="1452104" cy="12178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3CFD61-9DC2-48FF-AA53-57C602C55EFA}"/>
              </a:ext>
            </a:extLst>
          </p:cNvPr>
          <p:cNvCxnSpPr>
            <a:cxnSpLocks/>
          </p:cNvCxnSpPr>
          <p:nvPr/>
        </p:nvCxnSpPr>
        <p:spPr>
          <a:xfrm>
            <a:off x="4679469" y="4058034"/>
            <a:ext cx="3841048" cy="19205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31B5509-91ED-45DC-9DC2-50D7AC929627}"/>
              </a:ext>
            </a:extLst>
          </p:cNvPr>
          <p:cNvCxnSpPr>
            <a:cxnSpLocks/>
          </p:cNvCxnSpPr>
          <p:nvPr/>
        </p:nvCxnSpPr>
        <p:spPr>
          <a:xfrm>
            <a:off x="4960522" y="3589614"/>
            <a:ext cx="1545788" cy="20142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40AE908-625C-4976-8E20-437CBDF86D35}"/>
              </a:ext>
            </a:extLst>
          </p:cNvPr>
          <p:cNvCxnSpPr>
            <a:cxnSpLocks/>
          </p:cNvCxnSpPr>
          <p:nvPr/>
        </p:nvCxnSpPr>
        <p:spPr>
          <a:xfrm>
            <a:off x="6506309" y="5603821"/>
            <a:ext cx="3004676" cy="5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矢印: 上 22">
            <a:extLst>
              <a:ext uri="{FF2B5EF4-FFF2-40B4-BE49-F238E27FC236}">
                <a16:creationId xmlns:a16="http://schemas.microsoft.com/office/drawing/2014/main" id="{E647615E-B178-423C-9916-333833CED578}"/>
              </a:ext>
            </a:extLst>
          </p:cNvPr>
          <p:cNvSpPr/>
          <p:nvPr/>
        </p:nvSpPr>
        <p:spPr>
          <a:xfrm rot="10800000">
            <a:off x="7630519" y="4948032"/>
            <a:ext cx="281052" cy="6358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73D18212-2456-4C00-92E9-8E771F88159A}"/>
                  </a:ext>
                </a:extLst>
              </p:cNvPr>
              <p:cNvSpPr/>
              <p:nvPr/>
            </p:nvSpPr>
            <p:spPr>
              <a:xfrm>
                <a:off x="6927888" y="3870666"/>
                <a:ext cx="5885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𝒃</m:t>
                          </m:r>
                        </m:e>
                        <m:sub>
                          <m:r>
                            <a:rPr lang="ja-JP" altLang="en-US" sz="2400" b="1">
                              <a:solidFill>
                                <a:srgbClr val="FF0000"/>
                              </a:solidFill>
                              <a:latin typeface="Cambria Math" panose="02040503050406030204" pitchFamily="18" charset="0"/>
                            </a:rPr>
                            <m:t>𝟏</m:t>
                          </m:r>
                        </m:sub>
                      </m:sSub>
                    </m:oMath>
                  </m:oMathPara>
                </a14:m>
                <a:endParaRPr lang="ja-JP" altLang="en-US" sz="2400" dirty="0">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73D18212-2456-4C00-92E9-8E771F88159A}"/>
                  </a:ext>
                </a:extLst>
              </p:cNvPr>
              <p:cNvSpPr>
                <a:spLocks noRot="1" noChangeAspect="1" noMove="1" noResize="1" noEditPoints="1" noAdjustHandles="1" noChangeArrowheads="1" noChangeShapeType="1" noTextEdit="1"/>
              </p:cNvSpPr>
              <p:nvPr/>
            </p:nvSpPr>
            <p:spPr>
              <a:xfrm>
                <a:off x="6927888" y="3870666"/>
                <a:ext cx="588558" cy="461665"/>
              </a:xfrm>
              <a:prstGeom prst="rect">
                <a:avLst/>
              </a:prstGeom>
              <a:blipFill>
                <a:blip r:embed="rId9"/>
                <a:stretch>
                  <a:fillRect b="-1316"/>
                </a:stretch>
              </a:blipFill>
            </p:spPr>
            <p:txBody>
              <a:bodyPr/>
              <a:lstStyle/>
              <a:p>
                <a:r>
                  <a:rPr lang="ja-JP" altLang="en-US">
                    <a:noFill/>
                  </a:rPr>
                  <a:t> </a:t>
                </a:r>
              </a:p>
            </p:txBody>
          </p:sp>
        </mc:Fallback>
      </mc:AlternateContent>
      <p:cxnSp>
        <p:nvCxnSpPr>
          <p:cNvPr id="25" name="直線矢印コネクタ 24">
            <a:extLst>
              <a:ext uri="{FF2B5EF4-FFF2-40B4-BE49-F238E27FC236}">
                <a16:creationId xmlns:a16="http://schemas.microsoft.com/office/drawing/2014/main" id="{B8802FC9-BD9D-46A8-B31C-04ACE69F636A}"/>
              </a:ext>
            </a:extLst>
          </p:cNvPr>
          <p:cNvCxnSpPr/>
          <p:nvPr/>
        </p:nvCxnSpPr>
        <p:spPr>
          <a:xfrm>
            <a:off x="6506309" y="4339087"/>
            <a:ext cx="1264735"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F353C87E-B13C-4796-B904-7F74CD6B742C}"/>
                  </a:ext>
                </a:extLst>
              </p:cNvPr>
              <p:cNvSpPr/>
              <p:nvPr/>
            </p:nvSpPr>
            <p:spPr>
              <a:xfrm>
                <a:off x="8379991" y="3870666"/>
                <a:ext cx="59176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𝒂</m:t>
                          </m:r>
                        </m:e>
                        <m:sub>
                          <m:r>
                            <a:rPr lang="en-US" altLang="ja-JP" sz="2400" b="1" i="0" smtClean="0">
                              <a:solidFill>
                                <a:srgbClr val="FF0000"/>
                              </a:solidFill>
                              <a:latin typeface="Cambria Math" panose="02040503050406030204" pitchFamily="18" charset="0"/>
                            </a:rPr>
                            <m:t>𝟐</m:t>
                          </m:r>
                        </m:sub>
                      </m:sSub>
                    </m:oMath>
                  </m:oMathPara>
                </a14:m>
                <a:endParaRPr lang="ja-JP" altLang="en-US" sz="2400" dirty="0">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F353C87E-B13C-4796-B904-7F74CD6B742C}"/>
                  </a:ext>
                </a:extLst>
              </p:cNvPr>
              <p:cNvSpPr>
                <a:spLocks noRot="1" noChangeAspect="1" noMove="1" noResize="1" noEditPoints="1" noAdjustHandles="1" noChangeArrowheads="1" noChangeShapeType="1" noTextEdit="1"/>
              </p:cNvSpPr>
              <p:nvPr/>
            </p:nvSpPr>
            <p:spPr>
              <a:xfrm>
                <a:off x="8379991" y="3870666"/>
                <a:ext cx="591764" cy="461665"/>
              </a:xfrm>
              <a:prstGeom prst="rect">
                <a:avLst/>
              </a:prstGeom>
              <a:blipFill>
                <a:blip r:embed="rId10"/>
                <a:stretch>
                  <a:fillRect b="-1316"/>
                </a:stretch>
              </a:blipFill>
            </p:spPr>
            <p:txBody>
              <a:bodyPr/>
              <a:lstStyle/>
              <a:p>
                <a:r>
                  <a:rPr lang="ja-JP" altLang="en-US">
                    <a:noFill/>
                  </a:rPr>
                  <a:t> </a:t>
                </a:r>
              </a:p>
            </p:txBody>
          </p:sp>
        </mc:Fallback>
      </mc:AlternateContent>
      <p:cxnSp>
        <p:nvCxnSpPr>
          <p:cNvPr id="27" name="直線矢印コネクタ 26">
            <a:extLst>
              <a:ext uri="{FF2B5EF4-FFF2-40B4-BE49-F238E27FC236}">
                <a16:creationId xmlns:a16="http://schemas.microsoft.com/office/drawing/2014/main" id="{49F01984-48BD-43F8-A4C5-0C34C0CA4A89}"/>
              </a:ext>
            </a:extLst>
          </p:cNvPr>
          <p:cNvCxnSpPr>
            <a:cxnSpLocks/>
          </p:cNvCxnSpPr>
          <p:nvPr/>
        </p:nvCxnSpPr>
        <p:spPr>
          <a:xfrm>
            <a:off x="7771045" y="4339087"/>
            <a:ext cx="1686314"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E758407-7E76-4085-88E5-B68F6090053F}"/>
              </a:ext>
            </a:extLst>
          </p:cNvPr>
          <p:cNvCxnSpPr>
            <a:cxnSpLocks/>
          </p:cNvCxnSpPr>
          <p:nvPr/>
        </p:nvCxnSpPr>
        <p:spPr>
          <a:xfrm flipV="1">
            <a:off x="9510985" y="4005064"/>
            <a:ext cx="1049511" cy="16042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0D0697C-066C-413A-A261-662E40C4AF73}"/>
              </a:ext>
            </a:extLst>
          </p:cNvPr>
          <p:cNvCxnSpPr>
            <a:cxnSpLocks/>
          </p:cNvCxnSpPr>
          <p:nvPr/>
        </p:nvCxnSpPr>
        <p:spPr>
          <a:xfrm flipV="1">
            <a:off x="7710785" y="4313184"/>
            <a:ext cx="3384376"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矢印: 上 29">
            <a:extLst>
              <a:ext uri="{FF2B5EF4-FFF2-40B4-BE49-F238E27FC236}">
                <a16:creationId xmlns:a16="http://schemas.microsoft.com/office/drawing/2014/main" id="{B18F5236-C641-403D-B3D7-56789A043961}"/>
              </a:ext>
            </a:extLst>
          </p:cNvPr>
          <p:cNvSpPr/>
          <p:nvPr/>
        </p:nvSpPr>
        <p:spPr>
          <a:xfrm>
            <a:off x="10015041" y="4673224"/>
            <a:ext cx="288032" cy="275855"/>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4D3749C9-C0AC-4989-8839-FCD7CA9E199A}"/>
                  </a:ext>
                </a:extLst>
              </p:cNvPr>
              <p:cNvSpPr/>
              <p:nvPr/>
            </p:nvSpPr>
            <p:spPr>
              <a:xfrm>
                <a:off x="9655001" y="5897360"/>
                <a:ext cx="5885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𝒃</m:t>
                          </m:r>
                        </m:e>
                        <m:sub>
                          <m:r>
                            <a:rPr lang="en-US" altLang="ja-JP" sz="2400" b="1" i="0" smtClean="0">
                              <a:solidFill>
                                <a:srgbClr val="FF0000"/>
                              </a:solidFill>
                              <a:latin typeface="Cambria Math" panose="02040503050406030204" pitchFamily="18" charset="0"/>
                            </a:rPr>
                            <m:t>𝟐</m:t>
                          </m:r>
                        </m:sub>
                      </m:sSub>
                    </m:oMath>
                  </m:oMathPara>
                </a14:m>
                <a:endParaRPr lang="ja-JP" altLang="en-US" sz="2400" dirty="0">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4D3749C9-C0AC-4989-8839-FCD7CA9E199A}"/>
                  </a:ext>
                </a:extLst>
              </p:cNvPr>
              <p:cNvSpPr>
                <a:spLocks noRot="1" noChangeAspect="1" noMove="1" noResize="1" noEditPoints="1" noAdjustHandles="1" noChangeArrowheads="1" noChangeShapeType="1" noTextEdit="1"/>
              </p:cNvSpPr>
              <p:nvPr/>
            </p:nvSpPr>
            <p:spPr>
              <a:xfrm>
                <a:off x="9655001" y="5897360"/>
                <a:ext cx="588558" cy="461665"/>
              </a:xfrm>
              <a:prstGeom prst="rect">
                <a:avLst/>
              </a:prstGeom>
              <a:blipFill>
                <a:blip r:embed="rId11"/>
                <a:stretch>
                  <a:fillRect b="-2632"/>
                </a:stretch>
              </a:blipFill>
            </p:spPr>
            <p:txBody>
              <a:bodyPr/>
              <a:lstStyle/>
              <a:p>
                <a:r>
                  <a:rPr lang="ja-JP" altLang="en-US">
                    <a:noFill/>
                  </a:rPr>
                  <a:t> </a:t>
                </a:r>
              </a:p>
            </p:txBody>
          </p:sp>
        </mc:Fallback>
      </mc:AlternateContent>
      <p:cxnSp>
        <p:nvCxnSpPr>
          <p:cNvPr id="32" name="直線矢印コネクタ 31">
            <a:extLst>
              <a:ext uri="{FF2B5EF4-FFF2-40B4-BE49-F238E27FC236}">
                <a16:creationId xmlns:a16="http://schemas.microsoft.com/office/drawing/2014/main" id="{926E873E-4C92-4E74-BEB2-A428325F210A}"/>
              </a:ext>
            </a:extLst>
          </p:cNvPr>
          <p:cNvCxnSpPr>
            <a:cxnSpLocks/>
          </p:cNvCxnSpPr>
          <p:nvPr/>
        </p:nvCxnSpPr>
        <p:spPr>
          <a:xfrm>
            <a:off x="9510985" y="5897360"/>
            <a:ext cx="720080"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9B433C7F-0F86-4F3B-96F8-02E0EE2CD941}"/>
                  </a:ext>
                </a:extLst>
              </p:cNvPr>
              <p:cNvSpPr/>
              <p:nvPr/>
            </p:nvSpPr>
            <p:spPr>
              <a:xfrm>
                <a:off x="27345" y="1911296"/>
                <a:ext cx="3810595" cy="1223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smtClean="0">
                          <a:latin typeface="Cambria Math" panose="02040503050406030204" pitchFamily="18" charset="0"/>
                        </a:rPr>
                        <m:t>　</m:t>
                      </m:r>
                      <m:f>
                        <m:fPr>
                          <m:ctrlPr>
                            <a:rPr lang="ja-JP" altLang="en-US" sz="3600" b="1" i="1" smtClean="0">
                              <a:solidFill>
                                <a:srgbClr val="FF0000"/>
                              </a:solidFill>
                              <a:latin typeface="Cambria Math" panose="02040503050406030204" pitchFamily="18" charset="0"/>
                            </a:rPr>
                          </m:ctrlPr>
                        </m:fPr>
                        <m:num>
                          <m:r>
                            <a:rPr lang="ja-JP" altLang="en-US" sz="3600" b="1" i="0">
                              <a:solidFill>
                                <a:srgbClr val="FF0000"/>
                              </a:solidFill>
                              <a:latin typeface="Cambria Math" panose="02040503050406030204" pitchFamily="18" charset="0"/>
                            </a:rPr>
                            <m:t>𝟏</m:t>
                          </m:r>
                        </m:num>
                        <m:den>
                          <m:r>
                            <a:rPr lang="ja-JP" altLang="en-US" sz="3600" b="1" i="0">
                              <a:solidFill>
                                <a:srgbClr val="FF0000"/>
                              </a:solidFill>
                              <a:latin typeface="Cambria Math" panose="02040503050406030204" pitchFamily="18" charset="0"/>
                            </a:rPr>
                            <m:t>𝟏</m:t>
                          </m:r>
                          <m:r>
                            <a:rPr lang="en-US" altLang="ja-JP" sz="3600" b="1" i="1" smtClean="0">
                              <a:solidFill>
                                <a:srgbClr val="FF0000"/>
                              </a:solidFill>
                              <a:latin typeface="Cambria Math" panose="02040503050406030204" pitchFamily="18" charset="0"/>
                            </a:rPr>
                            <m:t>𝟓</m:t>
                          </m:r>
                        </m:den>
                      </m:f>
                      <m:r>
                        <a:rPr lang="ja-JP" altLang="en-US" sz="3600" b="1" i="0">
                          <a:solidFill>
                            <a:srgbClr val="FF0000"/>
                          </a:solidFill>
                          <a:latin typeface="Cambria Math" panose="02040503050406030204" pitchFamily="18" charset="0"/>
                        </a:rPr>
                        <m:t>+</m:t>
                      </m:r>
                      <m:f>
                        <m:fPr>
                          <m:ctrlPr>
                            <a:rPr lang="ja-JP" altLang="en-US" sz="3600" b="1" i="1">
                              <a:solidFill>
                                <a:srgbClr val="FF0000"/>
                              </a:solidFill>
                              <a:latin typeface="Cambria Math" panose="02040503050406030204" pitchFamily="18" charset="0"/>
                            </a:rPr>
                          </m:ctrlPr>
                        </m:fPr>
                        <m:num>
                          <m:r>
                            <a:rPr lang="ja-JP" altLang="en-US" sz="3600" b="1" i="0">
                              <a:solidFill>
                                <a:srgbClr val="FF0000"/>
                              </a:solidFill>
                              <a:latin typeface="Cambria Math" panose="02040503050406030204" pitchFamily="18" charset="0"/>
                            </a:rPr>
                            <m:t>𝟏</m:t>
                          </m:r>
                        </m:num>
                        <m:den>
                          <m:sSub>
                            <m:sSubPr>
                              <m:ctrlPr>
                                <a:rPr lang="ja-JP" altLang="en-US"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𝒃</m:t>
                              </m:r>
                            </m:e>
                            <m:sub>
                              <m:r>
                                <a:rPr lang="ja-JP" altLang="en-US" sz="3600" b="1" i="0">
                                  <a:solidFill>
                                    <a:srgbClr val="FF0000"/>
                                  </a:solidFill>
                                  <a:latin typeface="Cambria Math" panose="02040503050406030204" pitchFamily="18" charset="0"/>
                                </a:rPr>
                                <m:t>𝟏</m:t>
                              </m:r>
                            </m:sub>
                          </m:sSub>
                        </m:den>
                      </m:f>
                      <m:r>
                        <a:rPr lang="ja-JP" altLang="en-US" sz="3600" b="1" i="0">
                          <a:solidFill>
                            <a:srgbClr val="FF0000"/>
                          </a:solidFill>
                          <a:latin typeface="Cambria Math" panose="02040503050406030204" pitchFamily="18" charset="0"/>
                        </a:rPr>
                        <m:t>=</m:t>
                      </m:r>
                      <m:f>
                        <m:fPr>
                          <m:ctrlPr>
                            <a:rPr lang="ja-JP" altLang="en-US" sz="3600" b="1" i="1">
                              <a:solidFill>
                                <a:srgbClr val="FF0000"/>
                              </a:solidFill>
                              <a:latin typeface="Cambria Math" panose="02040503050406030204" pitchFamily="18" charset="0"/>
                            </a:rPr>
                          </m:ctrlPr>
                        </m:fPr>
                        <m:num>
                          <m:r>
                            <a:rPr lang="ja-JP" altLang="en-US" sz="3600" b="1" i="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𝟏𝟎</m:t>
                          </m:r>
                        </m:den>
                      </m:f>
                      <m:r>
                        <a:rPr lang="ja-JP" altLang="en-US" sz="3600" b="1" i="0">
                          <a:solidFill>
                            <a:srgbClr val="FF0000"/>
                          </a:solidFill>
                          <a:latin typeface="Cambria Math" panose="02040503050406030204" pitchFamily="18" charset="0"/>
                        </a:rPr>
                        <m:t>　</m:t>
                      </m:r>
                    </m:oMath>
                  </m:oMathPara>
                </a14:m>
                <a:endParaRPr lang="ja-JP" altLang="en-US" sz="3600" b="1" dirty="0">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9B433C7F-0F86-4F3B-96F8-02E0EE2CD941}"/>
                  </a:ext>
                </a:extLst>
              </p:cNvPr>
              <p:cNvSpPr>
                <a:spLocks noRot="1" noChangeAspect="1" noMove="1" noResize="1" noEditPoints="1" noAdjustHandles="1" noChangeArrowheads="1" noChangeShapeType="1" noTextEdit="1"/>
              </p:cNvSpPr>
              <p:nvPr/>
            </p:nvSpPr>
            <p:spPr>
              <a:xfrm>
                <a:off x="27345" y="1911296"/>
                <a:ext cx="3810595" cy="1223733"/>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E1F2B056-0A61-47CA-B507-ADF754D780AE}"/>
                  </a:ext>
                </a:extLst>
              </p:cNvPr>
              <p:cNvSpPr/>
              <p:nvPr/>
            </p:nvSpPr>
            <p:spPr>
              <a:xfrm>
                <a:off x="507579" y="3589614"/>
                <a:ext cx="4063933"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𝟏𝟎</m:t>
                      </m:r>
                      <m:r>
                        <a:rPr lang="en-US" altLang="ja-JP" sz="3600" b="1" i="1" smtClean="0">
                          <a:solidFill>
                            <a:srgbClr val="FF0000"/>
                          </a:solidFill>
                          <a:latin typeface="Cambria Math" panose="02040503050406030204" pitchFamily="18" charset="0"/>
                          <a:ea typeface="Cambria Math" panose="02040503050406030204" pitchFamily="18" charset="0"/>
                        </a:rPr>
                        <m:t>×</m:t>
                      </m:r>
                      <m:f>
                        <m:fPr>
                          <m:ctrlPr>
                            <a:rPr lang="ja-JP" altLang="en-US" sz="3600" b="1" i="1">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𝟑𝟎</m:t>
                          </m:r>
                        </m:num>
                        <m:den>
                          <m:r>
                            <a:rPr lang="en-US" altLang="ja-JP" sz="3600" b="1" i="1" smtClean="0">
                              <a:solidFill>
                                <a:srgbClr val="FF0000"/>
                              </a:solidFill>
                              <a:latin typeface="Cambria Math" panose="02040503050406030204" pitchFamily="18" charset="0"/>
                            </a:rPr>
                            <m:t>𝟏𝟓</m:t>
                          </m:r>
                        </m:den>
                      </m:f>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𝟐𝟎</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𝒄𝒎</m:t>
                      </m:r>
                      <m:r>
                        <a:rPr lang="en-US" altLang="ja-JP" sz="3600" b="1" i="1" smtClean="0">
                          <a:solidFill>
                            <a:srgbClr val="FF0000"/>
                          </a:solidFill>
                          <a:latin typeface="Cambria Math" panose="02040503050406030204" pitchFamily="18" charset="0"/>
                        </a:rPr>
                        <m:t>]</m:t>
                      </m:r>
                    </m:oMath>
                  </m:oMathPara>
                </a14:m>
                <a:endParaRPr lang="ja-JP" altLang="en-US" sz="3600" b="1" dirty="0">
                  <a:solidFill>
                    <a:srgbClr val="FF0000"/>
                  </a:solidFill>
                  <a:ea typeface="HG丸ｺﾞｼｯｸM-PRO" panose="020F0600000000000000" pitchFamily="50" charset="-128"/>
                </a:endParaRPr>
              </a:p>
            </p:txBody>
          </p:sp>
        </mc:Choice>
        <mc:Fallback xmlns="">
          <p:sp>
            <p:nvSpPr>
              <p:cNvPr id="34" name="正方形/長方形 33">
                <a:extLst>
                  <a:ext uri="{FF2B5EF4-FFF2-40B4-BE49-F238E27FC236}">
                    <a16:creationId xmlns:a16="http://schemas.microsoft.com/office/drawing/2014/main" id="{E1F2B056-0A61-47CA-B507-ADF754D780AE}"/>
                  </a:ext>
                </a:extLst>
              </p:cNvPr>
              <p:cNvSpPr>
                <a:spLocks noRot="1" noChangeAspect="1" noMove="1" noResize="1" noEditPoints="1" noAdjustHandles="1" noChangeArrowheads="1" noChangeShapeType="1" noTextEdit="1"/>
              </p:cNvSpPr>
              <p:nvPr/>
            </p:nvSpPr>
            <p:spPr>
              <a:xfrm>
                <a:off x="507579" y="3589614"/>
                <a:ext cx="4063933" cy="1133067"/>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78F6ACFA-4DF3-4EE5-A191-89D055E5837D}"/>
                  </a:ext>
                </a:extLst>
              </p:cNvPr>
              <p:cNvSpPr/>
              <p:nvPr/>
            </p:nvSpPr>
            <p:spPr>
              <a:xfrm>
                <a:off x="7574635" y="2232885"/>
                <a:ext cx="31241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sSub>
                        <m:sSubPr>
                          <m:ctrlPr>
                            <a:rPr lang="ja-JP" altLang="en-US"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𝒃</m:t>
                          </m:r>
                        </m:e>
                        <m:sub>
                          <m:r>
                            <a:rPr lang="ja-JP" altLang="en-US" sz="3200" b="1">
                              <a:solidFill>
                                <a:srgbClr val="FF0000"/>
                              </a:solidFill>
                              <a:latin typeface="Cambria Math" panose="02040503050406030204" pitchFamily="18" charset="0"/>
                            </a:rPr>
                            <m:t>𝟏</m:t>
                          </m:r>
                        </m:sub>
                      </m:sSub>
                      <m:r>
                        <a:rPr lang="ja-JP" altLang="en-US" sz="3200" b="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𝟑𝟎</m:t>
                      </m:r>
                      <m:r>
                        <a:rPr lang="ja-JP" altLang="en-US" sz="3200" b="1">
                          <a:solidFill>
                            <a:srgbClr val="FF0000"/>
                          </a:solidFill>
                          <a:latin typeface="Cambria Math" panose="02040503050406030204" pitchFamily="18" charset="0"/>
                        </a:rPr>
                        <m:t>〔</m:t>
                      </m:r>
                      <m:r>
                        <a:rPr lang="ja-JP" altLang="en-US" sz="3200" b="1">
                          <a:solidFill>
                            <a:srgbClr val="FF0000"/>
                          </a:solidFill>
                          <a:latin typeface="Cambria Math" panose="02040503050406030204" pitchFamily="18" charset="0"/>
                        </a:rPr>
                        <m:t>𝐜𝐦</m:t>
                      </m:r>
                      <m:r>
                        <a:rPr lang="ja-JP" altLang="en-US" sz="3200" b="1">
                          <a:solidFill>
                            <a:srgbClr val="FF0000"/>
                          </a:solidFill>
                          <a:latin typeface="Cambria Math" panose="02040503050406030204" pitchFamily="18" charset="0"/>
                        </a:rPr>
                        <m:t>〕</m:t>
                      </m:r>
                    </m:oMath>
                  </m:oMathPara>
                </a14:m>
                <a:endParaRPr lang="ja-JP" altLang="en-US" sz="3200" dirty="0">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78F6ACFA-4DF3-4EE5-A191-89D055E5837D}"/>
                  </a:ext>
                </a:extLst>
              </p:cNvPr>
              <p:cNvSpPr>
                <a:spLocks noRot="1" noChangeAspect="1" noMove="1" noResize="1" noEditPoints="1" noAdjustHandles="1" noChangeArrowheads="1" noChangeShapeType="1" noTextEdit="1"/>
              </p:cNvSpPr>
              <p:nvPr/>
            </p:nvSpPr>
            <p:spPr>
              <a:xfrm>
                <a:off x="7574635" y="2232885"/>
                <a:ext cx="3124189" cy="584775"/>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02538756-5692-44D4-87BD-E5EA5565B1A4}"/>
                  </a:ext>
                </a:extLst>
              </p:cNvPr>
              <p:cNvSpPr/>
              <p:nvPr/>
            </p:nvSpPr>
            <p:spPr>
              <a:xfrm>
                <a:off x="3390242" y="1924244"/>
                <a:ext cx="4543167" cy="1223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a:solidFill>
                            <a:srgbClr val="FF0000"/>
                          </a:solidFill>
                          <a:latin typeface="Cambria Math" panose="02040503050406030204" pitchFamily="18" charset="0"/>
                        </a:rPr>
                        <m:t>→</m:t>
                      </m:r>
                      <m:f>
                        <m:fPr>
                          <m:ctrlPr>
                            <a:rPr lang="ja-JP" altLang="en-US" sz="3600" b="1" i="1" smtClean="0">
                              <a:solidFill>
                                <a:srgbClr val="FF0000"/>
                              </a:solidFill>
                              <a:latin typeface="Cambria Math" panose="02040503050406030204" pitchFamily="18" charset="0"/>
                            </a:rPr>
                          </m:ctrlPr>
                        </m:fPr>
                        <m:num>
                          <m:r>
                            <a:rPr lang="ja-JP" altLang="en-US" sz="3600" b="1" i="0">
                              <a:solidFill>
                                <a:srgbClr val="FF0000"/>
                              </a:solidFill>
                              <a:latin typeface="Cambria Math" panose="02040503050406030204" pitchFamily="18" charset="0"/>
                            </a:rPr>
                            <m:t>𝟏</m:t>
                          </m:r>
                        </m:num>
                        <m:den>
                          <m:sSub>
                            <m:sSubPr>
                              <m:ctrlPr>
                                <a:rPr lang="ja-JP" altLang="en-US"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𝒃</m:t>
                              </m:r>
                            </m:e>
                            <m:sub>
                              <m:r>
                                <a:rPr lang="ja-JP" altLang="en-US" sz="3600" b="1" i="0">
                                  <a:solidFill>
                                    <a:srgbClr val="FF0000"/>
                                  </a:solidFill>
                                  <a:latin typeface="Cambria Math" panose="02040503050406030204" pitchFamily="18" charset="0"/>
                                </a:rPr>
                                <m:t>𝟏</m:t>
                              </m:r>
                            </m:sub>
                          </m:sSub>
                        </m:den>
                      </m:f>
                      <m:r>
                        <a:rPr lang="ja-JP" altLang="en-US" sz="3600" b="1" i="0">
                          <a:solidFill>
                            <a:srgbClr val="FF0000"/>
                          </a:solidFill>
                          <a:latin typeface="Cambria Math" panose="02040503050406030204" pitchFamily="18" charset="0"/>
                        </a:rPr>
                        <m:t>=</m:t>
                      </m:r>
                      <m:f>
                        <m:fPr>
                          <m:ctrlPr>
                            <a:rPr lang="ja-JP" altLang="en-US" sz="3600" b="1" i="1">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𝟑</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𝟐</m:t>
                          </m:r>
                        </m:num>
                        <m:den>
                          <m:r>
                            <a:rPr lang="en-US" altLang="ja-JP" sz="3600" b="1" i="1" smtClean="0">
                              <a:solidFill>
                                <a:srgbClr val="FF0000"/>
                              </a:solidFill>
                              <a:latin typeface="Cambria Math" panose="02040503050406030204" pitchFamily="18" charset="0"/>
                            </a:rPr>
                            <m:t>𝟑𝟎</m:t>
                          </m:r>
                        </m:den>
                      </m:f>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𝟑𝟎</m:t>
                          </m:r>
                        </m:den>
                      </m:f>
                      <m:r>
                        <a:rPr lang="ja-JP" altLang="en-US" sz="3600" b="1" i="0">
                          <a:solidFill>
                            <a:srgbClr val="FF0000"/>
                          </a:solidFill>
                          <a:latin typeface="Cambria Math" panose="02040503050406030204" pitchFamily="18" charset="0"/>
                        </a:rPr>
                        <m:t>　</m:t>
                      </m:r>
                    </m:oMath>
                  </m:oMathPara>
                </a14:m>
                <a:endParaRPr lang="ja-JP" altLang="en-US" sz="3600" b="1" dirty="0">
                  <a:ea typeface="HG丸ｺﾞｼｯｸM-PRO" panose="020F0600000000000000" pitchFamily="50" charset="-128"/>
                </a:endParaRPr>
              </a:p>
            </p:txBody>
          </p:sp>
        </mc:Choice>
        <mc:Fallback xmlns="">
          <p:sp>
            <p:nvSpPr>
              <p:cNvPr id="36" name="正方形/長方形 35">
                <a:extLst>
                  <a:ext uri="{FF2B5EF4-FFF2-40B4-BE49-F238E27FC236}">
                    <a16:creationId xmlns:a16="http://schemas.microsoft.com/office/drawing/2014/main" id="{02538756-5692-44D4-87BD-E5EA5565B1A4}"/>
                  </a:ext>
                </a:extLst>
              </p:cNvPr>
              <p:cNvSpPr>
                <a:spLocks noRot="1" noChangeAspect="1" noMove="1" noResize="1" noEditPoints="1" noAdjustHandles="1" noChangeArrowheads="1" noChangeShapeType="1" noTextEdit="1"/>
              </p:cNvSpPr>
              <p:nvPr/>
            </p:nvSpPr>
            <p:spPr>
              <a:xfrm>
                <a:off x="3390242" y="1924244"/>
                <a:ext cx="4543167" cy="1223733"/>
              </a:xfrm>
              <a:prstGeom prst="rect">
                <a:avLst/>
              </a:prstGeom>
              <a:blipFill>
                <a:blip r:embed="rId1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583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wipe(down)">
                                      <p:cBhvr>
                                        <p:cTn id="22"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組み合わせレンズ</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34</a:t>
            </a:fld>
            <a:endParaRPr kumimoji="1" lang="ja-JP" altLang="en-US"/>
          </a:p>
        </p:txBody>
      </p:sp>
      <p:sp>
        <p:nvSpPr>
          <p:cNvPr id="6" name="Rectangle 1">
            <a:extLst>
              <a:ext uri="{FF2B5EF4-FFF2-40B4-BE49-F238E27FC236}">
                <a16:creationId xmlns:a16="http://schemas.microsoft.com/office/drawing/2014/main" id="{66F2456B-8F2F-41D7-B44D-E4487C289988}"/>
              </a:ext>
            </a:extLst>
          </p:cNvPr>
          <p:cNvSpPr>
            <a:spLocks noChangeArrowheads="1"/>
          </p:cNvSpPr>
          <p:nvPr/>
        </p:nvSpPr>
        <p:spPr bwMode="auto">
          <a:xfrm>
            <a:off x="263352" y="959790"/>
            <a:ext cx="115212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（２）２枚のレンズによってできる像は、</a:t>
            </a:r>
            <a:r>
              <a:rPr kumimoji="0" lang="en-US" altLang="ja-JP" sz="2400" dirty="0">
                <a:latin typeface="Times New Roman" panose="02020603050405020304" pitchFamily="18" charset="0"/>
                <a:ea typeface="HG丸ｺﾞｼｯｸM-PRO" panose="020F0600000000000000" pitchFamily="50" charset="-128"/>
                <a:cs typeface="Times New Roman" panose="02020603050405020304" pitchFamily="18" charset="0"/>
              </a:rPr>
              <a:t>B</a:t>
            </a:r>
            <a:r>
              <a:rPr kumimoji="0" lang="ja-JP" altLang="en-US" sz="2400" b="0" i="0" u="none" strike="noStrike" cap="none" normalizeH="0" baseline="0" dirty="0">
                <a:ln>
                  <a:noFill/>
                </a:ln>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の中心から右に何ｃｍのところにできるか。また像の大きさは何ｃｍか。</a:t>
            </a:r>
            <a:endParaRPr kumimoji="0" lang="ja-JP" altLang="en-US" sz="1400" b="0" i="0" u="none" strike="noStrike" cap="none" normalizeH="0" baseline="0" dirty="0">
              <a:ln>
                <a:noFill/>
              </a:ln>
              <a:solidFill>
                <a:schemeClr val="tx1"/>
              </a:solidFill>
              <a:effectLst/>
              <a:ea typeface="HG丸ｺﾞｼｯｸM-PRO" panose="020F0600000000000000" pitchFamily="50" charset="-128"/>
            </a:endParaRPr>
          </a:p>
        </p:txBody>
      </p:sp>
      <p:graphicFrame>
        <p:nvGraphicFramePr>
          <p:cNvPr id="11" name="オブジェクト 10">
            <a:extLst>
              <a:ext uri="{FF2B5EF4-FFF2-40B4-BE49-F238E27FC236}">
                <a16:creationId xmlns:a16="http://schemas.microsoft.com/office/drawing/2014/main" id="{E6A52444-9D56-4C9A-A168-19E6A4D3FB06}"/>
              </a:ext>
            </a:extLst>
          </p:cNvPr>
          <p:cNvGraphicFramePr>
            <a:graphicFrameLocks noChangeAspect="1"/>
          </p:cNvGraphicFramePr>
          <p:nvPr/>
        </p:nvGraphicFramePr>
        <p:xfrm>
          <a:off x="5569468" y="3776982"/>
          <a:ext cx="6451712" cy="2342101"/>
        </p:xfrm>
        <a:graphic>
          <a:graphicData uri="http://schemas.openxmlformats.org/presentationml/2006/ole">
            <mc:AlternateContent xmlns:mc="http://schemas.openxmlformats.org/markup-compatibility/2006">
              <mc:Choice xmlns:v="urn:schemas-microsoft-com:vml" Requires="v">
                <p:oleObj spid="_x0000_s46087" name="Drawing" r:id="rId3" imgW="6559217" imgH="2381119" progId="Canvas.Drawing.X">
                  <p:embed/>
                </p:oleObj>
              </mc:Choice>
              <mc:Fallback>
                <p:oleObj name="Drawing" r:id="rId3" imgW="6559217" imgH="2381119" progId="Canvas.Drawing.X">
                  <p:embed/>
                  <p:pic>
                    <p:nvPicPr>
                      <p:cNvPr id="11" name="オブジェクト 10">
                        <a:extLst>
                          <a:ext uri="{FF2B5EF4-FFF2-40B4-BE49-F238E27FC236}">
                            <a16:creationId xmlns:a16="http://schemas.microsoft.com/office/drawing/2014/main" id="{E6A52444-9D56-4C9A-A168-19E6A4D3FB06}"/>
                          </a:ext>
                        </a:extLst>
                      </p:cNvPr>
                      <p:cNvPicPr/>
                      <p:nvPr/>
                    </p:nvPicPr>
                    <p:blipFill>
                      <a:blip r:embed="rId4"/>
                      <a:stretch>
                        <a:fillRect/>
                      </a:stretch>
                    </p:blipFill>
                    <p:spPr>
                      <a:xfrm>
                        <a:off x="5569468" y="3776982"/>
                        <a:ext cx="6451712" cy="2342101"/>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1628A876-43A9-47B2-B8D5-DF71224DF9DF}"/>
                  </a:ext>
                </a:extLst>
              </p:cNvPr>
              <p:cNvSpPr txBox="1"/>
              <p:nvPr/>
            </p:nvSpPr>
            <p:spPr>
              <a:xfrm>
                <a:off x="5897363" y="4994875"/>
                <a:ext cx="241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𝟏</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12" name="テキスト ボックス 11">
                <a:extLst>
                  <a:ext uri="{FF2B5EF4-FFF2-40B4-BE49-F238E27FC236}">
                    <a16:creationId xmlns:a16="http://schemas.microsoft.com/office/drawing/2014/main" id="{1628A876-43A9-47B2-B8D5-DF71224DF9DF}"/>
                  </a:ext>
                </a:extLst>
              </p:cNvPr>
              <p:cNvSpPr txBox="1">
                <a:spLocks noRot="1" noChangeAspect="1" noMove="1" noResize="1" noEditPoints="1" noAdjustHandles="1" noChangeArrowheads="1" noChangeShapeType="1" noTextEdit="1"/>
              </p:cNvSpPr>
              <p:nvPr/>
            </p:nvSpPr>
            <p:spPr>
              <a:xfrm>
                <a:off x="5897363" y="4994875"/>
                <a:ext cx="241476" cy="215444"/>
              </a:xfrm>
              <a:prstGeom prst="rect">
                <a:avLst/>
              </a:prstGeom>
              <a:blipFill>
                <a:blip r:embed="rId5"/>
                <a:stretch>
                  <a:fillRect l="-17500" r="-7500" b="-13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0E843FB9-53BA-4425-90C1-1CA4C39010CB}"/>
                  </a:ext>
                </a:extLst>
              </p:cNvPr>
              <p:cNvSpPr txBox="1"/>
              <p:nvPr/>
            </p:nvSpPr>
            <p:spPr>
              <a:xfrm>
                <a:off x="6881046" y="4994875"/>
                <a:ext cx="241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𝟏</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13" name="テキスト ボックス 12">
                <a:extLst>
                  <a:ext uri="{FF2B5EF4-FFF2-40B4-BE49-F238E27FC236}">
                    <a16:creationId xmlns:a16="http://schemas.microsoft.com/office/drawing/2014/main" id="{0E843FB9-53BA-4425-90C1-1CA4C39010CB}"/>
                  </a:ext>
                </a:extLst>
              </p:cNvPr>
              <p:cNvSpPr txBox="1">
                <a:spLocks noRot="1" noChangeAspect="1" noMove="1" noResize="1" noEditPoints="1" noAdjustHandles="1" noChangeArrowheads="1" noChangeShapeType="1" noTextEdit="1"/>
              </p:cNvSpPr>
              <p:nvPr/>
            </p:nvSpPr>
            <p:spPr>
              <a:xfrm>
                <a:off x="6881046" y="4994875"/>
                <a:ext cx="241476" cy="215444"/>
              </a:xfrm>
              <a:prstGeom prst="rect">
                <a:avLst/>
              </a:prstGeom>
              <a:blipFill>
                <a:blip r:embed="rId6"/>
                <a:stretch>
                  <a:fillRect l="-17949" r="-7692" b="-13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1A14741-D943-499C-A277-292E4591C007}"/>
                  </a:ext>
                </a:extLst>
              </p:cNvPr>
              <p:cNvSpPr txBox="1"/>
              <p:nvPr/>
            </p:nvSpPr>
            <p:spPr>
              <a:xfrm>
                <a:off x="8895254" y="4666981"/>
                <a:ext cx="2414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𝟐</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14" name="テキスト ボックス 13">
                <a:extLst>
                  <a:ext uri="{FF2B5EF4-FFF2-40B4-BE49-F238E27FC236}">
                    <a16:creationId xmlns:a16="http://schemas.microsoft.com/office/drawing/2014/main" id="{81A14741-D943-499C-A277-292E4591C007}"/>
                  </a:ext>
                </a:extLst>
              </p:cNvPr>
              <p:cNvSpPr txBox="1">
                <a:spLocks noRot="1" noChangeAspect="1" noMove="1" noResize="1" noEditPoints="1" noAdjustHandles="1" noChangeArrowheads="1" noChangeShapeType="1" noTextEdit="1"/>
              </p:cNvSpPr>
              <p:nvPr/>
            </p:nvSpPr>
            <p:spPr>
              <a:xfrm>
                <a:off x="8895254" y="4666981"/>
                <a:ext cx="241476" cy="215444"/>
              </a:xfrm>
              <a:prstGeom prst="rect">
                <a:avLst/>
              </a:prstGeom>
              <a:blipFill>
                <a:blip r:embed="rId7"/>
                <a:stretch>
                  <a:fillRect l="-17500" r="-7500" b="-1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4F90436-367A-4E5D-86BE-DC651865338A}"/>
                  </a:ext>
                </a:extLst>
              </p:cNvPr>
              <p:cNvSpPr txBox="1"/>
              <p:nvPr/>
            </p:nvSpPr>
            <p:spPr>
              <a:xfrm>
                <a:off x="9832095" y="4666981"/>
                <a:ext cx="26899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solidFill>
                                <a:srgbClr val="FF0000"/>
                              </a:solidFill>
                              <a:latin typeface="Cambria Math" panose="02040503050406030204" pitchFamily="18" charset="0"/>
                            </a:rPr>
                          </m:ctrlPr>
                        </m:sSubPr>
                        <m:e>
                          <m:r>
                            <a:rPr kumimoji="1" lang="en-US" altLang="ja-JP" sz="1400" b="1" i="1" smtClean="0">
                              <a:solidFill>
                                <a:srgbClr val="FF0000"/>
                              </a:solidFill>
                              <a:latin typeface="Cambria Math" panose="02040503050406030204" pitchFamily="18" charset="0"/>
                            </a:rPr>
                            <m:t>𝑭</m:t>
                          </m:r>
                        </m:e>
                        <m:sub>
                          <m:r>
                            <a:rPr kumimoji="1" lang="en-US" altLang="ja-JP" sz="1400" b="1" i="1" smtClean="0">
                              <a:solidFill>
                                <a:srgbClr val="FF0000"/>
                              </a:solidFill>
                              <a:latin typeface="Cambria Math" panose="02040503050406030204" pitchFamily="18" charset="0"/>
                            </a:rPr>
                            <m:t>𝟐</m:t>
                          </m:r>
                        </m:sub>
                      </m:sSub>
                    </m:oMath>
                  </m:oMathPara>
                </a14:m>
                <a:endParaRPr kumimoji="1" lang="ja-JP" altLang="en-US" sz="1400" b="1" dirty="0">
                  <a:solidFill>
                    <a:srgbClr val="FF0000"/>
                  </a:solidFill>
                  <a:ea typeface="HG丸ｺﾞｼｯｸM-PRO" panose="020F0600000000000000" pitchFamily="50" charset="-128"/>
                </a:endParaRPr>
              </a:p>
            </p:txBody>
          </p:sp>
        </mc:Choice>
        <mc:Fallback xmlns="">
          <p:sp>
            <p:nvSpPr>
              <p:cNvPr id="15" name="テキスト ボックス 14">
                <a:extLst>
                  <a:ext uri="{FF2B5EF4-FFF2-40B4-BE49-F238E27FC236}">
                    <a16:creationId xmlns:a16="http://schemas.microsoft.com/office/drawing/2014/main" id="{A4F90436-367A-4E5D-86BE-DC651865338A}"/>
                  </a:ext>
                </a:extLst>
              </p:cNvPr>
              <p:cNvSpPr txBox="1">
                <a:spLocks noRot="1" noChangeAspect="1" noMove="1" noResize="1" noEditPoints="1" noAdjustHandles="1" noChangeArrowheads="1" noChangeShapeType="1" noTextEdit="1"/>
              </p:cNvSpPr>
              <p:nvPr/>
            </p:nvSpPr>
            <p:spPr>
              <a:xfrm>
                <a:off x="9832095" y="4666981"/>
                <a:ext cx="268993" cy="215444"/>
              </a:xfrm>
              <a:prstGeom prst="rect">
                <a:avLst/>
              </a:prstGeom>
              <a:blipFill>
                <a:blip r:embed="rId8"/>
                <a:stretch>
                  <a:fillRect l="-9091" r="-2273" b="-14286"/>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3F928488-7E48-42F6-A5D2-634D0C44F781}"/>
              </a:ext>
            </a:extLst>
          </p:cNvPr>
          <p:cNvSpPr txBox="1"/>
          <p:nvPr/>
        </p:nvSpPr>
        <p:spPr>
          <a:xfrm>
            <a:off x="6178415" y="3449088"/>
            <a:ext cx="1030525" cy="338554"/>
          </a:xfrm>
          <a:prstGeom prst="rect">
            <a:avLst/>
          </a:prstGeom>
          <a:noFill/>
        </p:spPr>
        <p:txBody>
          <a:bodyPr wrap="square" rtlCol="0">
            <a:spAutoFit/>
          </a:bodyPr>
          <a:lstStyle/>
          <a:p>
            <a:r>
              <a:rPr kumimoji="1" lang="ja-JP" altLang="en-US" sz="1600" dirty="0">
                <a:ea typeface="HG丸ｺﾞｼｯｸM-PRO" panose="020F0600000000000000" pitchFamily="50" charset="-128"/>
              </a:rPr>
              <a:t>レンズ</a:t>
            </a:r>
            <a:r>
              <a:rPr kumimoji="1" lang="en-US" altLang="ja-JP" sz="1600" dirty="0">
                <a:ea typeface="HG丸ｺﾞｼｯｸM-PRO" panose="020F0600000000000000" pitchFamily="50" charset="-128"/>
              </a:rPr>
              <a:t>A</a:t>
            </a:r>
            <a:endParaRPr kumimoji="1" lang="ja-JP" altLang="en-US" sz="1600" dirty="0">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4189B73D-D938-4D05-8963-0707D1777FE5}"/>
              </a:ext>
            </a:extLst>
          </p:cNvPr>
          <p:cNvSpPr txBox="1"/>
          <p:nvPr/>
        </p:nvSpPr>
        <p:spPr>
          <a:xfrm>
            <a:off x="9035780" y="3495930"/>
            <a:ext cx="1030525" cy="338554"/>
          </a:xfrm>
          <a:prstGeom prst="rect">
            <a:avLst/>
          </a:prstGeom>
          <a:noFill/>
        </p:spPr>
        <p:txBody>
          <a:bodyPr wrap="square" rtlCol="0">
            <a:spAutoFit/>
          </a:bodyPr>
          <a:lstStyle/>
          <a:p>
            <a:r>
              <a:rPr kumimoji="1" lang="ja-JP" altLang="en-US" sz="1600" dirty="0">
                <a:ea typeface="HG丸ｺﾞｼｯｸM-PRO" panose="020F0600000000000000" pitchFamily="50" charset="-128"/>
              </a:rPr>
              <a:t>レンズ</a:t>
            </a:r>
            <a:r>
              <a:rPr kumimoji="1" lang="en-US" altLang="ja-JP" sz="1600" dirty="0">
                <a:ea typeface="HG丸ｺﾞｼｯｸM-PRO" panose="020F0600000000000000" pitchFamily="50" charset="-128"/>
              </a:rPr>
              <a:t>B</a:t>
            </a:r>
            <a:endParaRPr kumimoji="1" lang="ja-JP" altLang="en-US" sz="1600" dirty="0">
              <a:ea typeface="HG丸ｺﾞｼｯｸM-PRO" panose="020F0600000000000000" pitchFamily="50" charset="-128"/>
            </a:endParaRPr>
          </a:p>
        </p:txBody>
      </p:sp>
      <p:cxnSp>
        <p:nvCxnSpPr>
          <p:cNvPr id="18" name="直線コネクタ 17">
            <a:extLst>
              <a:ext uri="{FF2B5EF4-FFF2-40B4-BE49-F238E27FC236}">
                <a16:creationId xmlns:a16="http://schemas.microsoft.com/office/drawing/2014/main" id="{A55D4938-831B-488B-BBA8-486B08DD1137}"/>
              </a:ext>
            </a:extLst>
          </p:cNvPr>
          <p:cNvCxnSpPr>
            <a:cxnSpLocks/>
          </p:cNvCxnSpPr>
          <p:nvPr/>
        </p:nvCxnSpPr>
        <p:spPr>
          <a:xfrm>
            <a:off x="4726311" y="4531864"/>
            <a:ext cx="1779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7FFA454-440F-41AE-81F3-278C55A3A552}"/>
              </a:ext>
            </a:extLst>
          </p:cNvPr>
          <p:cNvCxnSpPr>
            <a:cxnSpLocks/>
          </p:cNvCxnSpPr>
          <p:nvPr/>
        </p:nvCxnSpPr>
        <p:spPr>
          <a:xfrm>
            <a:off x="6506309" y="4526455"/>
            <a:ext cx="1452104" cy="12178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3CFD61-9DC2-48FF-AA53-57C602C55EFA}"/>
              </a:ext>
            </a:extLst>
          </p:cNvPr>
          <p:cNvCxnSpPr>
            <a:cxnSpLocks/>
          </p:cNvCxnSpPr>
          <p:nvPr/>
        </p:nvCxnSpPr>
        <p:spPr>
          <a:xfrm>
            <a:off x="4679469" y="4058034"/>
            <a:ext cx="3841048" cy="19205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31B5509-91ED-45DC-9DC2-50D7AC929627}"/>
              </a:ext>
            </a:extLst>
          </p:cNvPr>
          <p:cNvCxnSpPr>
            <a:cxnSpLocks/>
          </p:cNvCxnSpPr>
          <p:nvPr/>
        </p:nvCxnSpPr>
        <p:spPr>
          <a:xfrm>
            <a:off x="4960522" y="3589614"/>
            <a:ext cx="1545788" cy="20142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40AE908-625C-4976-8E20-437CBDF86D35}"/>
              </a:ext>
            </a:extLst>
          </p:cNvPr>
          <p:cNvCxnSpPr>
            <a:cxnSpLocks/>
          </p:cNvCxnSpPr>
          <p:nvPr/>
        </p:nvCxnSpPr>
        <p:spPr>
          <a:xfrm>
            <a:off x="6506309" y="5603821"/>
            <a:ext cx="3004676" cy="5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矢印: 上 22">
            <a:extLst>
              <a:ext uri="{FF2B5EF4-FFF2-40B4-BE49-F238E27FC236}">
                <a16:creationId xmlns:a16="http://schemas.microsoft.com/office/drawing/2014/main" id="{E647615E-B178-423C-9916-333833CED578}"/>
              </a:ext>
            </a:extLst>
          </p:cNvPr>
          <p:cNvSpPr/>
          <p:nvPr/>
        </p:nvSpPr>
        <p:spPr>
          <a:xfrm rot="10800000">
            <a:off x="7630519" y="4948032"/>
            <a:ext cx="281052" cy="6358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73D18212-2456-4C00-92E9-8E771F88159A}"/>
                  </a:ext>
                </a:extLst>
              </p:cNvPr>
              <p:cNvSpPr/>
              <p:nvPr/>
            </p:nvSpPr>
            <p:spPr>
              <a:xfrm>
                <a:off x="6927888" y="3870666"/>
                <a:ext cx="5885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𝒃</m:t>
                          </m:r>
                        </m:e>
                        <m:sub>
                          <m:r>
                            <a:rPr lang="ja-JP" altLang="en-US" sz="2400" b="1">
                              <a:solidFill>
                                <a:srgbClr val="FF0000"/>
                              </a:solidFill>
                              <a:latin typeface="Cambria Math" panose="02040503050406030204" pitchFamily="18" charset="0"/>
                            </a:rPr>
                            <m:t>𝟏</m:t>
                          </m:r>
                        </m:sub>
                      </m:sSub>
                    </m:oMath>
                  </m:oMathPara>
                </a14:m>
                <a:endParaRPr lang="ja-JP" altLang="en-US" sz="2400" dirty="0">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73D18212-2456-4C00-92E9-8E771F88159A}"/>
                  </a:ext>
                </a:extLst>
              </p:cNvPr>
              <p:cNvSpPr>
                <a:spLocks noRot="1" noChangeAspect="1" noMove="1" noResize="1" noEditPoints="1" noAdjustHandles="1" noChangeArrowheads="1" noChangeShapeType="1" noTextEdit="1"/>
              </p:cNvSpPr>
              <p:nvPr/>
            </p:nvSpPr>
            <p:spPr>
              <a:xfrm>
                <a:off x="6927888" y="3870666"/>
                <a:ext cx="588558" cy="461665"/>
              </a:xfrm>
              <a:prstGeom prst="rect">
                <a:avLst/>
              </a:prstGeom>
              <a:blipFill>
                <a:blip r:embed="rId9"/>
                <a:stretch>
                  <a:fillRect b="-1316"/>
                </a:stretch>
              </a:blipFill>
            </p:spPr>
            <p:txBody>
              <a:bodyPr/>
              <a:lstStyle/>
              <a:p>
                <a:r>
                  <a:rPr lang="ja-JP" altLang="en-US">
                    <a:noFill/>
                  </a:rPr>
                  <a:t> </a:t>
                </a:r>
              </a:p>
            </p:txBody>
          </p:sp>
        </mc:Fallback>
      </mc:AlternateContent>
      <p:cxnSp>
        <p:nvCxnSpPr>
          <p:cNvPr id="25" name="直線矢印コネクタ 24">
            <a:extLst>
              <a:ext uri="{FF2B5EF4-FFF2-40B4-BE49-F238E27FC236}">
                <a16:creationId xmlns:a16="http://schemas.microsoft.com/office/drawing/2014/main" id="{B8802FC9-BD9D-46A8-B31C-04ACE69F636A}"/>
              </a:ext>
            </a:extLst>
          </p:cNvPr>
          <p:cNvCxnSpPr/>
          <p:nvPr/>
        </p:nvCxnSpPr>
        <p:spPr>
          <a:xfrm>
            <a:off x="6506309" y="4339087"/>
            <a:ext cx="1264735"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F353C87E-B13C-4796-B904-7F74CD6B742C}"/>
                  </a:ext>
                </a:extLst>
              </p:cNvPr>
              <p:cNvSpPr/>
              <p:nvPr/>
            </p:nvSpPr>
            <p:spPr>
              <a:xfrm>
                <a:off x="8379991" y="3870666"/>
                <a:ext cx="59176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𝒂</m:t>
                          </m:r>
                        </m:e>
                        <m:sub>
                          <m:r>
                            <a:rPr lang="en-US" altLang="ja-JP" sz="2400" b="1" i="0" smtClean="0">
                              <a:solidFill>
                                <a:srgbClr val="FF0000"/>
                              </a:solidFill>
                              <a:latin typeface="Cambria Math" panose="02040503050406030204" pitchFamily="18" charset="0"/>
                            </a:rPr>
                            <m:t>𝟐</m:t>
                          </m:r>
                        </m:sub>
                      </m:sSub>
                    </m:oMath>
                  </m:oMathPara>
                </a14:m>
                <a:endParaRPr lang="ja-JP" altLang="en-US" sz="2400" dirty="0">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F353C87E-B13C-4796-B904-7F74CD6B742C}"/>
                  </a:ext>
                </a:extLst>
              </p:cNvPr>
              <p:cNvSpPr>
                <a:spLocks noRot="1" noChangeAspect="1" noMove="1" noResize="1" noEditPoints="1" noAdjustHandles="1" noChangeArrowheads="1" noChangeShapeType="1" noTextEdit="1"/>
              </p:cNvSpPr>
              <p:nvPr/>
            </p:nvSpPr>
            <p:spPr>
              <a:xfrm>
                <a:off x="8379991" y="3870666"/>
                <a:ext cx="591764" cy="461665"/>
              </a:xfrm>
              <a:prstGeom prst="rect">
                <a:avLst/>
              </a:prstGeom>
              <a:blipFill>
                <a:blip r:embed="rId10"/>
                <a:stretch>
                  <a:fillRect b="-1316"/>
                </a:stretch>
              </a:blipFill>
            </p:spPr>
            <p:txBody>
              <a:bodyPr/>
              <a:lstStyle/>
              <a:p>
                <a:r>
                  <a:rPr lang="ja-JP" altLang="en-US">
                    <a:noFill/>
                  </a:rPr>
                  <a:t> </a:t>
                </a:r>
              </a:p>
            </p:txBody>
          </p:sp>
        </mc:Fallback>
      </mc:AlternateContent>
      <p:cxnSp>
        <p:nvCxnSpPr>
          <p:cNvPr id="27" name="直線矢印コネクタ 26">
            <a:extLst>
              <a:ext uri="{FF2B5EF4-FFF2-40B4-BE49-F238E27FC236}">
                <a16:creationId xmlns:a16="http://schemas.microsoft.com/office/drawing/2014/main" id="{49F01984-48BD-43F8-A4C5-0C34C0CA4A89}"/>
              </a:ext>
            </a:extLst>
          </p:cNvPr>
          <p:cNvCxnSpPr>
            <a:cxnSpLocks/>
          </p:cNvCxnSpPr>
          <p:nvPr/>
        </p:nvCxnSpPr>
        <p:spPr>
          <a:xfrm>
            <a:off x="7771045" y="4339087"/>
            <a:ext cx="1686314"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E758407-7E76-4085-88E5-B68F6090053F}"/>
              </a:ext>
            </a:extLst>
          </p:cNvPr>
          <p:cNvCxnSpPr>
            <a:cxnSpLocks/>
          </p:cNvCxnSpPr>
          <p:nvPr/>
        </p:nvCxnSpPr>
        <p:spPr>
          <a:xfrm flipV="1">
            <a:off x="9510985" y="4025152"/>
            <a:ext cx="1008112" cy="1584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0D0697C-066C-413A-A261-662E40C4AF73}"/>
              </a:ext>
            </a:extLst>
          </p:cNvPr>
          <p:cNvCxnSpPr>
            <a:cxnSpLocks/>
          </p:cNvCxnSpPr>
          <p:nvPr/>
        </p:nvCxnSpPr>
        <p:spPr>
          <a:xfrm flipV="1">
            <a:off x="7710785" y="4313184"/>
            <a:ext cx="3384376"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矢印: 上 29">
            <a:extLst>
              <a:ext uri="{FF2B5EF4-FFF2-40B4-BE49-F238E27FC236}">
                <a16:creationId xmlns:a16="http://schemas.microsoft.com/office/drawing/2014/main" id="{B18F5236-C641-403D-B3D7-56789A043961}"/>
              </a:ext>
            </a:extLst>
          </p:cNvPr>
          <p:cNvSpPr/>
          <p:nvPr/>
        </p:nvSpPr>
        <p:spPr>
          <a:xfrm>
            <a:off x="10015041" y="4673224"/>
            <a:ext cx="288032" cy="275855"/>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4D3749C9-C0AC-4989-8839-FCD7CA9E199A}"/>
                  </a:ext>
                </a:extLst>
              </p:cNvPr>
              <p:cNvSpPr/>
              <p:nvPr/>
            </p:nvSpPr>
            <p:spPr>
              <a:xfrm>
                <a:off x="9655001" y="5897360"/>
                <a:ext cx="5885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𝒃</m:t>
                          </m:r>
                        </m:e>
                        <m:sub>
                          <m:r>
                            <a:rPr lang="en-US" altLang="ja-JP" sz="2400" b="1" i="0" smtClean="0">
                              <a:solidFill>
                                <a:srgbClr val="FF0000"/>
                              </a:solidFill>
                              <a:latin typeface="Cambria Math" panose="02040503050406030204" pitchFamily="18" charset="0"/>
                            </a:rPr>
                            <m:t>𝟐</m:t>
                          </m:r>
                        </m:sub>
                      </m:sSub>
                    </m:oMath>
                  </m:oMathPara>
                </a14:m>
                <a:endParaRPr lang="ja-JP" altLang="en-US" sz="2400" dirty="0">
                  <a:ea typeface="HG丸ｺﾞｼｯｸM-PRO" panose="020F0600000000000000" pitchFamily="50" charset="-128"/>
                </a:endParaRPr>
              </a:p>
            </p:txBody>
          </p:sp>
        </mc:Choice>
        <mc:Fallback xmlns="">
          <p:sp>
            <p:nvSpPr>
              <p:cNvPr id="31" name="正方形/長方形 30">
                <a:extLst>
                  <a:ext uri="{FF2B5EF4-FFF2-40B4-BE49-F238E27FC236}">
                    <a16:creationId xmlns:a16="http://schemas.microsoft.com/office/drawing/2014/main" id="{4D3749C9-C0AC-4989-8839-FCD7CA9E199A}"/>
                  </a:ext>
                </a:extLst>
              </p:cNvPr>
              <p:cNvSpPr>
                <a:spLocks noRot="1" noChangeAspect="1" noMove="1" noResize="1" noEditPoints="1" noAdjustHandles="1" noChangeArrowheads="1" noChangeShapeType="1" noTextEdit="1"/>
              </p:cNvSpPr>
              <p:nvPr/>
            </p:nvSpPr>
            <p:spPr>
              <a:xfrm>
                <a:off x="9655001" y="5897360"/>
                <a:ext cx="588558" cy="461665"/>
              </a:xfrm>
              <a:prstGeom prst="rect">
                <a:avLst/>
              </a:prstGeom>
              <a:blipFill>
                <a:blip r:embed="rId11"/>
                <a:stretch>
                  <a:fillRect b="-2632"/>
                </a:stretch>
              </a:blipFill>
            </p:spPr>
            <p:txBody>
              <a:bodyPr/>
              <a:lstStyle/>
              <a:p>
                <a:r>
                  <a:rPr lang="ja-JP" altLang="en-US">
                    <a:noFill/>
                  </a:rPr>
                  <a:t> </a:t>
                </a:r>
              </a:p>
            </p:txBody>
          </p:sp>
        </mc:Fallback>
      </mc:AlternateContent>
      <p:cxnSp>
        <p:nvCxnSpPr>
          <p:cNvPr id="32" name="直線矢印コネクタ 31">
            <a:extLst>
              <a:ext uri="{FF2B5EF4-FFF2-40B4-BE49-F238E27FC236}">
                <a16:creationId xmlns:a16="http://schemas.microsoft.com/office/drawing/2014/main" id="{926E873E-4C92-4E74-BEB2-A428325F210A}"/>
              </a:ext>
            </a:extLst>
          </p:cNvPr>
          <p:cNvCxnSpPr>
            <a:cxnSpLocks/>
          </p:cNvCxnSpPr>
          <p:nvPr/>
        </p:nvCxnSpPr>
        <p:spPr>
          <a:xfrm>
            <a:off x="9510985" y="5897360"/>
            <a:ext cx="720080"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E5C81B32-4DAD-48D7-82C0-9C279A47DF4D}"/>
                  </a:ext>
                </a:extLst>
              </p:cNvPr>
              <p:cNvSpPr/>
              <p:nvPr/>
            </p:nvSpPr>
            <p:spPr>
              <a:xfrm>
                <a:off x="37508" y="2061600"/>
                <a:ext cx="3810595" cy="1223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smtClean="0">
                          <a:latin typeface="Cambria Math" panose="02040503050406030204" pitchFamily="18" charset="0"/>
                        </a:rPr>
                        <m:t>　</m:t>
                      </m:r>
                      <m:f>
                        <m:fPr>
                          <m:ctrlPr>
                            <a:rPr lang="ja-JP" altLang="en-US" sz="3600" b="1" i="1" smtClean="0">
                              <a:solidFill>
                                <a:srgbClr val="FF0000"/>
                              </a:solidFill>
                              <a:latin typeface="Cambria Math" panose="02040503050406030204" pitchFamily="18" charset="0"/>
                            </a:rPr>
                          </m:ctrlPr>
                        </m:fPr>
                        <m:num>
                          <m:r>
                            <a:rPr lang="ja-JP" altLang="en-US" sz="3600" b="1" i="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𝟒𝟎</m:t>
                          </m:r>
                        </m:den>
                      </m:f>
                      <m:r>
                        <a:rPr lang="ja-JP" altLang="en-US" sz="3600" b="1" i="0">
                          <a:solidFill>
                            <a:srgbClr val="FF0000"/>
                          </a:solidFill>
                          <a:latin typeface="Cambria Math" panose="02040503050406030204" pitchFamily="18" charset="0"/>
                        </a:rPr>
                        <m:t>+</m:t>
                      </m:r>
                      <m:f>
                        <m:fPr>
                          <m:ctrlPr>
                            <a:rPr lang="ja-JP" altLang="en-US" sz="3600" b="1" i="1">
                              <a:solidFill>
                                <a:srgbClr val="FF0000"/>
                              </a:solidFill>
                              <a:latin typeface="Cambria Math" panose="02040503050406030204" pitchFamily="18" charset="0"/>
                            </a:rPr>
                          </m:ctrlPr>
                        </m:fPr>
                        <m:num>
                          <m:r>
                            <a:rPr lang="ja-JP" altLang="en-US" sz="3600" b="1" i="0">
                              <a:solidFill>
                                <a:srgbClr val="FF0000"/>
                              </a:solidFill>
                              <a:latin typeface="Cambria Math" panose="02040503050406030204" pitchFamily="18" charset="0"/>
                            </a:rPr>
                            <m:t>𝟏</m:t>
                          </m:r>
                        </m:num>
                        <m:den>
                          <m:sSub>
                            <m:sSubPr>
                              <m:ctrlPr>
                                <a:rPr lang="ja-JP" altLang="en-US"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𝒃</m:t>
                              </m:r>
                            </m:e>
                            <m:sub>
                              <m:r>
                                <a:rPr lang="en-US" altLang="ja-JP" sz="3600" b="1" i="0" smtClean="0">
                                  <a:solidFill>
                                    <a:srgbClr val="FF0000"/>
                                  </a:solidFill>
                                  <a:latin typeface="Cambria Math" panose="02040503050406030204" pitchFamily="18" charset="0"/>
                                </a:rPr>
                                <m:t>𝟐</m:t>
                              </m:r>
                            </m:sub>
                          </m:sSub>
                        </m:den>
                      </m:f>
                      <m:r>
                        <a:rPr lang="ja-JP" altLang="en-US" sz="3600" b="1" i="0">
                          <a:solidFill>
                            <a:srgbClr val="FF0000"/>
                          </a:solidFill>
                          <a:latin typeface="Cambria Math" panose="02040503050406030204" pitchFamily="18" charset="0"/>
                        </a:rPr>
                        <m:t>=</m:t>
                      </m:r>
                      <m:f>
                        <m:fPr>
                          <m:ctrlPr>
                            <a:rPr lang="ja-JP" altLang="en-US" sz="3600" b="1" i="1">
                              <a:solidFill>
                                <a:srgbClr val="FF0000"/>
                              </a:solidFill>
                              <a:latin typeface="Cambria Math" panose="02040503050406030204" pitchFamily="18" charset="0"/>
                            </a:rPr>
                          </m:ctrlPr>
                        </m:fPr>
                        <m:num>
                          <m:r>
                            <a:rPr lang="ja-JP" altLang="en-US" sz="3600" b="1" i="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𝟐𝟎</m:t>
                          </m:r>
                        </m:den>
                      </m:f>
                      <m:r>
                        <a:rPr lang="ja-JP" altLang="en-US" sz="3600" b="1" i="0">
                          <a:solidFill>
                            <a:srgbClr val="FF0000"/>
                          </a:solidFill>
                          <a:latin typeface="Cambria Math" panose="02040503050406030204" pitchFamily="18" charset="0"/>
                        </a:rPr>
                        <m:t>　</m:t>
                      </m:r>
                    </m:oMath>
                  </m:oMathPara>
                </a14:m>
                <a:endParaRPr lang="ja-JP" altLang="en-US" sz="3600" b="1" dirty="0">
                  <a:ea typeface="HG丸ｺﾞｼｯｸM-PRO" panose="020F0600000000000000" pitchFamily="50" charset="-128"/>
                </a:endParaRPr>
              </a:p>
            </p:txBody>
          </p:sp>
        </mc:Choice>
        <mc:Fallback xmlns="">
          <p:sp>
            <p:nvSpPr>
              <p:cNvPr id="37" name="正方形/長方形 36">
                <a:extLst>
                  <a:ext uri="{FF2B5EF4-FFF2-40B4-BE49-F238E27FC236}">
                    <a16:creationId xmlns:a16="http://schemas.microsoft.com/office/drawing/2014/main" id="{E5C81B32-4DAD-48D7-82C0-9C279A47DF4D}"/>
                  </a:ext>
                </a:extLst>
              </p:cNvPr>
              <p:cNvSpPr>
                <a:spLocks noRot="1" noChangeAspect="1" noMove="1" noResize="1" noEditPoints="1" noAdjustHandles="1" noChangeArrowheads="1" noChangeShapeType="1" noTextEdit="1"/>
              </p:cNvSpPr>
              <p:nvPr/>
            </p:nvSpPr>
            <p:spPr>
              <a:xfrm>
                <a:off x="37508" y="2061600"/>
                <a:ext cx="3810595" cy="1223733"/>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2913B1C4-07A7-4FCC-9F0C-5DE8D370E1B8}"/>
                  </a:ext>
                </a:extLst>
              </p:cNvPr>
              <p:cNvSpPr/>
              <p:nvPr/>
            </p:nvSpPr>
            <p:spPr>
              <a:xfrm>
                <a:off x="7456052" y="2381078"/>
                <a:ext cx="315945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0000"/>
                          </a:solidFill>
                          <a:latin typeface="Cambria Math" panose="02040503050406030204" pitchFamily="18" charset="0"/>
                        </a:rPr>
                        <m:t>→</m:t>
                      </m:r>
                      <m:sSub>
                        <m:sSubPr>
                          <m:ctrlPr>
                            <a:rPr lang="ja-JP" altLang="en-US" sz="3200" b="1" i="1">
                              <a:solidFill>
                                <a:srgbClr val="FF0000"/>
                              </a:solidFill>
                              <a:latin typeface="Cambria Math" panose="02040503050406030204" pitchFamily="18" charset="0"/>
                            </a:rPr>
                          </m:ctrlPr>
                        </m:sSubPr>
                        <m:e>
                          <m:r>
                            <a:rPr lang="ja-JP" altLang="en-US" sz="3200" b="1" i="1">
                              <a:solidFill>
                                <a:srgbClr val="FF0000"/>
                              </a:solidFill>
                              <a:latin typeface="Cambria Math" panose="02040503050406030204" pitchFamily="18" charset="0"/>
                            </a:rPr>
                            <m:t>𝒃</m:t>
                          </m:r>
                        </m:e>
                        <m:sub>
                          <m:r>
                            <a:rPr lang="en-US" altLang="ja-JP" sz="3200" b="1" i="1" smtClean="0">
                              <a:solidFill>
                                <a:srgbClr val="FF0000"/>
                              </a:solidFill>
                              <a:latin typeface="Cambria Math" panose="02040503050406030204" pitchFamily="18" charset="0"/>
                            </a:rPr>
                            <m:t>𝟐</m:t>
                          </m:r>
                        </m:sub>
                      </m:sSub>
                      <m:r>
                        <a:rPr lang="ja-JP" altLang="en-US" sz="3200" b="1">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𝟒</m:t>
                      </m:r>
                      <m:r>
                        <a:rPr lang="en-US" altLang="ja-JP" sz="3200" b="1" i="1">
                          <a:solidFill>
                            <a:srgbClr val="FF0000"/>
                          </a:solidFill>
                          <a:latin typeface="Cambria Math" panose="02040503050406030204" pitchFamily="18" charset="0"/>
                        </a:rPr>
                        <m:t>𝟎</m:t>
                      </m:r>
                      <m:r>
                        <a:rPr lang="ja-JP" altLang="en-US" sz="3200" b="1">
                          <a:solidFill>
                            <a:srgbClr val="FF0000"/>
                          </a:solidFill>
                          <a:latin typeface="Cambria Math" panose="02040503050406030204" pitchFamily="18" charset="0"/>
                        </a:rPr>
                        <m:t>〔</m:t>
                      </m:r>
                      <m:r>
                        <a:rPr lang="ja-JP" altLang="en-US" sz="3200" b="1">
                          <a:solidFill>
                            <a:srgbClr val="FF0000"/>
                          </a:solidFill>
                          <a:latin typeface="Cambria Math" panose="02040503050406030204" pitchFamily="18" charset="0"/>
                        </a:rPr>
                        <m:t>𝐜𝐦</m:t>
                      </m:r>
                      <m:r>
                        <a:rPr lang="ja-JP" altLang="en-US" sz="3200" b="1">
                          <a:solidFill>
                            <a:srgbClr val="FF0000"/>
                          </a:solidFill>
                          <a:latin typeface="Cambria Math" panose="02040503050406030204" pitchFamily="18" charset="0"/>
                        </a:rPr>
                        <m:t>〕</m:t>
                      </m:r>
                    </m:oMath>
                  </m:oMathPara>
                </a14:m>
                <a:endParaRPr lang="ja-JP" altLang="en-US" sz="3200" dirty="0">
                  <a:ea typeface="HG丸ｺﾞｼｯｸM-PRO" panose="020F0600000000000000" pitchFamily="50" charset="-128"/>
                </a:endParaRPr>
              </a:p>
            </p:txBody>
          </p:sp>
        </mc:Choice>
        <mc:Fallback xmlns="">
          <p:sp>
            <p:nvSpPr>
              <p:cNvPr id="38" name="正方形/長方形 37">
                <a:extLst>
                  <a:ext uri="{FF2B5EF4-FFF2-40B4-BE49-F238E27FC236}">
                    <a16:creationId xmlns:a16="http://schemas.microsoft.com/office/drawing/2014/main" id="{2913B1C4-07A7-4FCC-9F0C-5DE8D370E1B8}"/>
                  </a:ext>
                </a:extLst>
              </p:cNvPr>
              <p:cNvSpPr>
                <a:spLocks noRot="1" noChangeAspect="1" noMove="1" noResize="1" noEditPoints="1" noAdjustHandles="1" noChangeArrowheads="1" noChangeShapeType="1" noTextEdit="1"/>
              </p:cNvSpPr>
              <p:nvPr/>
            </p:nvSpPr>
            <p:spPr>
              <a:xfrm>
                <a:off x="7456052" y="2381078"/>
                <a:ext cx="3159455" cy="584775"/>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080A91CE-57E7-44A2-80B6-946E571CAB92}"/>
                  </a:ext>
                </a:extLst>
              </p:cNvPr>
              <p:cNvSpPr/>
              <p:nvPr/>
            </p:nvSpPr>
            <p:spPr>
              <a:xfrm>
                <a:off x="3396963" y="2063986"/>
                <a:ext cx="4543167" cy="1223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a:solidFill>
                            <a:srgbClr val="FF0000"/>
                          </a:solidFill>
                          <a:latin typeface="Cambria Math" panose="02040503050406030204" pitchFamily="18" charset="0"/>
                        </a:rPr>
                        <m:t>→</m:t>
                      </m:r>
                      <m:f>
                        <m:fPr>
                          <m:ctrlPr>
                            <a:rPr lang="ja-JP" altLang="en-US" sz="3600" b="1" i="1" smtClean="0">
                              <a:solidFill>
                                <a:srgbClr val="FF0000"/>
                              </a:solidFill>
                              <a:latin typeface="Cambria Math" panose="02040503050406030204" pitchFamily="18" charset="0"/>
                            </a:rPr>
                          </m:ctrlPr>
                        </m:fPr>
                        <m:num>
                          <m:r>
                            <a:rPr lang="ja-JP" altLang="en-US" sz="3600" b="1">
                              <a:solidFill>
                                <a:srgbClr val="FF0000"/>
                              </a:solidFill>
                              <a:latin typeface="Cambria Math" panose="02040503050406030204" pitchFamily="18" charset="0"/>
                            </a:rPr>
                            <m:t>𝟏</m:t>
                          </m:r>
                        </m:num>
                        <m:den>
                          <m:sSub>
                            <m:sSubPr>
                              <m:ctrlPr>
                                <a:rPr lang="ja-JP" altLang="en-US" sz="3600" b="1" i="1">
                                  <a:solidFill>
                                    <a:srgbClr val="FF0000"/>
                                  </a:solidFill>
                                  <a:latin typeface="Cambria Math" panose="02040503050406030204" pitchFamily="18" charset="0"/>
                                </a:rPr>
                              </m:ctrlPr>
                            </m:sSubPr>
                            <m:e>
                              <m:r>
                                <a:rPr lang="ja-JP" altLang="en-US" sz="3600" b="1" i="1">
                                  <a:solidFill>
                                    <a:srgbClr val="FF0000"/>
                                  </a:solidFill>
                                  <a:latin typeface="Cambria Math" panose="02040503050406030204" pitchFamily="18" charset="0"/>
                                </a:rPr>
                                <m:t>𝒃</m:t>
                              </m:r>
                            </m:e>
                            <m:sub>
                              <m:r>
                                <a:rPr lang="en-US" altLang="ja-JP" sz="3600" b="1">
                                  <a:solidFill>
                                    <a:srgbClr val="FF0000"/>
                                  </a:solidFill>
                                  <a:latin typeface="Cambria Math" panose="02040503050406030204" pitchFamily="18" charset="0"/>
                                </a:rPr>
                                <m:t>𝟐</m:t>
                              </m:r>
                            </m:sub>
                          </m:sSub>
                        </m:den>
                      </m:f>
                      <m:r>
                        <a:rPr lang="ja-JP" altLang="en-US" sz="3600" b="1" i="0">
                          <a:solidFill>
                            <a:srgbClr val="FF0000"/>
                          </a:solidFill>
                          <a:latin typeface="Cambria Math" panose="02040503050406030204" pitchFamily="18" charset="0"/>
                        </a:rPr>
                        <m:t>=</m:t>
                      </m:r>
                      <m:f>
                        <m:fPr>
                          <m:ctrlPr>
                            <a:rPr lang="ja-JP" altLang="en-US" sz="3600" b="1" i="1">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𝟐</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𝟒𝟎</m:t>
                          </m:r>
                        </m:den>
                      </m:f>
                      <m:r>
                        <a:rPr lang="en-US" altLang="ja-JP" sz="3600" b="1" i="1" smtClean="0">
                          <a:solidFill>
                            <a:srgbClr val="FF0000"/>
                          </a:solidFill>
                          <a:latin typeface="Cambria Math" panose="02040503050406030204" pitchFamily="18" charset="0"/>
                        </a:rPr>
                        <m:t>=</m:t>
                      </m:r>
                      <m:f>
                        <m:fPr>
                          <m:ctrlPr>
                            <a:rPr lang="en-US" altLang="ja-JP" sz="3600" b="1" i="1" smtClean="0">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𝟏</m:t>
                          </m:r>
                        </m:num>
                        <m:den>
                          <m:r>
                            <a:rPr lang="en-US" altLang="ja-JP" sz="3600" b="1" i="1" smtClean="0">
                              <a:solidFill>
                                <a:srgbClr val="FF0000"/>
                              </a:solidFill>
                              <a:latin typeface="Cambria Math" panose="02040503050406030204" pitchFamily="18" charset="0"/>
                            </a:rPr>
                            <m:t>𝟒𝟎</m:t>
                          </m:r>
                        </m:den>
                      </m:f>
                      <m:r>
                        <a:rPr lang="ja-JP" altLang="en-US" sz="3600" b="1" i="0">
                          <a:solidFill>
                            <a:srgbClr val="FF0000"/>
                          </a:solidFill>
                          <a:latin typeface="Cambria Math" panose="02040503050406030204" pitchFamily="18" charset="0"/>
                        </a:rPr>
                        <m:t>　</m:t>
                      </m:r>
                    </m:oMath>
                  </m:oMathPara>
                </a14:m>
                <a:endParaRPr lang="ja-JP" altLang="en-US" sz="3600" b="1" dirty="0">
                  <a:ea typeface="HG丸ｺﾞｼｯｸM-PRO" panose="020F0600000000000000" pitchFamily="50" charset="-128"/>
                </a:endParaRPr>
              </a:p>
            </p:txBody>
          </p:sp>
        </mc:Choice>
        <mc:Fallback xmlns="">
          <p:sp>
            <p:nvSpPr>
              <p:cNvPr id="39" name="正方形/長方形 38">
                <a:extLst>
                  <a:ext uri="{FF2B5EF4-FFF2-40B4-BE49-F238E27FC236}">
                    <a16:creationId xmlns:a16="http://schemas.microsoft.com/office/drawing/2014/main" id="{080A91CE-57E7-44A2-80B6-946E571CAB92}"/>
                  </a:ext>
                </a:extLst>
              </p:cNvPr>
              <p:cNvSpPr>
                <a:spLocks noRot="1" noChangeAspect="1" noMove="1" noResize="1" noEditPoints="1" noAdjustHandles="1" noChangeArrowheads="1" noChangeShapeType="1" noTextEdit="1"/>
              </p:cNvSpPr>
              <p:nvPr/>
            </p:nvSpPr>
            <p:spPr>
              <a:xfrm>
                <a:off x="3396963" y="2063986"/>
                <a:ext cx="4543167" cy="1223733"/>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a:extLst>
                  <a:ext uri="{FF2B5EF4-FFF2-40B4-BE49-F238E27FC236}">
                    <a16:creationId xmlns:a16="http://schemas.microsoft.com/office/drawing/2014/main" id="{254B68DF-0DE1-463C-AECC-3962F83ED3AF}"/>
                  </a:ext>
                </a:extLst>
              </p:cNvPr>
              <p:cNvSpPr/>
              <p:nvPr/>
            </p:nvSpPr>
            <p:spPr>
              <a:xfrm>
                <a:off x="561986" y="3870666"/>
                <a:ext cx="4063933" cy="1133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1" smtClean="0">
                          <a:solidFill>
                            <a:srgbClr val="FF0000"/>
                          </a:solidFill>
                          <a:latin typeface="Cambria Math" panose="02040503050406030204" pitchFamily="18" charset="0"/>
                        </a:rPr>
                        <m:t>𝟐𝟎</m:t>
                      </m:r>
                      <m:r>
                        <a:rPr lang="en-US" altLang="ja-JP" sz="3600" b="1" i="1" smtClean="0">
                          <a:solidFill>
                            <a:srgbClr val="FF0000"/>
                          </a:solidFill>
                          <a:latin typeface="Cambria Math" panose="02040503050406030204" pitchFamily="18" charset="0"/>
                          <a:ea typeface="Cambria Math" panose="02040503050406030204" pitchFamily="18" charset="0"/>
                        </a:rPr>
                        <m:t>×</m:t>
                      </m:r>
                      <m:f>
                        <m:fPr>
                          <m:ctrlPr>
                            <a:rPr lang="ja-JP" altLang="en-US" sz="3600" b="1" i="1">
                              <a:solidFill>
                                <a:srgbClr val="FF0000"/>
                              </a:solidFill>
                              <a:latin typeface="Cambria Math" panose="02040503050406030204" pitchFamily="18" charset="0"/>
                            </a:rPr>
                          </m:ctrlPr>
                        </m:fPr>
                        <m:num>
                          <m:r>
                            <a:rPr lang="en-US" altLang="ja-JP" sz="3600" b="1" i="1" smtClean="0">
                              <a:solidFill>
                                <a:srgbClr val="FF0000"/>
                              </a:solidFill>
                              <a:latin typeface="Cambria Math" panose="02040503050406030204" pitchFamily="18" charset="0"/>
                            </a:rPr>
                            <m:t>𝟒𝟎</m:t>
                          </m:r>
                        </m:num>
                        <m:den>
                          <m:r>
                            <a:rPr lang="en-US" altLang="ja-JP" sz="3600" b="1" i="1" smtClean="0">
                              <a:solidFill>
                                <a:srgbClr val="FF0000"/>
                              </a:solidFill>
                              <a:latin typeface="Cambria Math" panose="02040503050406030204" pitchFamily="18" charset="0"/>
                            </a:rPr>
                            <m:t>𝟐𝟎</m:t>
                          </m:r>
                        </m:den>
                      </m:f>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𝟒𝟎</m:t>
                      </m:r>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𝒄𝒎</m:t>
                      </m:r>
                      <m:r>
                        <a:rPr lang="en-US" altLang="ja-JP" sz="3600" b="1" i="1" smtClean="0">
                          <a:solidFill>
                            <a:srgbClr val="FF0000"/>
                          </a:solidFill>
                          <a:latin typeface="Cambria Math" panose="02040503050406030204" pitchFamily="18" charset="0"/>
                        </a:rPr>
                        <m:t>]</m:t>
                      </m:r>
                    </m:oMath>
                  </m:oMathPara>
                </a14:m>
                <a:endParaRPr lang="ja-JP" altLang="en-US" sz="3600" b="1" dirty="0">
                  <a:solidFill>
                    <a:srgbClr val="FF0000"/>
                  </a:solidFill>
                  <a:ea typeface="HG丸ｺﾞｼｯｸM-PRO" panose="020F0600000000000000" pitchFamily="50" charset="-128"/>
                </a:endParaRPr>
              </a:p>
            </p:txBody>
          </p:sp>
        </mc:Choice>
        <mc:Fallback xmlns="">
          <p:sp>
            <p:nvSpPr>
              <p:cNvPr id="40" name="正方形/長方形 39">
                <a:extLst>
                  <a:ext uri="{FF2B5EF4-FFF2-40B4-BE49-F238E27FC236}">
                    <a16:creationId xmlns:a16="http://schemas.microsoft.com/office/drawing/2014/main" id="{254B68DF-0DE1-463C-AECC-3962F83ED3AF}"/>
                  </a:ext>
                </a:extLst>
              </p:cNvPr>
              <p:cNvSpPr>
                <a:spLocks noRot="1" noChangeAspect="1" noMove="1" noResize="1" noEditPoints="1" noAdjustHandles="1" noChangeArrowheads="1" noChangeShapeType="1" noTextEdit="1"/>
              </p:cNvSpPr>
              <p:nvPr/>
            </p:nvSpPr>
            <p:spPr>
              <a:xfrm>
                <a:off x="561986" y="3870666"/>
                <a:ext cx="4063933" cy="1133067"/>
              </a:xfrm>
              <a:prstGeom prst="rect">
                <a:avLst/>
              </a:prstGeom>
              <a:blipFill>
                <a:blip r:embed="rId1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678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wipe(down)">
                                      <p:cBhvr>
                                        <p:cTn id="22"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組み合わせレンズ</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35</a:t>
            </a:fld>
            <a:endParaRPr kumimoji="1" lang="ja-JP" altLang="en-US"/>
          </a:p>
        </p:txBody>
      </p:sp>
      <p:sp>
        <p:nvSpPr>
          <p:cNvPr id="48" name="正方形/長方形 47">
            <a:extLst>
              <a:ext uri="{FF2B5EF4-FFF2-40B4-BE49-F238E27FC236}">
                <a16:creationId xmlns:a16="http://schemas.microsoft.com/office/drawing/2014/main" id="{0FE405B6-2882-46B8-99C2-6E9C8ECD9CF6}"/>
              </a:ext>
            </a:extLst>
          </p:cNvPr>
          <p:cNvSpPr/>
          <p:nvPr/>
        </p:nvSpPr>
        <p:spPr>
          <a:xfrm>
            <a:off x="350278" y="793719"/>
            <a:ext cx="7252306" cy="461665"/>
          </a:xfrm>
          <a:prstGeom prst="rect">
            <a:avLst/>
          </a:prstGeom>
        </p:spPr>
        <p:txBody>
          <a:bodyPr wrap="none">
            <a:spAutoFit/>
          </a:bodyPr>
          <a:lstStyle/>
          <a:p>
            <a:r>
              <a:rPr lang="ja-JP" altLang="en-US" sz="2400" dirty="0"/>
              <a:t>課題①　組み合わせレンズでできる像を作図しなさい</a:t>
            </a:r>
          </a:p>
        </p:txBody>
      </p:sp>
      <p:cxnSp>
        <p:nvCxnSpPr>
          <p:cNvPr id="49" name="直線コネクタ 48">
            <a:extLst>
              <a:ext uri="{FF2B5EF4-FFF2-40B4-BE49-F238E27FC236}">
                <a16:creationId xmlns:a16="http://schemas.microsoft.com/office/drawing/2014/main" id="{F7A83023-E2AA-4C1C-ABAE-F528691A5F71}"/>
              </a:ext>
            </a:extLst>
          </p:cNvPr>
          <p:cNvCxnSpPr/>
          <p:nvPr/>
        </p:nvCxnSpPr>
        <p:spPr>
          <a:xfrm flipV="1">
            <a:off x="1775520" y="3259611"/>
            <a:ext cx="3312368" cy="83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B0837253-7734-4C2A-AC77-BB1CAAB66E55}"/>
              </a:ext>
            </a:extLst>
          </p:cNvPr>
          <p:cNvCxnSpPr>
            <a:cxnSpLocks/>
          </p:cNvCxnSpPr>
          <p:nvPr/>
        </p:nvCxnSpPr>
        <p:spPr>
          <a:xfrm>
            <a:off x="5087888" y="3263787"/>
            <a:ext cx="5716250" cy="22620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5B2734B-DAFF-4427-A7C1-BE19666A998D}"/>
              </a:ext>
            </a:extLst>
          </p:cNvPr>
          <p:cNvCxnSpPr>
            <a:cxnSpLocks/>
          </p:cNvCxnSpPr>
          <p:nvPr/>
        </p:nvCxnSpPr>
        <p:spPr>
          <a:xfrm>
            <a:off x="710318" y="1497534"/>
            <a:ext cx="6264696" cy="37444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E4A645B-6871-45B6-8150-727183925C17}"/>
              </a:ext>
            </a:extLst>
          </p:cNvPr>
          <p:cNvCxnSpPr>
            <a:cxnSpLocks/>
            <a:endCxn id="62" idx="0"/>
          </p:cNvCxnSpPr>
          <p:nvPr/>
        </p:nvCxnSpPr>
        <p:spPr>
          <a:xfrm flipV="1">
            <a:off x="2582526" y="1631933"/>
            <a:ext cx="2541671" cy="296194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32B0664-1A64-472F-A7AC-AFFDCCFE06A5}"/>
              </a:ext>
            </a:extLst>
          </p:cNvPr>
          <p:cNvCxnSpPr/>
          <p:nvPr/>
        </p:nvCxnSpPr>
        <p:spPr>
          <a:xfrm>
            <a:off x="5087888" y="1641550"/>
            <a:ext cx="47398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A8AAC2A-895A-46FF-AC42-066DD954285A}"/>
              </a:ext>
            </a:extLst>
          </p:cNvPr>
          <p:cNvCxnSpPr>
            <a:cxnSpLocks/>
          </p:cNvCxnSpPr>
          <p:nvPr/>
        </p:nvCxnSpPr>
        <p:spPr>
          <a:xfrm>
            <a:off x="8289190" y="1641550"/>
            <a:ext cx="2947645" cy="44791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22FE55CF-FF4B-4F55-8103-6D42F4C2B103}"/>
              </a:ext>
            </a:extLst>
          </p:cNvPr>
          <p:cNvCxnSpPr>
            <a:cxnSpLocks/>
          </p:cNvCxnSpPr>
          <p:nvPr/>
        </p:nvCxnSpPr>
        <p:spPr>
          <a:xfrm>
            <a:off x="926342" y="1641550"/>
            <a:ext cx="11449272" cy="38884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矢印: 上 55">
            <a:extLst>
              <a:ext uri="{FF2B5EF4-FFF2-40B4-BE49-F238E27FC236}">
                <a16:creationId xmlns:a16="http://schemas.microsoft.com/office/drawing/2014/main" id="{BFD032BE-B5DA-44FE-B798-AF473A4E2C5F}"/>
              </a:ext>
            </a:extLst>
          </p:cNvPr>
          <p:cNvSpPr/>
          <p:nvPr/>
        </p:nvSpPr>
        <p:spPr>
          <a:xfrm rot="10800000">
            <a:off x="10247123" y="4161830"/>
            <a:ext cx="317979" cy="689136"/>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F388E3F3-D489-4BC9-9320-441FA551468F}"/>
              </a:ext>
            </a:extLst>
          </p:cNvPr>
          <p:cNvGrpSpPr/>
          <p:nvPr/>
        </p:nvGrpSpPr>
        <p:grpSpPr>
          <a:xfrm>
            <a:off x="4735622" y="1281510"/>
            <a:ext cx="747381" cy="5544616"/>
            <a:chOff x="597993" y="1556710"/>
            <a:chExt cx="747381" cy="5112650"/>
          </a:xfrm>
        </p:grpSpPr>
        <p:grpSp>
          <p:nvGrpSpPr>
            <p:cNvPr id="58" name="グループ化 57">
              <a:extLst>
                <a:ext uri="{FF2B5EF4-FFF2-40B4-BE49-F238E27FC236}">
                  <a16:creationId xmlns:a16="http://schemas.microsoft.com/office/drawing/2014/main" id="{D5487FAA-1EB0-4D4A-BCE9-8AF97A7B4874}"/>
                </a:ext>
              </a:extLst>
            </p:cNvPr>
            <p:cNvGrpSpPr/>
            <p:nvPr/>
          </p:nvGrpSpPr>
          <p:grpSpPr>
            <a:xfrm>
              <a:off x="597993" y="1556792"/>
              <a:ext cx="745480" cy="5112568"/>
              <a:chOff x="597993" y="1556792"/>
              <a:chExt cx="745480" cy="5112568"/>
            </a:xfrm>
          </p:grpSpPr>
          <p:sp>
            <p:nvSpPr>
              <p:cNvPr id="62" name="円弧 61">
                <a:extLst>
                  <a:ext uri="{FF2B5EF4-FFF2-40B4-BE49-F238E27FC236}">
                    <a16:creationId xmlns:a16="http://schemas.microsoft.com/office/drawing/2014/main" id="{1D8C7A21-09E1-4808-8724-3A2880D6FB8F}"/>
                  </a:ext>
                </a:extLst>
              </p:cNvPr>
              <p:cNvSpPr/>
              <p:nvPr/>
            </p:nvSpPr>
            <p:spPr>
              <a:xfrm>
                <a:off x="597993" y="1556792"/>
                <a:ext cx="522772" cy="5112568"/>
              </a:xfrm>
              <a:prstGeom prst="arc">
                <a:avLst>
                  <a:gd name="adj1" fmla="val 16380369"/>
                  <a:gd name="adj2" fmla="val 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a:extLst>
                  <a:ext uri="{FF2B5EF4-FFF2-40B4-BE49-F238E27FC236}">
                    <a16:creationId xmlns:a16="http://schemas.microsoft.com/office/drawing/2014/main" id="{F0F3BB8C-741D-4920-9C75-33BE3EA68DC2}"/>
                  </a:ext>
                </a:extLst>
              </p:cNvPr>
              <p:cNvSpPr/>
              <p:nvPr/>
            </p:nvSpPr>
            <p:spPr>
              <a:xfrm flipH="1">
                <a:off x="820701" y="1556792"/>
                <a:ext cx="522772" cy="5112568"/>
              </a:xfrm>
              <a:prstGeom prst="arc">
                <a:avLst>
                  <a:gd name="adj1" fmla="val 16380369"/>
                  <a:gd name="adj2" fmla="val 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9" name="グループ化 58">
              <a:extLst>
                <a:ext uri="{FF2B5EF4-FFF2-40B4-BE49-F238E27FC236}">
                  <a16:creationId xmlns:a16="http://schemas.microsoft.com/office/drawing/2014/main" id="{4A6B64C4-7494-47C7-92CA-3919E654A12F}"/>
                </a:ext>
              </a:extLst>
            </p:cNvPr>
            <p:cNvGrpSpPr/>
            <p:nvPr/>
          </p:nvGrpSpPr>
          <p:grpSpPr>
            <a:xfrm>
              <a:off x="599894" y="1556710"/>
              <a:ext cx="745480" cy="5112568"/>
              <a:chOff x="599894" y="1556710"/>
              <a:chExt cx="745480" cy="5112568"/>
            </a:xfrm>
          </p:grpSpPr>
          <p:sp>
            <p:nvSpPr>
              <p:cNvPr id="60" name="円弧 59">
                <a:extLst>
                  <a:ext uri="{FF2B5EF4-FFF2-40B4-BE49-F238E27FC236}">
                    <a16:creationId xmlns:a16="http://schemas.microsoft.com/office/drawing/2014/main" id="{3072F503-2BD0-4BA8-B072-15EB0D8401AE}"/>
                  </a:ext>
                </a:extLst>
              </p:cNvPr>
              <p:cNvSpPr/>
              <p:nvPr/>
            </p:nvSpPr>
            <p:spPr>
              <a:xfrm rot="10800000">
                <a:off x="822602" y="1556710"/>
                <a:ext cx="522772" cy="5112568"/>
              </a:xfrm>
              <a:prstGeom prst="arc">
                <a:avLst>
                  <a:gd name="adj1" fmla="val 16380369"/>
                  <a:gd name="adj2" fmla="val 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円弧 60">
                <a:extLst>
                  <a:ext uri="{FF2B5EF4-FFF2-40B4-BE49-F238E27FC236}">
                    <a16:creationId xmlns:a16="http://schemas.microsoft.com/office/drawing/2014/main" id="{982DB526-DB1B-4A1D-A28A-9D4D8BE54535}"/>
                  </a:ext>
                </a:extLst>
              </p:cNvPr>
              <p:cNvSpPr/>
              <p:nvPr/>
            </p:nvSpPr>
            <p:spPr>
              <a:xfrm rot="10800000" flipH="1">
                <a:off x="599894" y="1556710"/>
                <a:ext cx="522772" cy="5112568"/>
              </a:xfrm>
              <a:prstGeom prst="arc">
                <a:avLst>
                  <a:gd name="adj1" fmla="val 16380369"/>
                  <a:gd name="adj2" fmla="val 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64" name="直線コネクタ 63">
            <a:extLst>
              <a:ext uri="{FF2B5EF4-FFF2-40B4-BE49-F238E27FC236}">
                <a16:creationId xmlns:a16="http://schemas.microsoft.com/office/drawing/2014/main" id="{44CBA84E-9AC5-4D77-867E-9F710C05CB19}"/>
              </a:ext>
            </a:extLst>
          </p:cNvPr>
          <p:cNvCxnSpPr>
            <a:cxnSpLocks/>
          </p:cNvCxnSpPr>
          <p:nvPr/>
        </p:nvCxnSpPr>
        <p:spPr>
          <a:xfrm>
            <a:off x="479376" y="4140398"/>
            <a:ext cx="11017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グループ化 64">
            <a:extLst>
              <a:ext uri="{FF2B5EF4-FFF2-40B4-BE49-F238E27FC236}">
                <a16:creationId xmlns:a16="http://schemas.microsoft.com/office/drawing/2014/main" id="{01613190-44C1-4407-A60C-026F32BA4DC2}"/>
              </a:ext>
            </a:extLst>
          </p:cNvPr>
          <p:cNvGrpSpPr/>
          <p:nvPr/>
        </p:nvGrpSpPr>
        <p:grpSpPr>
          <a:xfrm>
            <a:off x="7911118" y="2073598"/>
            <a:ext cx="747381" cy="4320480"/>
            <a:chOff x="597993" y="1556710"/>
            <a:chExt cx="747381" cy="5112650"/>
          </a:xfrm>
        </p:grpSpPr>
        <p:grpSp>
          <p:nvGrpSpPr>
            <p:cNvPr id="66" name="グループ化 65">
              <a:extLst>
                <a:ext uri="{FF2B5EF4-FFF2-40B4-BE49-F238E27FC236}">
                  <a16:creationId xmlns:a16="http://schemas.microsoft.com/office/drawing/2014/main" id="{34EF80AA-B0A2-4946-A730-835888F576BE}"/>
                </a:ext>
              </a:extLst>
            </p:cNvPr>
            <p:cNvGrpSpPr/>
            <p:nvPr/>
          </p:nvGrpSpPr>
          <p:grpSpPr>
            <a:xfrm>
              <a:off x="597993" y="1556792"/>
              <a:ext cx="745480" cy="5112568"/>
              <a:chOff x="597993" y="1556792"/>
              <a:chExt cx="745480" cy="5112568"/>
            </a:xfrm>
          </p:grpSpPr>
          <p:sp>
            <p:nvSpPr>
              <p:cNvPr id="70" name="円弧 69">
                <a:extLst>
                  <a:ext uri="{FF2B5EF4-FFF2-40B4-BE49-F238E27FC236}">
                    <a16:creationId xmlns:a16="http://schemas.microsoft.com/office/drawing/2014/main" id="{CE8E2996-0C79-4AA4-A05A-61613BCF13FB}"/>
                  </a:ext>
                </a:extLst>
              </p:cNvPr>
              <p:cNvSpPr/>
              <p:nvPr/>
            </p:nvSpPr>
            <p:spPr>
              <a:xfrm>
                <a:off x="597993" y="1556792"/>
                <a:ext cx="522772" cy="5112568"/>
              </a:xfrm>
              <a:prstGeom prst="arc">
                <a:avLst>
                  <a:gd name="adj1" fmla="val 16380369"/>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 name="円弧 70">
                <a:extLst>
                  <a:ext uri="{FF2B5EF4-FFF2-40B4-BE49-F238E27FC236}">
                    <a16:creationId xmlns:a16="http://schemas.microsoft.com/office/drawing/2014/main" id="{5F8F3BF4-A13D-4E17-A712-2680DFEADC0A}"/>
                  </a:ext>
                </a:extLst>
              </p:cNvPr>
              <p:cNvSpPr/>
              <p:nvPr/>
            </p:nvSpPr>
            <p:spPr>
              <a:xfrm flipH="1">
                <a:off x="820701" y="1556792"/>
                <a:ext cx="522772" cy="5112568"/>
              </a:xfrm>
              <a:prstGeom prst="arc">
                <a:avLst>
                  <a:gd name="adj1" fmla="val 16380369"/>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7" name="グループ化 66">
              <a:extLst>
                <a:ext uri="{FF2B5EF4-FFF2-40B4-BE49-F238E27FC236}">
                  <a16:creationId xmlns:a16="http://schemas.microsoft.com/office/drawing/2014/main" id="{F05B37DA-04C0-49CB-8634-A6792B11660D}"/>
                </a:ext>
              </a:extLst>
            </p:cNvPr>
            <p:cNvGrpSpPr/>
            <p:nvPr/>
          </p:nvGrpSpPr>
          <p:grpSpPr>
            <a:xfrm>
              <a:off x="599894" y="1556710"/>
              <a:ext cx="745480" cy="5112568"/>
              <a:chOff x="599894" y="1556710"/>
              <a:chExt cx="745480" cy="5112568"/>
            </a:xfrm>
          </p:grpSpPr>
          <p:sp>
            <p:nvSpPr>
              <p:cNvPr id="68" name="円弧 67">
                <a:extLst>
                  <a:ext uri="{FF2B5EF4-FFF2-40B4-BE49-F238E27FC236}">
                    <a16:creationId xmlns:a16="http://schemas.microsoft.com/office/drawing/2014/main" id="{E3FA6A6F-BFD3-4C30-975A-B6CA6626A7FD}"/>
                  </a:ext>
                </a:extLst>
              </p:cNvPr>
              <p:cNvSpPr/>
              <p:nvPr/>
            </p:nvSpPr>
            <p:spPr>
              <a:xfrm rot="10800000">
                <a:off x="822602" y="1556710"/>
                <a:ext cx="522772" cy="5112568"/>
              </a:xfrm>
              <a:prstGeom prst="arc">
                <a:avLst>
                  <a:gd name="adj1" fmla="val 16380369"/>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円弧 68">
                <a:extLst>
                  <a:ext uri="{FF2B5EF4-FFF2-40B4-BE49-F238E27FC236}">
                    <a16:creationId xmlns:a16="http://schemas.microsoft.com/office/drawing/2014/main" id="{B99CECF8-B1E2-43EC-AC43-C9E4265123A1}"/>
                  </a:ext>
                </a:extLst>
              </p:cNvPr>
              <p:cNvSpPr/>
              <p:nvPr/>
            </p:nvSpPr>
            <p:spPr>
              <a:xfrm rot="10800000" flipH="1">
                <a:off x="599894" y="1556710"/>
                <a:ext cx="522772" cy="5112568"/>
              </a:xfrm>
              <a:prstGeom prst="arc">
                <a:avLst>
                  <a:gd name="adj1" fmla="val 16380369"/>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72" name="直線コネクタ 71">
            <a:extLst>
              <a:ext uri="{FF2B5EF4-FFF2-40B4-BE49-F238E27FC236}">
                <a16:creationId xmlns:a16="http://schemas.microsoft.com/office/drawing/2014/main" id="{DF460A15-1260-4E04-B74E-49A9BA134973}"/>
              </a:ext>
            </a:extLst>
          </p:cNvPr>
          <p:cNvCxnSpPr>
            <a:cxnSpLocks/>
          </p:cNvCxnSpPr>
          <p:nvPr/>
        </p:nvCxnSpPr>
        <p:spPr>
          <a:xfrm>
            <a:off x="5102806" y="1641550"/>
            <a:ext cx="0" cy="475252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5EA0E60-3EBB-4000-B9BB-94D126023D60}"/>
              </a:ext>
            </a:extLst>
          </p:cNvPr>
          <p:cNvCxnSpPr>
            <a:cxnSpLocks/>
          </p:cNvCxnSpPr>
          <p:nvPr/>
        </p:nvCxnSpPr>
        <p:spPr>
          <a:xfrm>
            <a:off x="8286820" y="1116160"/>
            <a:ext cx="0" cy="5616624"/>
          </a:xfrm>
          <a:prstGeom prst="line">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D6FA54CD-1D41-414B-BDF9-576B019DFD9A}"/>
              </a:ext>
            </a:extLst>
          </p:cNvPr>
          <p:cNvSpPr/>
          <p:nvPr/>
        </p:nvSpPr>
        <p:spPr>
          <a:xfrm>
            <a:off x="2933671" y="410252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6A7B7981-5A74-497A-A416-19A3EE03E7CC}"/>
              </a:ext>
            </a:extLst>
          </p:cNvPr>
          <p:cNvSpPr/>
          <p:nvPr/>
        </p:nvSpPr>
        <p:spPr>
          <a:xfrm>
            <a:off x="5093911" y="410252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a:extLst>
              <a:ext uri="{FF2B5EF4-FFF2-40B4-BE49-F238E27FC236}">
                <a16:creationId xmlns:a16="http://schemas.microsoft.com/office/drawing/2014/main" id="{ED9A2BE2-BC77-4D0F-A259-43F0037C7D96}"/>
              </a:ext>
            </a:extLst>
          </p:cNvPr>
          <p:cNvSpPr/>
          <p:nvPr/>
        </p:nvSpPr>
        <p:spPr>
          <a:xfrm>
            <a:off x="7254151" y="410252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7" name="グループ化 76">
            <a:extLst>
              <a:ext uri="{FF2B5EF4-FFF2-40B4-BE49-F238E27FC236}">
                <a16:creationId xmlns:a16="http://schemas.microsoft.com/office/drawing/2014/main" id="{65379B8C-BAAB-476B-87C2-15F334AF2040}"/>
              </a:ext>
            </a:extLst>
          </p:cNvPr>
          <p:cNvGrpSpPr/>
          <p:nvPr/>
        </p:nvGrpSpPr>
        <p:grpSpPr>
          <a:xfrm>
            <a:off x="6602274" y="4105802"/>
            <a:ext cx="3384376" cy="72008"/>
            <a:chOff x="5951984" y="4026272"/>
            <a:chExt cx="3384376" cy="72008"/>
          </a:xfrm>
          <a:solidFill>
            <a:srgbClr val="FF0000"/>
          </a:solidFill>
        </p:grpSpPr>
        <p:sp>
          <p:nvSpPr>
            <p:cNvPr id="78" name="楕円 77">
              <a:extLst>
                <a:ext uri="{FF2B5EF4-FFF2-40B4-BE49-F238E27FC236}">
                  <a16:creationId xmlns:a16="http://schemas.microsoft.com/office/drawing/2014/main" id="{5CCE93B7-EE1D-4370-BE21-E895CBDB6E4F}"/>
                </a:ext>
              </a:extLst>
            </p:cNvPr>
            <p:cNvSpPr/>
            <p:nvPr/>
          </p:nvSpPr>
          <p:spPr>
            <a:xfrm>
              <a:off x="5951984" y="4026272"/>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a:extLst>
                <a:ext uri="{FF2B5EF4-FFF2-40B4-BE49-F238E27FC236}">
                  <a16:creationId xmlns:a16="http://schemas.microsoft.com/office/drawing/2014/main" id="{347A1502-5D57-4621-9A1C-1F0EE571D531}"/>
                </a:ext>
              </a:extLst>
            </p:cNvPr>
            <p:cNvSpPr/>
            <p:nvPr/>
          </p:nvSpPr>
          <p:spPr>
            <a:xfrm>
              <a:off x="9264352" y="4026272"/>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7E58C732-9B16-4263-8F65-3A110A365C52}"/>
                </a:ext>
              </a:extLst>
            </p:cNvPr>
            <p:cNvSpPr/>
            <p:nvPr/>
          </p:nvSpPr>
          <p:spPr>
            <a:xfrm>
              <a:off x="7608168" y="4026272"/>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矢印: 上 80">
            <a:extLst>
              <a:ext uri="{FF2B5EF4-FFF2-40B4-BE49-F238E27FC236}">
                <a16:creationId xmlns:a16="http://schemas.microsoft.com/office/drawing/2014/main" id="{393B3830-0390-48B9-983E-0B5BAAADE2D8}"/>
              </a:ext>
            </a:extLst>
          </p:cNvPr>
          <p:cNvSpPr/>
          <p:nvPr/>
        </p:nvSpPr>
        <p:spPr>
          <a:xfrm>
            <a:off x="3446622" y="3297734"/>
            <a:ext cx="432048" cy="82514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コネクタ 81">
            <a:extLst>
              <a:ext uri="{FF2B5EF4-FFF2-40B4-BE49-F238E27FC236}">
                <a16:creationId xmlns:a16="http://schemas.microsoft.com/office/drawing/2014/main" id="{D23FCE89-C397-45AB-AB11-0EC26286E4D0}"/>
              </a:ext>
            </a:extLst>
          </p:cNvPr>
          <p:cNvCxnSpPr>
            <a:cxnSpLocks/>
          </p:cNvCxnSpPr>
          <p:nvPr/>
        </p:nvCxnSpPr>
        <p:spPr>
          <a:xfrm>
            <a:off x="1142366" y="1705860"/>
            <a:ext cx="3916050" cy="154967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590E6228-3CD2-47A3-A196-C3C5369C1F90}"/>
              </a:ext>
            </a:extLst>
          </p:cNvPr>
          <p:cNvCxnSpPr/>
          <p:nvPr/>
        </p:nvCxnSpPr>
        <p:spPr>
          <a:xfrm>
            <a:off x="350278" y="1641550"/>
            <a:ext cx="4739828"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4" name="矢印: 上 83">
            <a:extLst>
              <a:ext uri="{FF2B5EF4-FFF2-40B4-BE49-F238E27FC236}">
                <a16:creationId xmlns:a16="http://schemas.microsoft.com/office/drawing/2014/main" id="{95D28F5A-1858-4F3B-B033-35054BCFD2A2}"/>
              </a:ext>
            </a:extLst>
          </p:cNvPr>
          <p:cNvSpPr/>
          <p:nvPr/>
        </p:nvSpPr>
        <p:spPr>
          <a:xfrm>
            <a:off x="782326" y="1641550"/>
            <a:ext cx="432048" cy="24482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34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left)">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down)">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down)">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３</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組み合わせレンズ</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36</a:t>
            </a:fld>
            <a:endParaRPr kumimoji="1" lang="ja-JP" altLang="en-US"/>
          </a:p>
        </p:txBody>
      </p:sp>
      <p:cxnSp>
        <p:nvCxnSpPr>
          <p:cNvPr id="6" name="直線コネクタ 5">
            <a:extLst>
              <a:ext uri="{FF2B5EF4-FFF2-40B4-BE49-F238E27FC236}">
                <a16:creationId xmlns:a16="http://schemas.microsoft.com/office/drawing/2014/main" id="{0AB97B0A-F8DD-4214-BA46-ADBE1972ED56}"/>
              </a:ext>
            </a:extLst>
          </p:cNvPr>
          <p:cNvCxnSpPr/>
          <p:nvPr/>
        </p:nvCxnSpPr>
        <p:spPr>
          <a:xfrm flipV="1">
            <a:off x="1197984" y="3179335"/>
            <a:ext cx="3312368" cy="83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C17A1A02-05F8-4E94-83DF-B1D8CB9CAEE1}"/>
              </a:ext>
            </a:extLst>
          </p:cNvPr>
          <p:cNvCxnSpPr/>
          <p:nvPr/>
        </p:nvCxnSpPr>
        <p:spPr>
          <a:xfrm>
            <a:off x="4511824" y="3174853"/>
            <a:ext cx="4623430" cy="29101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68514C4-39DC-453A-ABBB-95F781265C4A}"/>
              </a:ext>
            </a:extLst>
          </p:cNvPr>
          <p:cNvCxnSpPr/>
          <p:nvPr/>
        </p:nvCxnSpPr>
        <p:spPr>
          <a:xfrm>
            <a:off x="867054" y="2502442"/>
            <a:ext cx="8009640" cy="34170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E093FF5-335F-4EE2-8365-770E642E7F4B}"/>
              </a:ext>
            </a:extLst>
          </p:cNvPr>
          <p:cNvCxnSpPr/>
          <p:nvPr/>
        </p:nvCxnSpPr>
        <p:spPr>
          <a:xfrm>
            <a:off x="1415480" y="1772816"/>
            <a:ext cx="3081426" cy="40746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8342EDC-A781-4981-BC03-C5E4FC718409}"/>
              </a:ext>
            </a:extLst>
          </p:cNvPr>
          <p:cNvCxnSpPr/>
          <p:nvPr/>
        </p:nvCxnSpPr>
        <p:spPr>
          <a:xfrm>
            <a:off x="4496906" y="5827991"/>
            <a:ext cx="47398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矢印: 上 10">
            <a:extLst>
              <a:ext uri="{FF2B5EF4-FFF2-40B4-BE49-F238E27FC236}">
                <a16:creationId xmlns:a16="http://schemas.microsoft.com/office/drawing/2014/main" id="{291665E0-38A7-43C5-8E88-2A9E2C1703C5}"/>
              </a:ext>
            </a:extLst>
          </p:cNvPr>
          <p:cNvSpPr/>
          <p:nvPr/>
        </p:nvSpPr>
        <p:spPr>
          <a:xfrm rot="10800000">
            <a:off x="8482997" y="4047264"/>
            <a:ext cx="432048" cy="17612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44C1C832-0D5B-4D00-B658-D7A1F3FD2CB1}"/>
              </a:ext>
            </a:extLst>
          </p:cNvPr>
          <p:cNvCxnSpPr>
            <a:cxnSpLocks/>
          </p:cNvCxnSpPr>
          <p:nvPr/>
        </p:nvCxnSpPr>
        <p:spPr>
          <a:xfrm>
            <a:off x="5177411" y="1772816"/>
            <a:ext cx="3798909" cy="4392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79EE87A-EF68-4D4F-86DE-DEEF695E360E}"/>
              </a:ext>
            </a:extLst>
          </p:cNvPr>
          <p:cNvCxnSpPr/>
          <p:nvPr/>
        </p:nvCxnSpPr>
        <p:spPr>
          <a:xfrm>
            <a:off x="7699226" y="4684886"/>
            <a:ext cx="4066896"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28244F0-451D-419E-A084-A9B65832641B}"/>
              </a:ext>
            </a:extLst>
          </p:cNvPr>
          <p:cNvCxnSpPr>
            <a:cxnSpLocks/>
          </p:cNvCxnSpPr>
          <p:nvPr/>
        </p:nvCxnSpPr>
        <p:spPr>
          <a:xfrm flipV="1">
            <a:off x="7718392" y="1484784"/>
            <a:ext cx="1257928" cy="432373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矢印: 上 14">
            <a:extLst>
              <a:ext uri="{FF2B5EF4-FFF2-40B4-BE49-F238E27FC236}">
                <a16:creationId xmlns:a16="http://schemas.microsoft.com/office/drawing/2014/main" id="{C05EFA7E-3F04-4C96-85C1-4180ED7D961F}"/>
              </a:ext>
            </a:extLst>
          </p:cNvPr>
          <p:cNvSpPr/>
          <p:nvPr/>
        </p:nvSpPr>
        <p:spPr>
          <a:xfrm rot="10800000">
            <a:off x="7868581" y="4047264"/>
            <a:ext cx="317979" cy="638336"/>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C1DF42EA-68AE-4E8E-AB3E-B12D6AC9142D}"/>
              </a:ext>
            </a:extLst>
          </p:cNvPr>
          <p:cNvGrpSpPr/>
          <p:nvPr/>
        </p:nvGrpSpPr>
        <p:grpSpPr>
          <a:xfrm>
            <a:off x="4144640" y="1196752"/>
            <a:ext cx="747381" cy="5544616"/>
            <a:chOff x="597993" y="1556710"/>
            <a:chExt cx="747381" cy="5112650"/>
          </a:xfrm>
        </p:grpSpPr>
        <p:grpSp>
          <p:nvGrpSpPr>
            <p:cNvPr id="17" name="グループ化 16">
              <a:extLst>
                <a:ext uri="{FF2B5EF4-FFF2-40B4-BE49-F238E27FC236}">
                  <a16:creationId xmlns:a16="http://schemas.microsoft.com/office/drawing/2014/main" id="{D36E890B-877A-4691-82C0-4661E11C3BE4}"/>
                </a:ext>
              </a:extLst>
            </p:cNvPr>
            <p:cNvGrpSpPr/>
            <p:nvPr/>
          </p:nvGrpSpPr>
          <p:grpSpPr>
            <a:xfrm>
              <a:off x="597993" y="1556792"/>
              <a:ext cx="745480" cy="5112568"/>
              <a:chOff x="597993" y="1556792"/>
              <a:chExt cx="745480" cy="5112568"/>
            </a:xfrm>
          </p:grpSpPr>
          <p:sp>
            <p:nvSpPr>
              <p:cNvPr id="21" name="円弧 20">
                <a:extLst>
                  <a:ext uri="{FF2B5EF4-FFF2-40B4-BE49-F238E27FC236}">
                    <a16:creationId xmlns:a16="http://schemas.microsoft.com/office/drawing/2014/main" id="{92176BDD-F1DA-495F-994F-4B146C41BD06}"/>
                  </a:ext>
                </a:extLst>
              </p:cNvPr>
              <p:cNvSpPr/>
              <p:nvPr/>
            </p:nvSpPr>
            <p:spPr>
              <a:xfrm>
                <a:off x="597993" y="1556792"/>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円弧 21">
                <a:extLst>
                  <a:ext uri="{FF2B5EF4-FFF2-40B4-BE49-F238E27FC236}">
                    <a16:creationId xmlns:a16="http://schemas.microsoft.com/office/drawing/2014/main" id="{0FEC3582-82EB-499A-8AED-ED4DDDFA6872}"/>
                  </a:ext>
                </a:extLst>
              </p:cNvPr>
              <p:cNvSpPr/>
              <p:nvPr/>
            </p:nvSpPr>
            <p:spPr>
              <a:xfrm flipH="1">
                <a:off x="820701" y="1556792"/>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A41E8A76-EE48-46B5-8103-A66A69393B59}"/>
                </a:ext>
              </a:extLst>
            </p:cNvPr>
            <p:cNvGrpSpPr/>
            <p:nvPr/>
          </p:nvGrpSpPr>
          <p:grpSpPr>
            <a:xfrm>
              <a:off x="599894" y="1556710"/>
              <a:ext cx="745480" cy="5112568"/>
              <a:chOff x="599894" y="1556710"/>
              <a:chExt cx="745480" cy="5112568"/>
            </a:xfrm>
          </p:grpSpPr>
          <p:sp>
            <p:nvSpPr>
              <p:cNvPr id="19" name="円弧 18">
                <a:extLst>
                  <a:ext uri="{FF2B5EF4-FFF2-40B4-BE49-F238E27FC236}">
                    <a16:creationId xmlns:a16="http://schemas.microsoft.com/office/drawing/2014/main" id="{F32EA7BC-25F1-43C7-8479-8AD83F960714}"/>
                  </a:ext>
                </a:extLst>
              </p:cNvPr>
              <p:cNvSpPr/>
              <p:nvPr/>
            </p:nvSpPr>
            <p:spPr>
              <a:xfrm rot="10800000">
                <a:off x="822602" y="1556710"/>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a:extLst>
                  <a:ext uri="{FF2B5EF4-FFF2-40B4-BE49-F238E27FC236}">
                    <a16:creationId xmlns:a16="http://schemas.microsoft.com/office/drawing/2014/main" id="{5EBB3528-ABE3-44E0-8657-CE90F8B4B8FA}"/>
                  </a:ext>
                </a:extLst>
              </p:cNvPr>
              <p:cNvSpPr/>
              <p:nvPr/>
            </p:nvSpPr>
            <p:spPr>
              <a:xfrm rot="10800000" flipH="1">
                <a:off x="599894" y="1556710"/>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23" name="直線コネクタ 22">
            <a:extLst>
              <a:ext uri="{FF2B5EF4-FFF2-40B4-BE49-F238E27FC236}">
                <a16:creationId xmlns:a16="http://schemas.microsoft.com/office/drawing/2014/main" id="{E550948E-6776-4E8C-B33A-1D7448835047}"/>
              </a:ext>
            </a:extLst>
          </p:cNvPr>
          <p:cNvCxnSpPr>
            <a:cxnSpLocks/>
          </p:cNvCxnSpPr>
          <p:nvPr/>
        </p:nvCxnSpPr>
        <p:spPr>
          <a:xfrm>
            <a:off x="1631504" y="4055640"/>
            <a:ext cx="101531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B86A0651-57A4-420E-B3E2-A28C116B63DE}"/>
              </a:ext>
            </a:extLst>
          </p:cNvPr>
          <p:cNvGrpSpPr/>
          <p:nvPr/>
        </p:nvGrpSpPr>
        <p:grpSpPr>
          <a:xfrm>
            <a:off x="7320136" y="1988840"/>
            <a:ext cx="747381" cy="4320480"/>
            <a:chOff x="597993" y="1556710"/>
            <a:chExt cx="747381" cy="5112650"/>
          </a:xfrm>
        </p:grpSpPr>
        <p:grpSp>
          <p:nvGrpSpPr>
            <p:cNvPr id="25" name="グループ化 24">
              <a:extLst>
                <a:ext uri="{FF2B5EF4-FFF2-40B4-BE49-F238E27FC236}">
                  <a16:creationId xmlns:a16="http://schemas.microsoft.com/office/drawing/2014/main" id="{C16A40B8-389E-49D8-A984-F7DA5A38B948}"/>
                </a:ext>
              </a:extLst>
            </p:cNvPr>
            <p:cNvGrpSpPr/>
            <p:nvPr/>
          </p:nvGrpSpPr>
          <p:grpSpPr>
            <a:xfrm>
              <a:off x="597993" y="1556792"/>
              <a:ext cx="745480" cy="5112568"/>
              <a:chOff x="597993" y="1556792"/>
              <a:chExt cx="745480" cy="5112568"/>
            </a:xfrm>
          </p:grpSpPr>
          <p:sp>
            <p:nvSpPr>
              <p:cNvPr id="29" name="円弧 28">
                <a:extLst>
                  <a:ext uri="{FF2B5EF4-FFF2-40B4-BE49-F238E27FC236}">
                    <a16:creationId xmlns:a16="http://schemas.microsoft.com/office/drawing/2014/main" id="{F22F828B-5522-477E-9C11-8DCFD6F7C2BB}"/>
                  </a:ext>
                </a:extLst>
              </p:cNvPr>
              <p:cNvSpPr/>
              <p:nvPr/>
            </p:nvSpPr>
            <p:spPr>
              <a:xfrm>
                <a:off x="597993" y="1556792"/>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円弧 29">
                <a:extLst>
                  <a:ext uri="{FF2B5EF4-FFF2-40B4-BE49-F238E27FC236}">
                    <a16:creationId xmlns:a16="http://schemas.microsoft.com/office/drawing/2014/main" id="{D7B736B7-F04F-41FF-9280-CC707D97E9DF}"/>
                  </a:ext>
                </a:extLst>
              </p:cNvPr>
              <p:cNvSpPr/>
              <p:nvPr/>
            </p:nvSpPr>
            <p:spPr>
              <a:xfrm flipH="1">
                <a:off x="820701" y="1556792"/>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40608B06-3AAC-4D9B-9DB5-35150DF88E90}"/>
                </a:ext>
              </a:extLst>
            </p:cNvPr>
            <p:cNvGrpSpPr/>
            <p:nvPr/>
          </p:nvGrpSpPr>
          <p:grpSpPr>
            <a:xfrm>
              <a:off x="599894" y="1556710"/>
              <a:ext cx="745480" cy="5112568"/>
              <a:chOff x="599894" y="1556710"/>
              <a:chExt cx="745480" cy="5112568"/>
            </a:xfrm>
          </p:grpSpPr>
          <p:sp>
            <p:nvSpPr>
              <p:cNvPr id="27" name="円弧 26">
                <a:extLst>
                  <a:ext uri="{FF2B5EF4-FFF2-40B4-BE49-F238E27FC236}">
                    <a16:creationId xmlns:a16="http://schemas.microsoft.com/office/drawing/2014/main" id="{F0DA8871-5CC1-4951-87BE-ADF56F0D4556}"/>
                  </a:ext>
                </a:extLst>
              </p:cNvPr>
              <p:cNvSpPr/>
              <p:nvPr/>
            </p:nvSpPr>
            <p:spPr>
              <a:xfrm rot="10800000">
                <a:off x="822602" y="1556710"/>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41601B4A-7BCB-4E93-A5FE-BB30C895C3E1}"/>
                  </a:ext>
                </a:extLst>
              </p:cNvPr>
              <p:cNvSpPr/>
              <p:nvPr/>
            </p:nvSpPr>
            <p:spPr>
              <a:xfrm rot="10800000" flipH="1">
                <a:off x="599894" y="1556710"/>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31" name="直線コネクタ 30">
            <a:extLst>
              <a:ext uri="{FF2B5EF4-FFF2-40B4-BE49-F238E27FC236}">
                <a16:creationId xmlns:a16="http://schemas.microsoft.com/office/drawing/2014/main" id="{6F728F4C-9EED-47CC-BF58-44A1B5FDE192}"/>
              </a:ext>
            </a:extLst>
          </p:cNvPr>
          <p:cNvCxnSpPr>
            <a:cxnSpLocks/>
          </p:cNvCxnSpPr>
          <p:nvPr/>
        </p:nvCxnSpPr>
        <p:spPr>
          <a:xfrm>
            <a:off x="4511824" y="1556792"/>
            <a:ext cx="0" cy="475252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BC867DA-56D0-4F89-85AD-03A9952F822C}"/>
              </a:ext>
            </a:extLst>
          </p:cNvPr>
          <p:cNvCxnSpPr>
            <a:cxnSpLocks/>
          </p:cNvCxnSpPr>
          <p:nvPr/>
        </p:nvCxnSpPr>
        <p:spPr>
          <a:xfrm>
            <a:off x="7693826" y="2276872"/>
            <a:ext cx="0" cy="3816424"/>
          </a:xfrm>
          <a:prstGeom prst="line">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8E42D870-DCE0-41AB-BA4E-BC342A370C2D}"/>
              </a:ext>
            </a:extLst>
          </p:cNvPr>
          <p:cNvGrpSpPr/>
          <p:nvPr/>
        </p:nvGrpSpPr>
        <p:grpSpPr>
          <a:xfrm>
            <a:off x="3118274" y="4017763"/>
            <a:ext cx="2808312" cy="72008"/>
            <a:chOff x="3071664" y="4005064"/>
            <a:chExt cx="2808312" cy="72008"/>
          </a:xfrm>
        </p:grpSpPr>
        <p:sp>
          <p:nvSpPr>
            <p:cNvPr id="34" name="楕円 33">
              <a:extLst>
                <a:ext uri="{FF2B5EF4-FFF2-40B4-BE49-F238E27FC236}">
                  <a16:creationId xmlns:a16="http://schemas.microsoft.com/office/drawing/2014/main" id="{50FD23AC-AAF1-4DCA-AA83-2CC3B6B36B1E}"/>
                </a:ext>
              </a:extLst>
            </p:cNvPr>
            <p:cNvSpPr/>
            <p:nvPr/>
          </p:nvSpPr>
          <p:spPr>
            <a:xfrm>
              <a:off x="3071664"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AAF1B101-B063-4931-A9AA-DF23D952013D}"/>
                </a:ext>
              </a:extLst>
            </p:cNvPr>
            <p:cNvSpPr/>
            <p:nvPr/>
          </p:nvSpPr>
          <p:spPr>
            <a:xfrm>
              <a:off x="4439816"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D6BD7593-63AE-4081-9F46-ABB4625E65D8}"/>
                </a:ext>
              </a:extLst>
            </p:cNvPr>
            <p:cNvSpPr/>
            <p:nvPr/>
          </p:nvSpPr>
          <p:spPr>
            <a:xfrm>
              <a:off x="5807968"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30B75221-F420-4180-A838-E7B5A3644A73}"/>
              </a:ext>
            </a:extLst>
          </p:cNvPr>
          <p:cNvGrpSpPr/>
          <p:nvPr/>
        </p:nvGrpSpPr>
        <p:grpSpPr>
          <a:xfrm>
            <a:off x="7110462" y="4026272"/>
            <a:ext cx="1152128" cy="72008"/>
            <a:chOff x="7104112" y="4005064"/>
            <a:chExt cx="1152128" cy="72008"/>
          </a:xfrm>
        </p:grpSpPr>
        <p:sp>
          <p:nvSpPr>
            <p:cNvPr id="38" name="楕円 37">
              <a:extLst>
                <a:ext uri="{FF2B5EF4-FFF2-40B4-BE49-F238E27FC236}">
                  <a16:creationId xmlns:a16="http://schemas.microsoft.com/office/drawing/2014/main" id="{2932B8F8-A16C-4262-A34A-6B2D657331F6}"/>
                </a:ext>
              </a:extLst>
            </p:cNvPr>
            <p:cNvSpPr/>
            <p:nvPr/>
          </p:nvSpPr>
          <p:spPr>
            <a:xfrm>
              <a:off x="7104112"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8F1EA794-42A3-4375-9641-A759B20A9E57}"/>
                </a:ext>
              </a:extLst>
            </p:cNvPr>
            <p:cNvSpPr/>
            <p:nvPr/>
          </p:nvSpPr>
          <p:spPr>
            <a:xfrm>
              <a:off x="8184232"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2389A767-EF0B-470B-8B99-5302789FE600}"/>
                </a:ext>
              </a:extLst>
            </p:cNvPr>
            <p:cNvSpPr/>
            <p:nvPr/>
          </p:nvSpPr>
          <p:spPr>
            <a:xfrm>
              <a:off x="7644172"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矢印: 上 40">
            <a:extLst>
              <a:ext uri="{FF2B5EF4-FFF2-40B4-BE49-F238E27FC236}">
                <a16:creationId xmlns:a16="http://schemas.microsoft.com/office/drawing/2014/main" id="{64685931-9199-417D-A629-454F5F379ECB}"/>
              </a:ext>
            </a:extLst>
          </p:cNvPr>
          <p:cNvSpPr/>
          <p:nvPr/>
        </p:nvSpPr>
        <p:spPr>
          <a:xfrm>
            <a:off x="2279576" y="3212976"/>
            <a:ext cx="432048" cy="82514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277BC459-34D3-4434-8EC8-EFEED4DA79E7}"/>
              </a:ext>
            </a:extLst>
          </p:cNvPr>
          <p:cNvSpPr/>
          <p:nvPr/>
        </p:nvSpPr>
        <p:spPr>
          <a:xfrm>
            <a:off x="350278" y="793719"/>
            <a:ext cx="6984604" cy="461665"/>
          </a:xfrm>
          <a:prstGeom prst="rect">
            <a:avLst/>
          </a:prstGeom>
        </p:spPr>
        <p:txBody>
          <a:bodyPr wrap="none">
            <a:spAutoFit/>
          </a:bodyPr>
          <a:lstStyle/>
          <a:p>
            <a:r>
              <a:rPr lang="ja-JP" altLang="en-US" sz="2400" dirty="0"/>
              <a:t>課題②　組み合わせレンズでできる像を作図しなさい</a:t>
            </a:r>
          </a:p>
        </p:txBody>
      </p:sp>
    </p:spTree>
    <p:extLst>
      <p:ext uri="{BB962C8B-B14F-4D97-AF65-F5344CB8AC3E}">
        <p14:creationId xmlns:p14="http://schemas.microsoft.com/office/powerpoint/2010/main" val="121891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07368" y="188640"/>
            <a:ext cx="10972800" cy="1756791"/>
          </a:xfrm>
        </p:spPr>
        <p:txBody>
          <a:bodyPr/>
          <a:lstStyle/>
          <a:p>
            <a:pPr marL="0" indent="0">
              <a:buNone/>
            </a:pPr>
            <a:r>
              <a:rPr lang="ja-JP" altLang="en-US" dirty="0"/>
              <a:t>課題③　</a:t>
            </a:r>
            <a:r>
              <a:rPr lang="en-US" altLang="ja-JP" dirty="0"/>
              <a:t>『</a:t>
            </a:r>
            <a:r>
              <a:rPr lang="ja-JP" altLang="en-US" dirty="0"/>
              <a:t>物体を左側に少しずらした</a:t>
            </a:r>
            <a:r>
              <a:rPr lang="en-US" altLang="ja-JP" dirty="0"/>
              <a:t>』</a:t>
            </a:r>
            <a:endParaRPr lang="ja-JP" altLang="en-US" dirty="0"/>
          </a:p>
          <a:p>
            <a:pPr marL="0" indent="0">
              <a:buNone/>
            </a:pPr>
            <a:r>
              <a:rPr lang="ja-JP" altLang="en-US" dirty="0"/>
              <a:t>　はっきりとうつる像を得るためには、スクリーンを</a:t>
            </a:r>
            <a:r>
              <a:rPr lang="ja-JP" altLang="en-US" b="1" dirty="0">
                <a:solidFill>
                  <a:srgbClr val="FF0000"/>
                </a:solidFill>
              </a:rPr>
              <a:t>左右</a:t>
            </a:r>
            <a:r>
              <a:rPr lang="ja-JP" altLang="en-US" dirty="0"/>
              <a:t>どちらに動かせばよいか。 </a:t>
            </a:r>
            <a:endParaRPr kumimoji="1" lang="ja-JP" altLang="en-US" dirty="0"/>
          </a:p>
        </p:txBody>
      </p:sp>
      <p:cxnSp>
        <p:nvCxnSpPr>
          <p:cNvPr id="5" name="直線コネクタ 4"/>
          <p:cNvCxnSpPr>
            <a:cxnSpLocks/>
          </p:cNvCxnSpPr>
          <p:nvPr/>
        </p:nvCxnSpPr>
        <p:spPr>
          <a:xfrm>
            <a:off x="911424" y="3704332"/>
            <a:ext cx="47885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cxnSpLocks/>
          </p:cNvCxnSpPr>
          <p:nvPr/>
        </p:nvCxnSpPr>
        <p:spPr>
          <a:xfrm>
            <a:off x="5735960" y="3717032"/>
            <a:ext cx="3744416" cy="14401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a:cxnSpLocks/>
            <a:stCxn id="22" idx="0"/>
          </p:cNvCxnSpPr>
          <p:nvPr/>
        </p:nvCxnSpPr>
        <p:spPr>
          <a:xfrm>
            <a:off x="2243572" y="3717032"/>
            <a:ext cx="7956884" cy="13681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矢印: 上 21"/>
          <p:cNvSpPr/>
          <p:nvPr/>
        </p:nvSpPr>
        <p:spPr>
          <a:xfrm>
            <a:off x="2063552" y="3717032"/>
            <a:ext cx="360040" cy="1099674"/>
          </a:xfrm>
          <a:prstGeom prst="upArrow">
            <a:avLst>
              <a:gd name="adj1" fmla="val 50000"/>
              <a:gd name="adj2" fmla="val 634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a:cxnSpLocks/>
          </p:cNvCxnSpPr>
          <p:nvPr/>
        </p:nvCxnSpPr>
        <p:spPr>
          <a:xfrm>
            <a:off x="1415480" y="3717032"/>
            <a:ext cx="7848872" cy="10801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矢印: 上 34"/>
          <p:cNvSpPr/>
          <p:nvPr/>
        </p:nvSpPr>
        <p:spPr>
          <a:xfrm rot="10800000">
            <a:off x="8074127" y="4005064"/>
            <a:ext cx="78358" cy="596809"/>
          </a:xfrm>
          <a:prstGeom prst="upArrow">
            <a:avLst>
              <a:gd name="adj1" fmla="val 50000"/>
              <a:gd name="adj2" fmla="val 6343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a:cxnSpLocks/>
          </p:cNvCxnSpPr>
          <p:nvPr/>
        </p:nvCxnSpPr>
        <p:spPr>
          <a:xfrm>
            <a:off x="8544272" y="1988840"/>
            <a:ext cx="0" cy="43924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矢印: 上 59">
            <a:extLst>
              <a:ext uri="{FF2B5EF4-FFF2-40B4-BE49-F238E27FC236}">
                <a16:creationId xmlns:a16="http://schemas.microsoft.com/office/drawing/2014/main" id="{A18719AF-20A8-4D70-A85D-AF806C7F948D}"/>
              </a:ext>
            </a:extLst>
          </p:cNvPr>
          <p:cNvSpPr/>
          <p:nvPr/>
        </p:nvSpPr>
        <p:spPr>
          <a:xfrm rot="10800000">
            <a:off x="8328248" y="3861048"/>
            <a:ext cx="432048" cy="936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a:extLst>
              <a:ext uri="{FF2B5EF4-FFF2-40B4-BE49-F238E27FC236}">
                <a16:creationId xmlns:a16="http://schemas.microsoft.com/office/drawing/2014/main" id="{31A24984-870C-44E2-BD65-59B0470782D5}"/>
              </a:ext>
            </a:extLst>
          </p:cNvPr>
          <p:cNvGrpSpPr/>
          <p:nvPr/>
        </p:nvGrpSpPr>
        <p:grpSpPr>
          <a:xfrm>
            <a:off x="5303912" y="2204864"/>
            <a:ext cx="792088" cy="4104456"/>
            <a:chOff x="597993" y="1556710"/>
            <a:chExt cx="747381" cy="5112650"/>
          </a:xfrm>
        </p:grpSpPr>
        <p:grpSp>
          <p:nvGrpSpPr>
            <p:cNvPr id="85" name="グループ化 84">
              <a:extLst>
                <a:ext uri="{FF2B5EF4-FFF2-40B4-BE49-F238E27FC236}">
                  <a16:creationId xmlns:a16="http://schemas.microsoft.com/office/drawing/2014/main" id="{3D9FA51D-6AF8-4EEE-8453-21EBA49A60C5}"/>
                </a:ext>
              </a:extLst>
            </p:cNvPr>
            <p:cNvGrpSpPr/>
            <p:nvPr/>
          </p:nvGrpSpPr>
          <p:grpSpPr>
            <a:xfrm>
              <a:off x="597993" y="1556792"/>
              <a:ext cx="745480" cy="5112568"/>
              <a:chOff x="597993" y="1556792"/>
              <a:chExt cx="745480" cy="5112568"/>
            </a:xfrm>
          </p:grpSpPr>
          <p:sp>
            <p:nvSpPr>
              <p:cNvPr id="89" name="円弧 88">
                <a:extLst>
                  <a:ext uri="{FF2B5EF4-FFF2-40B4-BE49-F238E27FC236}">
                    <a16:creationId xmlns:a16="http://schemas.microsoft.com/office/drawing/2014/main" id="{25233884-C41E-4AA6-92FC-36ED834014F2}"/>
                  </a:ext>
                </a:extLst>
              </p:cNvPr>
              <p:cNvSpPr/>
              <p:nvPr/>
            </p:nvSpPr>
            <p:spPr>
              <a:xfrm>
                <a:off x="597993" y="1556792"/>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0" name="円弧 89">
                <a:extLst>
                  <a:ext uri="{FF2B5EF4-FFF2-40B4-BE49-F238E27FC236}">
                    <a16:creationId xmlns:a16="http://schemas.microsoft.com/office/drawing/2014/main" id="{0DD287CB-8261-4CF5-B5B3-EB4D8F4ADF21}"/>
                  </a:ext>
                </a:extLst>
              </p:cNvPr>
              <p:cNvSpPr/>
              <p:nvPr/>
            </p:nvSpPr>
            <p:spPr>
              <a:xfrm flipH="1">
                <a:off x="820701" y="1556792"/>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6" name="グループ化 85">
              <a:extLst>
                <a:ext uri="{FF2B5EF4-FFF2-40B4-BE49-F238E27FC236}">
                  <a16:creationId xmlns:a16="http://schemas.microsoft.com/office/drawing/2014/main" id="{97891B69-57AE-467A-8CE1-06A120C95CD4}"/>
                </a:ext>
              </a:extLst>
            </p:cNvPr>
            <p:cNvGrpSpPr/>
            <p:nvPr/>
          </p:nvGrpSpPr>
          <p:grpSpPr>
            <a:xfrm>
              <a:off x="599894" y="1556710"/>
              <a:ext cx="745480" cy="5112568"/>
              <a:chOff x="599894" y="1556710"/>
              <a:chExt cx="745480" cy="5112568"/>
            </a:xfrm>
          </p:grpSpPr>
          <p:sp>
            <p:nvSpPr>
              <p:cNvPr id="87" name="円弧 86">
                <a:extLst>
                  <a:ext uri="{FF2B5EF4-FFF2-40B4-BE49-F238E27FC236}">
                    <a16:creationId xmlns:a16="http://schemas.microsoft.com/office/drawing/2014/main" id="{884261D3-29D3-4D7F-8FAC-72937739EA41}"/>
                  </a:ext>
                </a:extLst>
              </p:cNvPr>
              <p:cNvSpPr/>
              <p:nvPr/>
            </p:nvSpPr>
            <p:spPr>
              <a:xfrm rot="10800000">
                <a:off x="822602" y="1556710"/>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円弧 87">
                <a:extLst>
                  <a:ext uri="{FF2B5EF4-FFF2-40B4-BE49-F238E27FC236}">
                    <a16:creationId xmlns:a16="http://schemas.microsoft.com/office/drawing/2014/main" id="{0293034C-8184-4C0F-B74E-1DC5022428D8}"/>
                  </a:ext>
                </a:extLst>
              </p:cNvPr>
              <p:cNvSpPr/>
              <p:nvPr/>
            </p:nvSpPr>
            <p:spPr>
              <a:xfrm rot="10800000" flipH="1">
                <a:off x="599894" y="1556710"/>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66" name="直線コネクタ 65">
            <a:extLst>
              <a:ext uri="{FF2B5EF4-FFF2-40B4-BE49-F238E27FC236}">
                <a16:creationId xmlns:a16="http://schemas.microsoft.com/office/drawing/2014/main" id="{E1722E2A-F2A1-4694-B595-D9E8AC1872CD}"/>
              </a:ext>
            </a:extLst>
          </p:cNvPr>
          <p:cNvCxnSpPr>
            <a:cxnSpLocks/>
          </p:cNvCxnSpPr>
          <p:nvPr/>
        </p:nvCxnSpPr>
        <p:spPr>
          <a:xfrm>
            <a:off x="479376" y="4293096"/>
            <a:ext cx="11449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396A671-59D2-4E53-8B04-4061103A9A62}"/>
              </a:ext>
            </a:extLst>
          </p:cNvPr>
          <p:cNvCxnSpPr>
            <a:cxnSpLocks/>
            <a:stCxn id="90" idx="0"/>
          </p:cNvCxnSpPr>
          <p:nvPr/>
        </p:nvCxnSpPr>
        <p:spPr>
          <a:xfrm flipH="1">
            <a:off x="5702453" y="2344566"/>
            <a:ext cx="14072" cy="382073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3494F6F0-3020-4F25-A814-5597F4472A30}"/>
              </a:ext>
            </a:extLst>
          </p:cNvPr>
          <p:cNvCxnSpPr>
            <a:cxnSpLocks/>
            <a:stCxn id="22" idx="2"/>
            <a:endCxn id="60" idx="2"/>
          </p:cNvCxnSpPr>
          <p:nvPr/>
        </p:nvCxnSpPr>
        <p:spPr>
          <a:xfrm flipV="1">
            <a:off x="2243572" y="3861048"/>
            <a:ext cx="6300700" cy="9556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BE495BAF-9C84-48D3-BE7F-C1CB59EDCA53}"/>
              </a:ext>
            </a:extLst>
          </p:cNvPr>
          <p:cNvCxnSpPr>
            <a:cxnSpLocks/>
            <a:endCxn id="35" idx="2"/>
          </p:cNvCxnSpPr>
          <p:nvPr/>
        </p:nvCxnSpPr>
        <p:spPr>
          <a:xfrm flipV="1">
            <a:off x="1383733" y="4005064"/>
            <a:ext cx="6729573" cy="86409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87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wipe(left)">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4.375E-6 -7.40741E-7 L -0.06783 0.00394 " pathEditMode="relative" rAng="0" ptsTypes="AA">
                                      <p:cBhvr>
                                        <p:cTn id="36" dur="2000" fill="hold"/>
                                        <p:tgtEl>
                                          <p:spTgt spid="22"/>
                                        </p:tgtEl>
                                        <p:attrNameLst>
                                          <p:attrName>ppt_x</p:attrName>
                                          <p:attrName>ppt_y</p:attrName>
                                        </p:attrNameLst>
                                      </p:cBhvr>
                                      <p:rCtr x="-3398" y="185"/>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1.25E-6 4.81481E-6 L -0.03542 4.81481E-6 " pathEditMode="relative" rAng="0" ptsTypes="AA">
                                      <p:cBhvr>
                                        <p:cTn id="45" dur="2000" fill="hold"/>
                                        <p:tgtEl>
                                          <p:spTgt spid="37"/>
                                        </p:tgtEl>
                                        <p:attrNameLst>
                                          <p:attrName>ppt_x</p:attrName>
                                          <p:attrName>ppt_y</p:attrName>
                                        </p:attrNameLst>
                                      </p:cBhvr>
                                      <p:rCtr x="-1771" y="0"/>
                                    </p:animMotion>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ipe(left)">
                                      <p:cBhvr>
                                        <p:cTn id="5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5" grpId="0" animBg="1"/>
      <p:bldP spid="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線コネクタ 36"/>
          <p:cNvCxnSpPr>
            <a:cxnSpLocks/>
          </p:cNvCxnSpPr>
          <p:nvPr/>
        </p:nvCxnSpPr>
        <p:spPr>
          <a:xfrm>
            <a:off x="8544272" y="1988840"/>
            <a:ext cx="0" cy="43924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コンテンツ プレースホルダー 2"/>
          <p:cNvSpPr>
            <a:spLocks noGrp="1"/>
          </p:cNvSpPr>
          <p:nvPr>
            <p:ph idx="1"/>
          </p:nvPr>
        </p:nvSpPr>
        <p:spPr>
          <a:xfrm>
            <a:off x="407368" y="188640"/>
            <a:ext cx="11161240" cy="2016224"/>
          </a:xfrm>
        </p:spPr>
        <p:txBody>
          <a:bodyPr>
            <a:normAutofit fontScale="85000" lnSpcReduction="20000"/>
          </a:bodyPr>
          <a:lstStyle/>
          <a:p>
            <a:pPr marL="0" indent="0">
              <a:buNone/>
            </a:pPr>
            <a:r>
              <a:rPr lang="ja-JP" altLang="en-US" dirty="0"/>
              <a:t>課題④　課題③と同じように</a:t>
            </a:r>
            <a:r>
              <a:rPr lang="en-US" altLang="ja-JP" dirty="0"/>
              <a:t>『</a:t>
            </a:r>
            <a:r>
              <a:rPr lang="ja-JP" altLang="en-US" dirty="0"/>
              <a:t>物体を左側に少しずらした</a:t>
            </a:r>
            <a:r>
              <a:rPr lang="en-US" altLang="ja-JP" dirty="0"/>
              <a:t>』</a:t>
            </a:r>
            <a:r>
              <a:rPr lang="ja-JP" altLang="en-US" dirty="0"/>
              <a:t>とき、</a:t>
            </a:r>
            <a:endParaRPr lang="en-US" altLang="ja-JP" dirty="0"/>
          </a:p>
          <a:p>
            <a:pPr marL="0" indent="0">
              <a:buNone/>
            </a:pPr>
            <a:r>
              <a:rPr lang="ja-JP" altLang="en-US" dirty="0"/>
              <a:t>　スクリーンを動かせず、またレンズを置く位置</a:t>
            </a:r>
            <a:r>
              <a:rPr lang="ja-JP" altLang="en-US" sz="2200" dirty="0"/>
              <a:t>（だけ）</a:t>
            </a:r>
            <a:r>
              <a:rPr lang="ja-JP" altLang="en-US" dirty="0"/>
              <a:t>を変えることができない場合、像を映すためには、どのような工夫をすればよいか。</a:t>
            </a:r>
            <a:endParaRPr lang="en-US" altLang="ja-JP" dirty="0"/>
          </a:p>
          <a:p>
            <a:pPr marL="0" indent="0">
              <a:buNone/>
            </a:pPr>
            <a:r>
              <a:rPr kumimoji="1" lang="ja-JP" altLang="en-US" dirty="0"/>
              <a:t>　　　　　　</a:t>
            </a:r>
            <a:r>
              <a:rPr lang="ja-JP" altLang="en-US" dirty="0"/>
              <a:t>　　　　　　　　　</a:t>
            </a:r>
            <a:r>
              <a:rPr kumimoji="1" lang="ja-JP" altLang="en-US" dirty="0"/>
              <a:t>または、光学装置に変更を加えればよいか。</a:t>
            </a:r>
          </a:p>
        </p:txBody>
      </p:sp>
      <p:cxnSp>
        <p:nvCxnSpPr>
          <p:cNvPr id="5" name="直線コネクタ 4"/>
          <p:cNvCxnSpPr>
            <a:cxnSpLocks/>
          </p:cNvCxnSpPr>
          <p:nvPr/>
        </p:nvCxnSpPr>
        <p:spPr>
          <a:xfrm>
            <a:off x="911424" y="3704332"/>
            <a:ext cx="47885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cxnSpLocks/>
          </p:cNvCxnSpPr>
          <p:nvPr/>
        </p:nvCxnSpPr>
        <p:spPr>
          <a:xfrm>
            <a:off x="5735960" y="3717032"/>
            <a:ext cx="3744416" cy="14401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a:cxnSpLocks/>
            <a:stCxn id="22" idx="0"/>
          </p:cNvCxnSpPr>
          <p:nvPr/>
        </p:nvCxnSpPr>
        <p:spPr>
          <a:xfrm>
            <a:off x="2243572" y="3717032"/>
            <a:ext cx="7956884" cy="13681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矢印: 上 21"/>
          <p:cNvSpPr/>
          <p:nvPr/>
        </p:nvSpPr>
        <p:spPr>
          <a:xfrm>
            <a:off x="2063552" y="3717032"/>
            <a:ext cx="360040" cy="1099674"/>
          </a:xfrm>
          <a:prstGeom prst="upArrow">
            <a:avLst>
              <a:gd name="adj1" fmla="val 50000"/>
              <a:gd name="adj2" fmla="val 634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a:cxnSpLocks/>
          </p:cNvCxnSpPr>
          <p:nvPr/>
        </p:nvCxnSpPr>
        <p:spPr>
          <a:xfrm>
            <a:off x="1415480" y="3717032"/>
            <a:ext cx="7848872" cy="108012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0" name="矢印: 上 59">
            <a:extLst>
              <a:ext uri="{FF2B5EF4-FFF2-40B4-BE49-F238E27FC236}">
                <a16:creationId xmlns:a16="http://schemas.microsoft.com/office/drawing/2014/main" id="{A18719AF-20A8-4D70-A85D-AF806C7F948D}"/>
              </a:ext>
            </a:extLst>
          </p:cNvPr>
          <p:cNvSpPr/>
          <p:nvPr/>
        </p:nvSpPr>
        <p:spPr>
          <a:xfrm rot="10800000">
            <a:off x="8328248" y="3861048"/>
            <a:ext cx="432048" cy="936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a:extLst>
              <a:ext uri="{FF2B5EF4-FFF2-40B4-BE49-F238E27FC236}">
                <a16:creationId xmlns:a16="http://schemas.microsoft.com/office/drawing/2014/main" id="{31A24984-870C-44E2-BD65-59B0470782D5}"/>
              </a:ext>
            </a:extLst>
          </p:cNvPr>
          <p:cNvGrpSpPr/>
          <p:nvPr/>
        </p:nvGrpSpPr>
        <p:grpSpPr>
          <a:xfrm>
            <a:off x="5303912" y="2204864"/>
            <a:ext cx="792088" cy="4104456"/>
            <a:chOff x="597993" y="1556710"/>
            <a:chExt cx="747381" cy="5112650"/>
          </a:xfrm>
        </p:grpSpPr>
        <p:grpSp>
          <p:nvGrpSpPr>
            <p:cNvPr id="85" name="グループ化 84">
              <a:extLst>
                <a:ext uri="{FF2B5EF4-FFF2-40B4-BE49-F238E27FC236}">
                  <a16:creationId xmlns:a16="http://schemas.microsoft.com/office/drawing/2014/main" id="{3D9FA51D-6AF8-4EEE-8453-21EBA49A60C5}"/>
                </a:ext>
              </a:extLst>
            </p:cNvPr>
            <p:cNvGrpSpPr/>
            <p:nvPr/>
          </p:nvGrpSpPr>
          <p:grpSpPr>
            <a:xfrm>
              <a:off x="597993" y="1556792"/>
              <a:ext cx="745480" cy="5112568"/>
              <a:chOff x="597993" y="1556792"/>
              <a:chExt cx="745480" cy="5112568"/>
            </a:xfrm>
          </p:grpSpPr>
          <p:sp>
            <p:nvSpPr>
              <p:cNvPr id="89" name="円弧 88">
                <a:extLst>
                  <a:ext uri="{FF2B5EF4-FFF2-40B4-BE49-F238E27FC236}">
                    <a16:creationId xmlns:a16="http://schemas.microsoft.com/office/drawing/2014/main" id="{25233884-C41E-4AA6-92FC-36ED834014F2}"/>
                  </a:ext>
                </a:extLst>
              </p:cNvPr>
              <p:cNvSpPr/>
              <p:nvPr/>
            </p:nvSpPr>
            <p:spPr>
              <a:xfrm>
                <a:off x="597993" y="1556792"/>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0" name="円弧 89">
                <a:extLst>
                  <a:ext uri="{FF2B5EF4-FFF2-40B4-BE49-F238E27FC236}">
                    <a16:creationId xmlns:a16="http://schemas.microsoft.com/office/drawing/2014/main" id="{0DD287CB-8261-4CF5-B5B3-EB4D8F4ADF21}"/>
                  </a:ext>
                </a:extLst>
              </p:cNvPr>
              <p:cNvSpPr/>
              <p:nvPr/>
            </p:nvSpPr>
            <p:spPr>
              <a:xfrm flipH="1">
                <a:off x="820701" y="1556792"/>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6" name="グループ化 85">
              <a:extLst>
                <a:ext uri="{FF2B5EF4-FFF2-40B4-BE49-F238E27FC236}">
                  <a16:creationId xmlns:a16="http://schemas.microsoft.com/office/drawing/2014/main" id="{97891B69-57AE-467A-8CE1-06A120C95CD4}"/>
                </a:ext>
              </a:extLst>
            </p:cNvPr>
            <p:cNvGrpSpPr/>
            <p:nvPr/>
          </p:nvGrpSpPr>
          <p:grpSpPr>
            <a:xfrm>
              <a:off x="599894" y="1556710"/>
              <a:ext cx="745480" cy="5112568"/>
              <a:chOff x="599894" y="1556710"/>
              <a:chExt cx="745480" cy="5112568"/>
            </a:xfrm>
          </p:grpSpPr>
          <p:sp>
            <p:nvSpPr>
              <p:cNvPr id="87" name="円弧 86">
                <a:extLst>
                  <a:ext uri="{FF2B5EF4-FFF2-40B4-BE49-F238E27FC236}">
                    <a16:creationId xmlns:a16="http://schemas.microsoft.com/office/drawing/2014/main" id="{884261D3-29D3-4D7F-8FAC-72937739EA41}"/>
                  </a:ext>
                </a:extLst>
              </p:cNvPr>
              <p:cNvSpPr/>
              <p:nvPr/>
            </p:nvSpPr>
            <p:spPr>
              <a:xfrm rot="10800000">
                <a:off x="822602" y="1556710"/>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円弧 87">
                <a:extLst>
                  <a:ext uri="{FF2B5EF4-FFF2-40B4-BE49-F238E27FC236}">
                    <a16:creationId xmlns:a16="http://schemas.microsoft.com/office/drawing/2014/main" id="{0293034C-8184-4C0F-B74E-1DC5022428D8}"/>
                  </a:ext>
                </a:extLst>
              </p:cNvPr>
              <p:cNvSpPr/>
              <p:nvPr/>
            </p:nvSpPr>
            <p:spPr>
              <a:xfrm rot="10800000" flipH="1">
                <a:off x="599894" y="1556710"/>
                <a:ext cx="522772" cy="5112568"/>
              </a:xfrm>
              <a:prstGeom prst="arc">
                <a:avLst>
                  <a:gd name="adj1" fmla="val 1638036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66" name="直線コネクタ 65">
            <a:extLst>
              <a:ext uri="{FF2B5EF4-FFF2-40B4-BE49-F238E27FC236}">
                <a16:creationId xmlns:a16="http://schemas.microsoft.com/office/drawing/2014/main" id="{E1722E2A-F2A1-4694-B595-D9E8AC1872CD}"/>
              </a:ext>
            </a:extLst>
          </p:cNvPr>
          <p:cNvCxnSpPr>
            <a:cxnSpLocks/>
          </p:cNvCxnSpPr>
          <p:nvPr/>
        </p:nvCxnSpPr>
        <p:spPr>
          <a:xfrm>
            <a:off x="742728" y="4293096"/>
            <a:ext cx="11449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396A671-59D2-4E53-8B04-4061103A9A62}"/>
              </a:ext>
            </a:extLst>
          </p:cNvPr>
          <p:cNvCxnSpPr>
            <a:cxnSpLocks/>
            <a:stCxn id="90" idx="0"/>
          </p:cNvCxnSpPr>
          <p:nvPr/>
        </p:nvCxnSpPr>
        <p:spPr>
          <a:xfrm flipH="1">
            <a:off x="5702453" y="2344566"/>
            <a:ext cx="14072" cy="382073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3494F6F0-3020-4F25-A814-5597F4472A30}"/>
              </a:ext>
            </a:extLst>
          </p:cNvPr>
          <p:cNvCxnSpPr>
            <a:cxnSpLocks/>
            <a:stCxn id="22" idx="2"/>
            <a:endCxn id="60" idx="2"/>
          </p:cNvCxnSpPr>
          <p:nvPr/>
        </p:nvCxnSpPr>
        <p:spPr>
          <a:xfrm flipV="1">
            <a:off x="2243572" y="3861048"/>
            <a:ext cx="6300700" cy="9556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BE495BAF-9C84-48D3-BE7F-C1CB59EDCA53}"/>
              </a:ext>
            </a:extLst>
          </p:cNvPr>
          <p:cNvCxnSpPr>
            <a:cxnSpLocks/>
          </p:cNvCxnSpPr>
          <p:nvPr/>
        </p:nvCxnSpPr>
        <p:spPr>
          <a:xfrm flipV="1">
            <a:off x="1383733" y="3645024"/>
            <a:ext cx="9248771" cy="122413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6BFB6B2-F22D-40CE-B924-D11D41EBE490}"/>
              </a:ext>
            </a:extLst>
          </p:cNvPr>
          <p:cNvCxnSpPr>
            <a:cxnSpLocks/>
          </p:cNvCxnSpPr>
          <p:nvPr/>
        </p:nvCxnSpPr>
        <p:spPr>
          <a:xfrm>
            <a:off x="5735960" y="3717032"/>
            <a:ext cx="3312368" cy="11521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矢印: 上 28">
            <a:extLst>
              <a:ext uri="{FF2B5EF4-FFF2-40B4-BE49-F238E27FC236}">
                <a16:creationId xmlns:a16="http://schemas.microsoft.com/office/drawing/2014/main" id="{809805E0-784A-4807-A2A6-E8B750678C49}"/>
              </a:ext>
            </a:extLst>
          </p:cNvPr>
          <p:cNvSpPr/>
          <p:nvPr/>
        </p:nvSpPr>
        <p:spPr>
          <a:xfrm rot="10800000">
            <a:off x="8400256" y="3933056"/>
            <a:ext cx="288032"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23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down)">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375E-6 -7.40741E-7 L -0.06783 0.00394 " pathEditMode="relative" rAng="0" ptsTypes="AA">
                                      <p:cBhvr>
                                        <p:cTn id="31" dur="2000" fill="hold"/>
                                        <p:tgtEl>
                                          <p:spTgt spid="22"/>
                                        </p:tgtEl>
                                        <p:attrNameLst>
                                          <p:attrName>ppt_x</p:attrName>
                                          <p:attrName>ppt_y</p:attrName>
                                        </p:attrNameLst>
                                      </p:cBhvr>
                                      <p:rCtr x="-3398" y="185"/>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wipe(left)">
                                      <p:cBhvr>
                                        <p:cTn id="41" dur="500"/>
                                        <p:tgtEl>
                                          <p:spTgt spid="10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6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0" grpId="0" animBg="1"/>
      <p:bldP spid="60" grpId="1" animBg="1"/>
      <p:bldP spid="29" grpId="0" animBg="1"/>
      <p:bldP spid="2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25102" y="994048"/>
            <a:ext cx="12673408" cy="5056691"/>
          </a:xfrm>
          <a:prstGeom prst="rect">
            <a:avLst/>
          </a:prstGeom>
        </p:spPr>
      </p:pic>
      <p:cxnSp>
        <p:nvCxnSpPr>
          <p:cNvPr id="6" name="直線コネクタ 5"/>
          <p:cNvCxnSpPr/>
          <p:nvPr/>
        </p:nvCxnSpPr>
        <p:spPr>
          <a:xfrm flipV="1">
            <a:off x="1487488" y="2650232"/>
            <a:ext cx="3758950" cy="83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a:cxnSpLocks/>
          </p:cNvCxnSpPr>
          <p:nvPr/>
        </p:nvCxnSpPr>
        <p:spPr>
          <a:xfrm>
            <a:off x="3077729" y="2666330"/>
            <a:ext cx="4965309" cy="15763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矢印: 上 7"/>
          <p:cNvSpPr/>
          <p:nvPr/>
        </p:nvSpPr>
        <p:spPr>
          <a:xfrm rot="10800000">
            <a:off x="7880754" y="3352433"/>
            <a:ext cx="324568" cy="881975"/>
          </a:xfrm>
          <a:prstGeom prst="upArrow">
            <a:avLst>
              <a:gd name="adj1" fmla="val 50000"/>
              <a:gd name="adj2" fmla="val 730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a:cxnSpLocks/>
          </p:cNvCxnSpPr>
          <p:nvPr/>
        </p:nvCxnSpPr>
        <p:spPr>
          <a:xfrm>
            <a:off x="5231904" y="2636912"/>
            <a:ext cx="2808312" cy="1584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楕円 19"/>
          <p:cNvSpPr/>
          <p:nvPr/>
        </p:nvSpPr>
        <p:spPr>
          <a:xfrm>
            <a:off x="4226010" y="1335038"/>
            <a:ext cx="4052730" cy="405273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2"/>
          <p:cNvSpPr txBox="1">
            <a:spLocks/>
          </p:cNvSpPr>
          <p:nvPr/>
        </p:nvSpPr>
        <p:spPr>
          <a:xfrm>
            <a:off x="2591358" y="255376"/>
            <a:ext cx="7920880" cy="5613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t>網膜（スクリーン）に結像するモデル図</a:t>
            </a:r>
          </a:p>
        </p:txBody>
      </p:sp>
      <p:sp>
        <p:nvSpPr>
          <p:cNvPr id="22" name="コンテンツ プレースホルダー 2"/>
          <p:cNvSpPr txBox="1">
            <a:spLocks/>
          </p:cNvSpPr>
          <p:nvPr/>
        </p:nvSpPr>
        <p:spPr>
          <a:xfrm>
            <a:off x="-10871" y="5493024"/>
            <a:ext cx="12025336" cy="1370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t>⇒物体の位置に依らず、見えるのは、</a:t>
            </a:r>
            <a:endParaRPr lang="en-US" altLang="ja-JP" sz="3600" dirty="0"/>
          </a:p>
          <a:p>
            <a:pPr marL="0" indent="0">
              <a:buFont typeface="Arial" panose="020B0604020202020204" pitchFamily="34" charset="0"/>
              <a:buNone/>
            </a:pPr>
            <a:r>
              <a:rPr lang="ja-JP" altLang="en-US" sz="3600" dirty="0"/>
              <a:t>　眼球に焦点距離を調節するはたらきがあるから。</a:t>
            </a:r>
          </a:p>
        </p:txBody>
      </p:sp>
      <p:grpSp>
        <p:nvGrpSpPr>
          <p:cNvPr id="13" name="グループ化 12">
            <a:extLst>
              <a:ext uri="{FF2B5EF4-FFF2-40B4-BE49-F238E27FC236}">
                <a16:creationId xmlns:a16="http://schemas.microsoft.com/office/drawing/2014/main" id="{A91A2BDE-72F3-4B01-902A-31796CD5852F}"/>
              </a:ext>
            </a:extLst>
          </p:cNvPr>
          <p:cNvGrpSpPr/>
          <p:nvPr/>
        </p:nvGrpSpPr>
        <p:grpSpPr>
          <a:xfrm>
            <a:off x="4910284" y="1636485"/>
            <a:ext cx="541985" cy="3456384"/>
            <a:chOff x="704592" y="1556708"/>
            <a:chExt cx="602870" cy="5112570"/>
          </a:xfrm>
          <a:solidFill>
            <a:srgbClr val="CCFFFF">
              <a:alpha val="76000"/>
            </a:srgbClr>
          </a:solidFill>
        </p:grpSpPr>
        <p:grpSp>
          <p:nvGrpSpPr>
            <p:cNvPr id="14" name="グループ化 13">
              <a:extLst>
                <a:ext uri="{FF2B5EF4-FFF2-40B4-BE49-F238E27FC236}">
                  <a16:creationId xmlns:a16="http://schemas.microsoft.com/office/drawing/2014/main" id="{8D89E7B6-E452-4DD4-98CF-450592321BD3}"/>
                </a:ext>
              </a:extLst>
            </p:cNvPr>
            <p:cNvGrpSpPr/>
            <p:nvPr/>
          </p:nvGrpSpPr>
          <p:grpSpPr>
            <a:xfrm>
              <a:off x="704592" y="1556708"/>
              <a:ext cx="602869" cy="5112570"/>
              <a:chOff x="704592" y="1556708"/>
              <a:chExt cx="602869" cy="5112570"/>
            </a:xfrm>
            <a:grpFill/>
          </p:grpSpPr>
          <p:sp>
            <p:nvSpPr>
              <p:cNvPr id="19" name="円弧 18">
                <a:extLst>
                  <a:ext uri="{FF2B5EF4-FFF2-40B4-BE49-F238E27FC236}">
                    <a16:creationId xmlns:a16="http://schemas.microsoft.com/office/drawing/2014/main" id="{B6573399-F4B6-4FE8-8BDC-96CA23C3576A}"/>
                  </a:ext>
                </a:extLst>
              </p:cNvPr>
              <p:cNvSpPr/>
              <p:nvPr/>
            </p:nvSpPr>
            <p:spPr>
              <a:xfrm>
                <a:off x="704592" y="1556709"/>
                <a:ext cx="575049" cy="5112569"/>
              </a:xfrm>
              <a:prstGeom prst="arc">
                <a:avLst>
                  <a:gd name="adj1" fmla="val 16253400"/>
                  <a:gd name="adj2" fmla="val 0"/>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弧 22">
                <a:extLst>
                  <a:ext uri="{FF2B5EF4-FFF2-40B4-BE49-F238E27FC236}">
                    <a16:creationId xmlns:a16="http://schemas.microsoft.com/office/drawing/2014/main" id="{43F464C7-C66A-4A8C-B782-829F2D1FE705}"/>
                  </a:ext>
                </a:extLst>
              </p:cNvPr>
              <p:cNvSpPr/>
              <p:nvPr/>
            </p:nvSpPr>
            <p:spPr>
              <a:xfrm flipH="1">
                <a:off x="784689" y="1556708"/>
                <a:ext cx="522772" cy="5112567"/>
              </a:xfrm>
              <a:prstGeom prst="arc">
                <a:avLst>
                  <a:gd name="adj1" fmla="val 16208991"/>
                  <a:gd name="adj2" fmla="val 0"/>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DFF9F33B-D2C7-44A7-9F40-90CE5A3134D0}"/>
                </a:ext>
              </a:extLst>
            </p:cNvPr>
            <p:cNvGrpSpPr/>
            <p:nvPr/>
          </p:nvGrpSpPr>
          <p:grpSpPr>
            <a:xfrm>
              <a:off x="704592" y="1556708"/>
              <a:ext cx="602870" cy="5112570"/>
              <a:chOff x="704592" y="1556708"/>
              <a:chExt cx="602870" cy="5112570"/>
            </a:xfrm>
            <a:grpFill/>
          </p:grpSpPr>
          <p:sp>
            <p:nvSpPr>
              <p:cNvPr id="16" name="円弧 15">
                <a:extLst>
                  <a:ext uri="{FF2B5EF4-FFF2-40B4-BE49-F238E27FC236}">
                    <a16:creationId xmlns:a16="http://schemas.microsoft.com/office/drawing/2014/main" id="{17BCCB3B-E43D-4638-8514-0AE761156DD7}"/>
                  </a:ext>
                </a:extLst>
              </p:cNvPr>
              <p:cNvSpPr/>
              <p:nvPr/>
            </p:nvSpPr>
            <p:spPr>
              <a:xfrm rot="10800000">
                <a:off x="784690" y="1556709"/>
                <a:ext cx="522772" cy="5112569"/>
              </a:xfrm>
              <a:prstGeom prst="arc">
                <a:avLst>
                  <a:gd name="adj1" fmla="val 16223439"/>
                  <a:gd name="adj2" fmla="val 0"/>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弧 17">
                <a:extLst>
                  <a:ext uri="{FF2B5EF4-FFF2-40B4-BE49-F238E27FC236}">
                    <a16:creationId xmlns:a16="http://schemas.microsoft.com/office/drawing/2014/main" id="{B5411318-F426-4B8B-B4B6-A3D79FE2AECA}"/>
                  </a:ext>
                </a:extLst>
              </p:cNvPr>
              <p:cNvSpPr/>
              <p:nvPr/>
            </p:nvSpPr>
            <p:spPr>
              <a:xfrm rot="10800000" flipH="1">
                <a:off x="704592" y="1556708"/>
                <a:ext cx="575049" cy="5112567"/>
              </a:xfrm>
              <a:prstGeom prst="arc">
                <a:avLst>
                  <a:gd name="adj1" fmla="val 16252962"/>
                  <a:gd name="adj2" fmla="val 0"/>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2" name="楕円 1">
            <a:extLst>
              <a:ext uri="{FF2B5EF4-FFF2-40B4-BE49-F238E27FC236}">
                <a16:creationId xmlns:a16="http://schemas.microsoft.com/office/drawing/2014/main" id="{EC01E822-D1A1-46BA-90D2-89EEBD3F802A}"/>
              </a:ext>
            </a:extLst>
          </p:cNvPr>
          <p:cNvSpPr/>
          <p:nvPr/>
        </p:nvSpPr>
        <p:spPr>
          <a:xfrm>
            <a:off x="6312024" y="328498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427A20B-AD4A-4E44-A8E7-25FD5C2D0219}"/>
              </a:ext>
            </a:extLst>
          </p:cNvPr>
          <p:cNvSpPr/>
          <p:nvPr/>
        </p:nvSpPr>
        <p:spPr>
          <a:xfrm>
            <a:off x="7720904" y="4653136"/>
            <a:ext cx="4471096" cy="1077218"/>
          </a:xfrm>
          <a:prstGeom prst="rect">
            <a:avLst/>
          </a:prstGeom>
        </p:spPr>
        <p:txBody>
          <a:bodyPr wrap="none">
            <a:spAutoFit/>
          </a:bodyPr>
          <a:lstStyle/>
          <a:p>
            <a:r>
              <a:rPr lang="ja-JP" altLang="en-US" sz="3200" dirty="0">
                <a:solidFill>
                  <a:srgbClr val="FF0000"/>
                </a:solidFill>
              </a:rPr>
              <a:t>⇒</a:t>
            </a:r>
            <a:r>
              <a:rPr lang="en-US" altLang="ja-JP" sz="3200" dirty="0">
                <a:solidFill>
                  <a:srgbClr val="FF0000"/>
                </a:solidFill>
              </a:rPr>
              <a:t>【</a:t>
            </a:r>
            <a:r>
              <a:rPr lang="ja-JP" altLang="en-US" sz="3200" dirty="0">
                <a:solidFill>
                  <a:srgbClr val="FF0000"/>
                </a:solidFill>
              </a:rPr>
              <a:t>発展</a:t>
            </a:r>
            <a:r>
              <a:rPr lang="en-US" altLang="ja-JP" sz="3200" dirty="0">
                <a:solidFill>
                  <a:srgbClr val="FF0000"/>
                </a:solidFill>
              </a:rPr>
              <a:t>】</a:t>
            </a:r>
            <a:r>
              <a:rPr lang="ja-JP" altLang="en-US" sz="3200" dirty="0">
                <a:solidFill>
                  <a:srgbClr val="FF0000"/>
                </a:solidFill>
              </a:rPr>
              <a:t>レンズの厚みと</a:t>
            </a:r>
            <a:endParaRPr lang="en-US" altLang="ja-JP" sz="3200" dirty="0">
              <a:solidFill>
                <a:srgbClr val="FF0000"/>
              </a:solidFill>
            </a:endParaRPr>
          </a:p>
          <a:p>
            <a:r>
              <a:rPr lang="ja-JP" altLang="en-US" sz="3200" dirty="0">
                <a:solidFill>
                  <a:srgbClr val="FF0000"/>
                </a:solidFill>
              </a:rPr>
              <a:t>焦点距離の関係</a:t>
            </a:r>
          </a:p>
        </p:txBody>
      </p:sp>
    </p:spTree>
    <p:extLst>
      <p:ext uri="{BB962C8B-B14F-4D97-AF65-F5344CB8AC3E}">
        <p14:creationId xmlns:p14="http://schemas.microsoft.com/office/powerpoint/2010/main" val="15832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2"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13"/>
                                        </p:tgtEl>
                                      </p:cBhvr>
                                      <p:by x="150000" y="100000"/>
                                    </p:animScale>
                                  </p:childTnLst>
                                </p:cTn>
                              </p:par>
                              <p:par>
                                <p:cTn id="50" presetID="42" presetClass="path" presetSubtype="0" accel="50000" decel="50000" fill="hold" grpId="0" nodeType="withEffect">
                                  <p:stCondLst>
                                    <p:cond delay="0"/>
                                  </p:stCondLst>
                                  <p:childTnLst>
                                    <p:animMotion origin="layout" path="M 2.29167E-6 -1.85185E-6 L -0.03542 0.00023 " pathEditMode="relative" rAng="0" ptsTypes="AA">
                                      <p:cBhvr>
                                        <p:cTn id="51" dur="2000" fill="hold"/>
                                        <p:tgtEl>
                                          <p:spTgt spid="2"/>
                                        </p:tgtEl>
                                        <p:attrNameLst>
                                          <p:attrName>ppt_x</p:attrName>
                                          <p:attrName>ppt_y</p:attrName>
                                        </p:attrNameLst>
                                      </p:cBhvr>
                                      <p:rCtr x="-1771" y="0"/>
                                    </p:animMotion>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nodeType="clickEffect">
                                  <p:stCondLst>
                                    <p:cond delay="0"/>
                                  </p:stCondLst>
                                  <p:childTnLst>
                                    <p:animScale>
                                      <p:cBhvr>
                                        <p:cTn id="55" dur="2000" fill="hold"/>
                                        <p:tgtEl>
                                          <p:spTgt spid="13"/>
                                        </p:tgtEl>
                                      </p:cBhvr>
                                      <p:by x="50000" y="100000"/>
                                    </p:animScale>
                                  </p:childTnLst>
                                </p:cTn>
                              </p:par>
                              <p:par>
                                <p:cTn id="56" presetID="42" presetClass="path" presetSubtype="0" accel="50000" decel="50000" fill="hold" grpId="1" nodeType="withEffect">
                                  <p:stCondLst>
                                    <p:cond delay="0"/>
                                  </p:stCondLst>
                                  <p:childTnLst>
                                    <p:animMotion origin="layout" path="M -0.03542 0.00023 L 2.29167E-6 -1.85185E-6 " pathEditMode="relative" rAng="0" ptsTypes="AA">
                                      <p:cBhvr>
                                        <p:cTn id="57" dur="2000" fill="hold"/>
                                        <p:tgtEl>
                                          <p:spTgt spid="2"/>
                                        </p:tgtEl>
                                        <p:attrNameLst>
                                          <p:attrName>ppt_x</p:attrName>
                                          <p:attrName>ppt_y</p:attrName>
                                        </p:attrNameLst>
                                      </p:cBhvr>
                                      <p:rCtr x="1771" y="-23"/>
                                    </p:animMotion>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p:bldP spid="22" grpId="0"/>
      <p:bldP spid="2" grpId="0" animBg="1"/>
      <p:bldP spid="2" grpId="1" animBg="1"/>
      <p:bldP spid="2" grpId="2"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a:t>
            </a:fld>
            <a:endParaRPr kumimoji="1" lang="ja-JP" altLang="en-US"/>
          </a:p>
        </p:txBody>
      </p:sp>
      <p:pic>
        <p:nvPicPr>
          <p:cNvPr id="6" name="図 5">
            <a:extLst>
              <a:ext uri="{FF2B5EF4-FFF2-40B4-BE49-F238E27FC236}">
                <a16:creationId xmlns:a16="http://schemas.microsoft.com/office/drawing/2014/main" id="{3E055816-D6EA-4637-ACF1-6AF56468CF0B}"/>
              </a:ext>
            </a:extLst>
          </p:cNvPr>
          <p:cNvPicPr>
            <a:picLocks noChangeAspect="1"/>
          </p:cNvPicPr>
          <p:nvPr/>
        </p:nvPicPr>
        <p:blipFill>
          <a:blip r:embed="rId2"/>
          <a:stretch>
            <a:fillRect/>
          </a:stretch>
        </p:blipFill>
        <p:spPr>
          <a:xfrm>
            <a:off x="1487488" y="836712"/>
            <a:ext cx="8637226" cy="5623364"/>
          </a:xfrm>
          <a:prstGeom prst="rect">
            <a:avLst/>
          </a:prstGeom>
        </p:spPr>
      </p:pic>
      <p:cxnSp>
        <p:nvCxnSpPr>
          <p:cNvPr id="40" name="直線コネクタ 39">
            <a:extLst>
              <a:ext uri="{FF2B5EF4-FFF2-40B4-BE49-F238E27FC236}">
                <a16:creationId xmlns:a16="http://schemas.microsoft.com/office/drawing/2014/main" id="{0DAB8E1A-08D7-4D60-9163-921B435F2BB9}"/>
              </a:ext>
            </a:extLst>
          </p:cNvPr>
          <p:cNvCxnSpPr/>
          <p:nvPr/>
        </p:nvCxnSpPr>
        <p:spPr>
          <a:xfrm>
            <a:off x="1199456" y="3519179"/>
            <a:ext cx="95116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644ED551-8082-468D-8F15-4A1794CEBCF5}"/>
              </a:ext>
            </a:extLst>
          </p:cNvPr>
          <p:cNvSpPr/>
          <p:nvPr/>
        </p:nvSpPr>
        <p:spPr>
          <a:xfrm>
            <a:off x="10200457" y="3048968"/>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47" name="正方形/長方形 46">
            <a:extLst>
              <a:ext uri="{FF2B5EF4-FFF2-40B4-BE49-F238E27FC236}">
                <a16:creationId xmlns:a16="http://schemas.microsoft.com/office/drawing/2014/main" id="{9911A18D-8619-47EC-B7CD-EC86F198A221}"/>
              </a:ext>
            </a:extLst>
          </p:cNvPr>
          <p:cNvSpPr/>
          <p:nvPr/>
        </p:nvSpPr>
        <p:spPr>
          <a:xfrm>
            <a:off x="6685899" y="3048967"/>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48" name="正方形/長方形 47">
            <a:extLst>
              <a:ext uri="{FF2B5EF4-FFF2-40B4-BE49-F238E27FC236}">
                <a16:creationId xmlns:a16="http://schemas.microsoft.com/office/drawing/2014/main" id="{232ECAFD-1A35-4E9D-B0A3-2CFAA92097FE}"/>
              </a:ext>
            </a:extLst>
          </p:cNvPr>
          <p:cNvSpPr/>
          <p:nvPr/>
        </p:nvSpPr>
        <p:spPr>
          <a:xfrm>
            <a:off x="3575720" y="3072841"/>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cxnSp>
        <p:nvCxnSpPr>
          <p:cNvPr id="49" name="直線コネクタ 48">
            <a:extLst>
              <a:ext uri="{FF2B5EF4-FFF2-40B4-BE49-F238E27FC236}">
                <a16:creationId xmlns:a16="http://schemas.microsoft.com/office/drawing/2014/main" id="{E8A0AE93-CA17-408B-9A20-ADA23199FC62}"/>
              </a:ext>
            </a:extLst>
          </p:cNvPr>
          <p:cNvCxnSpPr>
            <a:cxnSpLocks/>
          </p:cNvCxnSpPr>
          <p:nvPr/>
        </p:nvCxnSpPr>
        <p:spPr>
          <a:xfrm>
            <a:off x="2100080" y="1348094"/>
            <a:ext cx="2843460" cy="39463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068A8D3-AC62-468C-8346-40AFA4D12994}"/>
              </a:ext>
            </a:extLst>
          </p:cNvPr>
          <p:cNvCxnSpPr/>
          <p:nvPr/>
        </p:nvCxnSpPr>
        <p:spPr>
          <a:xfrm>
            <a:off x="4920273" y="5279956"/>
            <a:ext cx="6743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CC5D73AB-C52F-4792-89DE-DCF2F1BB78B7}"/>
              </a:ext>
            </a:extLst>
          </p:cNvPr>
          <p:cNvSpPr/>
          <p:nvPr/>
        </p:nvSpPr>
        <p:spPr>
          <a:xfrm>
            <a:off x="6905939" y="914741"/>
            <a:ext cx="4950701" cy="954107"/>
          </a:xfrm>
          <a:prstGeom prst="rect">
            <a:avLst/>
          </a:prstGeom>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③焦点を通った光は、光軸に平行に進む</a:t>
            </a:r>
          </a:p>
        </p:txBody>
      </p:sp>
      <p:cxnSp>
        <p:nvCxnSpPr>
          <p:cNvPr id="52" name="直線矢印コネクタ 51">
            <a:extLst>
              <a:ext uri="{FF2B5EF4-FFF2-40B4-BE49-F238E27FC236}">
                <a16:creationId xmlns:a16="http://schemas.microsoft.com/office/drawing/2014/main" id="{71156AD9-2044-43EA-BB38-7E32F22908B9}"/>
              </a:ext>
            </a:extLst>
          </p:cNvPr>
          <p:cNvCxnSpPr>
            <a:cxnSpLocks/>
          </p:cNvCxnSpPr>
          <p:nvPr/>
        </p:nvCxnSpPr>
        <p:spPr>
          <a:xfrm>
            <a:off x="4944989" y="1251503"/>
            <a:ext cx="1295027"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9C95FA38-3FE4-407D-B495-F599CC927297}"/>
                  </a:ext>
                </a:extLst>
              </p:cNvPr>
              <p:cNvSpPr/>
              <p:nvPr/>
            </p:nvSpPr>
            <p:spPr>
              <a:xfrm>
                <a:off x="5375224" y="1223393"/>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9C95FA38-3FE4-407D-B495-F599CC927297}"/>
                  </a:ext>
                </a:extLst>
              </p:cNvPr>
              <p:cNvSpPr>
                <a:spLocks noRot="1" noChangeAspect="1" noMove="1" noResize="1" noEditPoints="1" noAdjustHandles="1" noChangeArrowheads="1" noChangeShapeType="1" noTextEdit="1"/>
              </p:cNvSpPr>
              <p:nvPr/>
            </p:nvSpPr>
            <p:spPr>
              <a:xfrm>
                <a:off x="5375224" y="1223393"/>
                <a:ext cx="597215" cy="707886"/>
              </a:xfrm>
              <a:prstGeom prst="rect">
                <a:avLst/>
              </a:prstGeom>
              <a:blipFill>
                <a:blip r:embed="rId3"/>
                <a:stretch>
                  <a:fillRect/>
                </a:stretch>
              </a:blipFill>
            </p:spPr>
            <p:txBody>
              <a:bodyPr/>
              <a:lstStyle/>
              <a:p>
                <a:r>
                  <a:rPr lang="ja-JP" altLang="en-US">
                    <a:noFill/>
                  </a:rPr>
                  <a:t> </a:t>
                </a:r>
              </a:p>
            </p:txBody>
          </p:sp>
        </mc:Fallback>
      </mc:AlternateContent>
      <p:cxnSp>
        <p:nvCxnSpPr>
          <p:cNvPr id="54" name="直線矢印コネクタ 53">
            <a:extLst>
              <a:ext uri="{FF2B5EF4-FFF2-40B4-BE49-F238E27FC236}">
                <a16:creationId xmlns:a16="http://schemas.microsoft.com/office/drawing/2014/main" id="{CD197530-1629-4796-8B9E-FDA08E420D69}"/>
              </a:ext>
            </a:extLst>
          </p:cNvPr>
          <p:cNvCxnSpPr>
            <a:cxnSpLocks/>
          </p:cNvCxnSpPr>
          <p:nvPr/>
        </p:nvCxnSpPr>
        <p:spPr>
          <a:xfrm>
            <a:off x="3719736" y="1251503"/>
            <a:ext cx="1225253"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2932770A-D1E1-4500-B713-9C8D5A06A358}"/>
                  </a:ext>
                </a:extLst>
              </p:cNvPr>
              <p:cNvSpPr/>
              <p:nvPr/>
            </p:nvSpPr>
            <p:spPr>
              <a:xfrm>
                <a:off x="3976461" y="1223393"/>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2932770A-D1E1-4500-B713-9C8D5A06A358}"/>
                  </a:ext>
                </a:extLst>
              </p:cNvPr>
              <p:cNvSpPr>
                <a:spLocks noRot="1" noChangeAspect="1" noMove="1" noResize="1" noEditPoints="1" noAdjustHandles="1" noChangeArrowheads="1" noChangeShapeType="1" noTextEdit="1"/>
              </p:cNvSpPr>
              <p:nvPr/>
            </p:nvSpPr>
            <p:spPr>
              <a:xfrm>
                <a:off x="3976461" y="1223393"/>
                <a:ext cx="597215" cy="707886"/>
              </a:xfrm>
              <a:prstGeom prst="rect">
                <a:avLst/>
              </a:prstGeom>
              <a:blipFill>
                <a:blip r:embed="rId4"/>
                <a:stretch>
                  <a:fillRect/>
                </a:stretch>
              </a:blipFill>
            </p:spPr>
            <p:txBody>
              <a:bodyPr/>
              <a:lstStyle/>
              <a:p>
                <a:r>
                  <a:rPr lang="ja-JP" altLang="en-US">
                    <a:noFill/>
                  </a:rPr>
                  <a:t> </a:t>
                </a:r>
              </a:p>
            </p:txBody>
          </p:sp>
        </mc:Fallback>
      </mc:AlternateContent>
      <p:sp>
        <p:nvSpPr>
          <p:cNvPr id="56" name="正方形/長方形 55">
            <a:extLst>
              <a:ext uri="{FF2B5EF4-FFF2-40B4-BE49-F238E27FC236}">
                <a16:creationId xmlns:a16="http://schemas.microsoft.com/office/drawing/2014/main" id="{4E95F286-5150-4D30-B47E-68136F45598C}"/>
              </a:ext>
            </a:extLst>
          </p:cNvPr>
          <p:cNvSpPr/>
          <p:nvPr/>
        </p:nvSpPr>
        <p:spPr>
          <a:xfrm>
            <a:off x="5019283" y="1785462"/>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11802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16228280-2D26-4D83-A183-8496D7B2A329}"/>
              </a:ext>
            </a:extLst>
          </p:cNvPr>
          <p:cNvGraphicFramePr>
            <a:graphicFrameLocks noChangeAspect="1"/>
          </p:cNvGraphicFramePr>
          <p:nvPr>
            <p:extLst>
              <p:ext uri="{D42A27DB-BD31-4B8C-83A1-F6EECF244321}">
                <p14:modId xmlns:p14="http://schemas.microsoft.com/office/powerpoint/2010/main" val="1799240949"/>
              </p:ext>
            </p:extLst>
          </p:nvPr>
        </p:nvGraphicFramePr>
        <p:xfrm>
          <a:off x="1055440" y="332656"/>
          <a:ext cx="9721080" cy="6042175"/>
        </p:xfrm>
        <a:graphic>
          <a:graphicData uri="http://schemas.openxmlformats.org/presentationml/2006/ole">
            <mc:AlternateContent xmlns:mc="http://schemas.openxmlformats.org/markup-compatibility/2006">
              <mc:Choice xmlns:v="urn:schemas-microsoft-com:vml" Requires="v">
                <p:oleObj spid="_x0000_s34874" name="Drawing" r:id="rId3" imgW="7600864" imgH="4724400" progId="Canvas.Drawing.X">
                  <p:embed/>
                </p:oleObj>
              </mc:Choice>
              <mc:Fallback>
                <p:oleObj name="Drawing" r:id="rId3" imgW="7600864" imgH="4724400" progId="Canvas.Drawing.X">
                  <p:embed/>
                  <p:pic>
                    <p:nvPicPr>
                      <p:cNvPr id="0" name=""/>
                      <p:cNvPicPr/>
                      <p:nvPr/>
                    </p:nvPicPr>
                    <p:blipFill>
                      <a:blip r:embed="rId4"/>
                      <a:stretch>
                        <a:fillRect/>
                      </a:stretch>
                    </p:blipFill>
                    <p:spPr>
                      <a:xfrm>
                        <a:off x="1055440" y="332656"/>
                        <a:ext cx="9721080" cy="60421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8482A5F-CF8A-4D10-A6E3-1E4B93DFA431}"/>
                  </a:ext>
                </a:extLst>
              </p:cNvPr>
              <p:cNvSpPr txBox="1"/>
              <p:nvPr/>
            </p:nvSpPr>
            <p:spPr>
              <a:xfrm>
                <a:off x="3071664" y="3645024"/>
                <a:ext cx="4135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solidFill>
                                <a:srgbClr val="FF0000"/>
                              </a:solidFill>
                              <a:latin typeface="Cambria Math" panose="02040503050406030204" pitchFamily="18" charset="0"/>
                            </a:rPr>
                          </m:ctrlPr>
                        </m:sSubPr>
                        <m:e>
                          <m:r>
                            <a:rPr kumimoji="1" lang="en-US" altLang="ja-JP" sz="2400" b="1" i="1" smtClean="0">
                              <a:solidFill>
                                <a:srgbClr val="FF0000"/>
                              </a:solidFill>
                              <a:latin typeface="Cambria Math" panose="02040503050406030204" pitchFamily="18" charset="0"/>
                            </a:rPr>
                            <m:t>𝑭</m:t>
                          </m:r>
                        </m:e>
                        <m:sub>
                          <m:r>
                            <a:rPr kumimoji="1" lang="en-US" altLang="ja-JP" sz="2400" b="1" i="1" smtClean="0">
                              <a:solidFill>
                                <a:srgbClr val="FF0000"/>
                              </a:solidFill>
                              <a:latin typeface="Cambria Math" panose="02040503050406030204" pitchFamily="18" charset="0"/>
                            </a:rPr>
                            <m:t>𝟏</m:t>
                          </m:r>
                        </m:sub>
                      </m:sSub>
                    </m:oMath>
                  </m:oMathPara>
                </a14:m>
                <a:endParaRPr kumimoji="1" lang="ja-JP" altLang="en-US" sz="2400" b="1" dirty="0">
                  <a:solidFill>
                    <a:srgbClr val="FF0000"/>
                  </a:solidFill>
                  <a:ea typeface="HG丸ｺﾞｼｯｸM-PRO" panose="020F0600000000000000" pitchFamily="50" charset="-128"/>
                </a:endParaRPr>
              </a:p>
            </p:txBody>
          </p:sp>
        </mc:Choice>
        <mc:Fallback xmlns="">
          <p:sp>
            <p:nvSpPr>
              <p:cNvPr id="5" name="テキスト ボックス 4">
                <a:extLst>
                  <a:ext uri="{FF2B5EF4-FFF2-40B4-BE49-F238E27FC236}">
                    <a16:creationId xmlns:a16="http://schemas.microsoft.com/office/drawing/2014/main" id="{38482A5F-CF8A-4D10-A6E3-1E4B93DFA431}"/>
                  </a:ext>
                </a:extLst>
              </p:cNvPr>
              <p:cNvSpPr txBox="1">
                <a:spLocks noRot="1" noChangeAspect="1" noMove="1" noResize="1" noEditPoints="1" noAdjustHandles="1" noChangeArrowheads="1" noChangeShapeType="1" noTextEdit="1"/>
              </p:cNvSpPr>
              <p:nvPr/>
            </p:nvSpPr>
            <p:spPr>
              <a:xfrm>
                <a:off x="3071664" y="3645024"/>
                <a:ext cx="413510" cy="369332"/>
              </a:xfrm>
              <a:prstGeom prst="rect">
                <a:avLst/>
              </a:prstGeom>
              <a:blipFill>
                <a:blip r:embed="rId5"/>
                <a:stretch>
                  <a:fillRect l="-17647" r="-7353" b="-14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E8F6AB4-1395-485E-9CC1-0A0136C578FA}"/>
                  </a:ext>
                </a:extLst>
              </p:cNvPr>
              <p:cNvSpPr txBox="1"/>
              <p:nvPr/>
            </p:nvSpPr>
            <p:spPr>
              <a:xfrm>
                <a:off x="5303912" y="3645024"/>
                <a:ext cx="4135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solidFill>
                                <a:srgbClr val="FF0000"/>
                              </a:solidFill>
                              <a:latin typeface="Cambria Math" panose="02040503050406030204" pitchFamily="18" charset="0"/>
                            </a:rPr>
                          </m:ctrlPr>
                        </m:sSubPr>
                        <m:e>
                          <m:r>
                            <a:rPr kumimoji="1" lang="en-US" altLang="ja-JP" sz="2400" b="1" i="1" smtClean="0">
                              <a:solidFill>
                                <a:srgbClr val="FF0000"/>
                              </a:solidFill>
                              <a:latin typeface="Cambria Math" panose="02040503050406030204" pitchFamily="18" charset="0"/>
                            </a:rPr>
                            <m:t>𝑭</m:t>
                          </m:r>
                        </m:e>
                        <m:sub>
                          <m:r>
                            <a:rPr kumimoji="1" lang="en-US" altLang="ja-JP" sz="2400" b="1" i="1" smtClean="0">
                              <a:solidFill>
                                <a:srgbClr val="FF0000"/>
                              </a:solidFill>
                              <a:latin typeface="Cambria Math" panose="02040503050406030204" pitchFamily="18" charset="0"/>
                            </a:rPr>
                            <m:t>𝟏</m:t>
                          </m:r>
                        </m:sub>
                      </m:sSub>
                    </m:oMath>
                  </m:oMathPara>
                </a14:m>
                <a:endParaRPr kumimoji="1" lang="ja-JP" altLang="en-US" sz="2400" b="1" dirty="0">
                  <a:solidFill>
                    <a:srgbClr val="FF0000"/>
                  </a:solidFill>
                  <a:ea typeface="HG丸ｺﾞｼｯｸM-PRO" panose="020F0600000000000000" pitchFamily="50" charset="-128"/>
                </a:endParaRPr>
              </a:p>
            </p:txBody>
          </p:sp>
        </mc:Choice>
        <mc:Fallback xmlns="">
          <p:sp>
            <p:nvSpPr>
              <p:cNvPr id="6" name="テキスト ボックス 5">
                <a:extLst>
                  <a:ext uri="{FF2B5EF4-FFF2-40B4-BE49-F238E27FC236}">
                    <a16:creationId xmlns:a16="http://schemas.microsoft.com/office/drawing/2014/main" id="{4E8F6AB4-1395-485E-9CC1-0A0136C578FA}"/>
                  </a:ext>
                </a:extLst>
              </p:cNvPr>
              <p:cNvSpPr txBox="1">
                <a:spLocks noRot="1" noChangeAspect="1" noMove="1" noResize="1" noEditPoints="1" noAdjustHandles="1" noChangeArrowheads="1" noChangeShapeType="1" noTextEdit="1"/>
              </p:cNvSpPr>
              <p:nvPr/>
            </p:nvSpPr>
            <p:spPr>
              <a:xfrm>
                <a:off x="5303912" y="3645024"/>
                <a:ext cx="413510" cy="369332"/>
              </a:xfrm>
              <a:prstGeom prst="rect">
                <a:avLst/>
              </a:prstGeom>
              <a:blipFill>
                <a:blip r:embed="rId6"/>
                <a:stretch>
                  <a:fillRect l="-16176" r="-7353" b="-14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D05C456D-85C6-4853-BD33-2EDF8AF24415}"/>
                  </a:ext>
                </a:extLst>
              </p:cNvPr>
              <p:cNvSpPr txBox="1"/>
              <p:nvPr/>
            </p:nvSpPr>
            <p:spPr>
              <a:xfrm>
                <a:off x="6384032" y="3645024"/>
                <a:ext cx="4135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solidFill>
                                <a:srgbClr val="FF0000"/>
                              </a:solidFill>
                              <a:latin typeface="Cambria Math" panose="02040503050406030204" pitchFamily="18" charset="0"/>
                            </a:rPr>
                          </m:ctrlPr>
                        </m:sSubPr>
                        <m:e>
                          <m:r>
                            <a:rPr kumimoji="1" lang="en-US" altLang="ja-JP" sz="2400" b="1" i="1" smtClean="0">
                              <a:solidFill>
                                <a:srgbClr val="FF0000"/>
                              </a:solidFill>
                              <a:latin typeface="Cambria Math" panose="02040503050406030204" pitchFamily="18" charset="0"/>
                            </a:rPr>
                            <m:t>𝑭</m:t>
                          </m:r>
                        </m:e>
                        <m:sub>
                          <m:r>
                            <a:rPr kumimoji="1" lang="en-US" altLang="ja-JP" sz="2400" b="1" i="1" smtClean="0">
                              <a:solidFill>
                                <a:srgbClr val="FF0000"/>
                              </a:solidFill>
                              <a:latin typeface="Cambria Math" panose="02040503050406030204" pitchFamily="18" charset="0"/>
                            </a:rPr>
                            <m:t>𝟐</m:t>
                          </m:r>
                        </m:sub>
                      </m:sSub>
                    </m:oMath>
                  </m:oMathPara>
                </a14:m>
                <a:endParaRPr kumimoji="1" lang="ja-JP" altLang="en-US" sz="2400" b="1" dirty="0">
                  <a:solidFill>
                    <a:srgbClr val="FF0000"/>
                  </a:solidFill>
                  <a:ea typeface="HG丸ｺﾞｼｯｸM-PRO" panose="020F0600000000000000" pitchFamily="50" charset="-128"/>
                </a:endParaRPr>
              </a:p>
            </p:txBody>
          </p:sp>
        </mc:Choice>
        <mc:Fallback xmlns="">
          <p:sp>
            <p:nvSpPr>
              <p:cNvPr id="7" name="テキスト ボックス 6">
                <a:extLst>
                  <a:ext uri="{FF2B5EF4-FFF2-40B4-BE49-F238E27FC236}">
                    <a16:creationId xmlns:a16="http://schemas.microsoft.com/office/drawing/2014/main" id="{D05C456D-85C6-4853-BD33-2EDF8AF24415}"/>
                  </a:ext>
                </a:extLst>
              </p:cNvPr>
              <p:cNvSpPr txBox="1">
                <a:spLocks noRot="1" noChangeAspect="1" noMove="1" noResize="1" noEditPoints="1" noAdjustHandles="1" noChangeArrowheads="1" noChangeShapeType="1" noTextEdit="1"/>
              </p:cNvSpPr>
              <p:nvPr/>
            </p:nvSpPr>
            <p:spPr>
              <a:xfrm>
                <a:off x="6384032" y="3645024"/>
                <a:ext cx="413510" cy="369332"/>
              </a:xfrm>
              <a:prstGeom prst="rect">
                <a:avLst/>
              </a:prstGeom>
              <a:blipFill>
                <a:blip r:embed="rId7"/>
                <a:stretch>
                  <a:fillRect l="-16176" r="-7353" b="-14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47DDA7E-1AE7-43FA-9F6B-F212C827538E}"/>
                  </a:ext>
                </a:extLst>
              </p:cNvPr>
              <p:cNvSpPr txBox="1"/>
              <p:nvPr/>
            </p:nvSpPr>
            <p:spPr>
              <a:xfrm>
                <a:off x="8616280" y="3645024"/>
                <a:ext cx="41351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solidFill>
                                <a:srgbClr val="FF0000"/>
                              </a:solidFill>
                              <a:latin typeface="Cambria Math" panose="02040503050406030204" pitchFamily="18" charset="0"/>
                            </a:rPr>
                          </m:ctrlPr>
                        </m:sSubPr>
                        <m:e>
                          <m:r>
                            <a:rPr kumimoji="1" lang="en-US" altLang="ja-JP" sz="2400" b="1" i="1" smtClean="0">
                              <a:solidFill>
                                <a:srgbClr val="FF0000"/>
                              </a:solidFill>
                              <a:latin typeface="Cambria Math" panose="02040503050406030204" pitchFamily="18" charset="0"/>
                            </a:rPr>
                            <m:t>𝑭</m:t>
                          </m:r>
                        </m:e>
                        <m:sub>
                          <m:r>
                            <a:rPr kumimoji="1" lang="en-US" altLang="ja-JP" sz="2400" b="1" i="1" smtClean="0">
                              <a:solidFill>
                                <a:srgbClr val="FF0000"/>
                              </a:solidFill>
                              <a:latin typeface="Cambria Math" panose="02040503050406030204" pitchFamily="18" charset="0"/>
                            </a:rPr>
                            <m:t>𝟐</m:t>
                          </m:r>
                        </m:sub>
                      </m:sSub>
                    </m:oMath>
                  </m:oMathPara>
                </a14:m>
                <a:endParaRPr kumimoji="1" lang="ja-JP" altLang="en-US" sz="2400" b="1" dirty="0">
                  <a:solidFill>
                    <a:srgbClr val="FF0000"/>
                  </a:solidFill>
                  <a:ea typeface="HG丸ｺﾞｼｯｸM-PRO" panose="020F0600000000000000" pitchFamily="50" charset="-128"/>
                </a:endParaRPr>
              </a:p>
            </p:txBody>
          </p:sp>
        </mc:Choice>
        <mc:Fallback xmlns="">
          <p:sp>
            <p:nvSpPr>
              <p:cNvPr id="8" name="テキスト ボックス 7">
                <a:extLst>
                  <a:ext uri="{FF2B5EF4-FFF2-40B4-BE49-F238E27FC236}">
                    <a16:creationId xmlns:a16="http://schemas.microsoft.com/office/drawing/2014/main" id="{147DDA7E-1AE7-43FA-9F6B-F212C827538E}"/>
                  </a:ext>
                </a:extLst>
              </p:cNvPr>
              <p:cNvSpPr txBox="1">
                <a:spLocks noRot="1" noChangeAspect="1" noMove="1" noResize="1" noEditPoints="1" noAdjustHandles="1" noChangeArrowheads="1" noChangeShapeType="1" noTextEdit="1"/>
              </p:cNvSpPr>
              <p:nvPr/>
            </p:nvSpPr>
            <p:spPr>
              <a:xfrm>
                <a:off x="8616280" y="3645024"/>
                <a:ext cx="413510" cy="369332"/>
              </a:xfrm>
              <a:prstGeom prst="rect">
                <a:avLst/>
              </a:prstGeom>
              <a:blipFill>
                <a:blip r:embed="rId8"/>
                <a:stretch>
                  <a:fillRect l="-16176" r="-7353" b="-14754"/>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ACF68AD3-1757-4AF5-B042-3A483D4D08B2}"/>
              </a:ext>
            </a:extLst>
          </p:cNvPr>
          <p:cNvSpPr txBox="1"/>
          <p:nvPr/>
        </p:nvSpPr>
        <p:spPr>
          <a:xfrm>
            <a:off x="3719735" y="548680"/>
            <a:ext cx="1686233" cy="523220"/>
          </a:xfrm>
          <a:prstGeom prst="rect">
            <a:avLst/>
          </a:prstGeom>
          <a:noFill/>
        </p:spPr>
        <p:txBody>
          <a:bodyPr wrap="square" rtlCol="0">
            <a:spAutoFit/>
          </a:bodyPr>
          <a:lstStyle/>
          <a:p>
            <a:r>
              <a:rPr kumimoji="1" lang="ja-JP" altLang="en-US" sz="2800" dirty="0">
                <a:ea typeface="HG丸ｺﾞｼｯｸM-PRO" panose="020F0600000000000000" pitchFamily="50" charset="-128"/>
              </a:rPr>
              <a:t>レンズ１</a:t>
            </a:r>
          </a:p>
        </p:txBody>
      </p:sp>
      <p:sp>
        <p:nvSpPr>
          <p:cNvPr id="10" name="テキスト ボックス 9">
            <a:extLst>
              <a:ext uri="{FF2B5EF4-FFF2-40B4-BE49-F238E27FC236}">
                <a16:creationId xmlns:a16="http://schemas.microsoft.com/office/drawing/2014/main" id="{3FC4A33B-BEE9-419A-99D3-56912BA07944}"/>
              </a:ext>
            </a:extLst>
          </p:cNvPr>
          <p:cNvSpPr txBox="1"/>
          <p:nvPr/>
        </p:nvSpPr>
        <p:spPr>
          <a:xfrm>
            <a:off x="6960095" y="908720"/>
            <a:ext cx="1686233" cy="523220"/>
          </a:xfrm>
          <a:prstGeom prst="rect">
            <a:avLst/>
          </a:prstGeom>
          <a:noFill/>
        </p:spPr>
        <p:txBody>
          <a:bodyPr wrap="square" rtlCol="0">
            <a:spAutoFit/>
          </a:bodyPr>
          <a:lstStyle/>
          <a:p>
            <a:r>
              <a:rPr kumimoji="1" lang="ja-JP" altLang="en-US" sz="2800" dirty="0">
                <a:ea typeface="HG丸ｺﾞｼｯｸM-PRO" panose="020F0600000000000000" pitchFamily="50" charset="-128"/>
              </a:rPr>
              <a:t>レンズ２</a:t>
            </a:r>
          </a:p>
        </p:txBody>
      </p:sp>
      <p:cxnSp>
        <p:nvCxnSpPr>
          <p:cNvPr id="11" name="直線コネクタ 10">
            <a:extLst>
              <a:ext uri="{FF2B5EF4-FFF2-40B4-BE49-F238E27FC236}">
                <a16:creationId xmlns:a16="http://schemas.microsoft.com/office/drawing/2014/main" id="{C8607707-5F48-4701-9300-3043C6ED8BA5}"/>
              </a:ext>
            </a:extLst>
          </p:cNvPr>
          <p:cNvCxnSpPr>
            <a:cxnSpLocks/>
          </p:cNvCxnSpPr>
          <p:nvPr/>
        </p:nvCxnSpPr>
        <p:spPr>
          <a:xfrm>
            <a:off x="1127448" y="2843108"/>
            <a:ext cx="3269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0E64975-1D90-4331-8B94-923BEDE9DA4D}"/>
              </a:ext>
            </a:extLst>
          </p:cNvPr>
          <p:cNvCxnSpPr>
            <a:cxnSpLocks/>
          </p:cNvCxnSpPr>
          <p:nvPr/>
        </p:nvCxnSpPr>
        <p:spPr>
          <a:xfrm>
            <a:off x="3647728" y="2843426"/>
            <a:ext cx="2376264" cy="2241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B010251-83A5-4AD2-B8B8-84E2F1DA9842}"/>
              </a:ext>
            </a:extLst>
          </p:cNvPr>
          <p:cNvCxnSpPr>
            <a:cxnSpLocks/>
          </p:cNvCxnSpPr>
          <p:nvPr/>
        </p:nvCxnSpPr>
        <p:spPr>
          <a:xfrm>
            <a:off x="4397857" y="2846338"/>
            <a:ext cx="2419469" cy="1512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矢印: 上 13">
            <a:extLst>
              <a:ext uri="{FF2B5EF4-FFF2-40B4-BE49-F238E27FC236}">
                <a16:creationId xmlns:a16="http://schemas.microsoft.com/office/drawing/2014/main" id="{10D49853-3828-4117-8776-8BE13851AF0D}"/>
              </a:ext>
            </a:extLst>
          </p:cNvPr>
          <p:cNvSpPr/>
          <p:nvPr/>
        </p:nvSpPr>
        <p:spPr>
          <a:xfrm>
            <a:off x="1991544" y="1484784"/>
            <a:ext cx="432048" cy="20379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15" name="直線コネクタ 14">
            <a:extLst>
              <a:ext uri="{FF2B5EF4-FFF2-40B4-BE49-F238E27FC236}">
                <a16:creationId xmlns:a16="http://schemas.microsoft.com/office/drawing/2014/main" id="{B1EFD2A0-77C0-4F80-B2A6-F65D31A60DC0}"/>
              </a:ext>
            </a:extLst>
          </p:cNvPr>
          <p:cNvCxnSpPr>
            <a:cxnSpLocks/>
          </p:cNvCxnSpPr>
          <p:nvPr/>
        </p:nvCxnSpPr>
        <p:spPr>
          <a:xfrm flipH="1">
            <a:off x="4396612" y="1476318"/>
            <a:ext cx="33136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矢印: 上 16">
            <a:extLst>
              <a:ext uri="{FF2B5EF4-FFF2-40B4-BE49-F238E27FC236}">
                <a16:creationId xmlns:a16="http://schemas.microsoft.com/office/drawing/2014/main" id="{BF8C7353-8C15-4801-9F3E-D1DD7EB7E58F}"/>
              </a:ext>
            </a:extLst>
          </p:cNvPr>
          <p:cNvSpPr/>
          <p:nvPr/>
        </p:nvSpPr>
        <p:spPr>
          <a:xfrm rot="10800000">
            <a:off x="8871772" y="3533548"/>
            <a:ext cx="432048" cy="47151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32" name="直線コネクタ 31">
            <a:extLst>
              <a:ext uri="{FF2B5EF4-FFF2-40B4-BE49-F238E27FC236}">
                <a16:creationId xmlns:a16="http://schemas.microsoft.com/office/drawing/2014/main" id="{42AC8EFE-A0DE-4359-87BC-60A4477B6D63}"/>
              </a:ext>
            </a:extLst>
          </p:cNvPr>
          <p:cNvCxnSpPr>
            <a:cxnSpLocks/>
          </p:cNvCxnSpPr>
          <p:nvPr/>
        </p:nvCxnSpPr>
        <p:spPr>
          <a:xfrm>
            <a:off x="2207568" y="1484784"/>
            <a:ext cx="2160240" cy="135015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7769580-AC0E-4A03-98B7-8FDC67B18D6F}"/>
              </a:ext>
            </a:extLst>
          </p:cNvPr>
          <p:cNvCxnSpPr>
            <a:cxnSpLocks/>
          </p:cNvCxnSpPr>
          <p:nvPr/>
        </p:nvCxnSpPr>
        <p:spPr>
          <a:xfrm>
            <a:off x="1284620" y="614110"/>
            <a:ext cx="2376264" cy="2241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DA245DD-1136-4F3E-9CA3-68627C8C7AE0}"/>
              </a:ext>
            </a:extLst>
          </p:cNvPr>
          <p:cNvCxnSpPr>
            <a:cxnSpLocks/>
          </p:cNvCxnSpPr>
          <p:nvPr/>
        </p:nvCxnSpPr>
        <p:spPr>
          <a:xfrm flipH="1" flipV="1">
            <a:off x="7710225" y="1484784"/>
            <a:ext cx="2058183" cy="381642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028BF811-4FB6-49CC-AB34-D2E7AC34EEE2}"/>
              </a:ext>
            </a:extLst>
          </p:cNvPr>
          <p:cNvCxnSpPr>
            <a:cxnSpLocks/>
          </p:cNvCxnSpPr>
          <p:nvPr/>
        </p:nvCxnSpPr>
        <p:spPr>
          <a:xfrm flipH="1" flipV="1">
            <a:off x="4439816" y="2311543"/>
            <a:ext cx="5544616" cy="20535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6BF72ED-98E7-4986-8A8D-1749DEB75D68}"/>
              </a:ext>
            </a:extLst>
          </p:cNvPr>
          <p:cNvCxnSpPr>
            <a:cxnSpLocks/>
          </p:cNvCxnSpPr>
          <p:nvPr/>
        </p:nvCxnSpPr>
        <p:spPr>
          <a:xfrm flipH="1">
            <a:off x="2207568" y="1471628"/>
            <a:ext cx="2160240" cy="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0054988-DB2D-44B6-8AA3-38CA5C494F15}"/>
              </a:ext>
            </a:extLst>
          </p:cNvPr>
          <p:cNvCxnSpPr>
            <a:cxnSpLocks/>
          </p:cNvCxnSpPr>
          <p:nvPr/>
        </p:nvCxnSpPr>
        <p:spPr>
          <a:xfrm flipH="1" flipV="1">
            <a:off x="2207568" y="1484785"/>
            <a:ext cx="2232248" cy="82675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C9E478B-89EC-4046-AF40-96B3882AA6B4}"/>
              </a:ext>
            </a:extLst>
          </p:cNvPr>
          <p:cNvCxnSpPr>
            <a:cxnSpLocks/>
          </p:cNvCxnSpPr>
          <p:nvPr/>
        </p:nvCxnSpPr>
        <p:spPr>
          <a:xfrm flipH="1">
            <a:off x="2249527" y="2290782"/>
            <a:ext cx="2160240" cy="15121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D85BB883-3AE8-44DE-9EF5-41DDE557453C}"/>
              </a:ext>
            </a:extLst>
          </p:cNvPr>
          <p:cNvCxnSpPr>
            <a:cxnSpLocks/>
          </p:cNvCxnSpPr>
          <p:nvPr/>
        </p:nvCxnSpPr>
        <p:spPr>
          <a:xfrm flipH="1">
            <a:off x="3287688" y="1484784"/>
            <a:ext cx="1108923" cy="20882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39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left)">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29B8BF67-E54D-4106-9C0E-4849E4ACD917}"/>
              </a:ext>
            </a:extLst>
          </p:cNvPr>
          <p:cNvSpPr>
            <a:spLocks noGrp="1"/>
          </p:cNvSpPr>
          <p:nvPr>
            <p:ph type="dt" sz="half" idx="10"/>
          </p:nvPr>
        </p:nvSpPr>
        <p:spPr/>
        <p:txBody>
          <a:bodyPr/>
          <a:lstStyle/>
          <a:p>
            <a:fld id="{355F2A3E-56C7-4BB7-8447-82D169E97149}" type="datetime1">
              <a:rPr kumimoji="1" lang="ja-JP" altLang="en-US" smtClean="0"/>
              <a:t>2020/5/25</a:t>
            </a:fld>
            <a:endParaRPr kumimoji="1" lang="ja-JP" altLang="en-US"/>
          </a:p>
        </p:txBody>
      </p:sp>
      <p:sp>
        <p:nvSpPr>
          <p:cNvPr id="6" name="フッター プレースホルダー 5">
            <a:extLst>
              <a:ext uri="{FF2B5EF4-FFF2-40B4-BE49-F238E27FC236}">
                <a16:creationId xmlns:a16="http://schemas.microsoft.com/office/drawing/2014/main" id="{B2CD15CD-9BA1-4E96-B8F3-D1A0E451265A}"/>
              </a:ext>
            </a:extLst>
          </p:cNvPr>
          <p:cNvSpPr>
            <a:spLocks noGrp="1"/>
          </p:cNvSpPr>
          <p:nvPr>
            <p:ph type="ftr" sz="quarter" idx="11"/>
          </p:nvPr>
        </p:nvSpPr>
        <p:spPr/>
        <p:txBody>
          <a:bodyPr/>
          <a:lstStyle/>
          <a:p>
            <a:r>
              <a:rPr lang="en-US" altLang="ja-JP"/>
              <a:t>satoshu.com</a:t>
            </a:r>
            <a:endParaRPr kumimoji="1" lang="ja-JP" altLang="en-US" dirty="0"/>
          </a:p>
        </p:txBody>
      </p:sp>
      <p:sp>
        <p:nvSpPr>
          <p:cNvPr id="7" name="スライド番号プレースホルダー 6">
            <a:extLst>
              <a:ext uri="{FF2B5EF4-FFF2-40B4-BE49-F238E27FC236}">
                <a16:creationId xmlns:a16="http://schemas.microsoft.com/office/drawing/2014/main" id="{4BA19B74-65D2-43B6-B518-A4A89A4E863D}"/>
              </a:ext>
            </a:extLst>
          </p:cNvPr>
          <p:cNvSpPr>
            <a:spLocks noGrp="1"/>
          </p:cNvSpPr>
          <p:nvPr>
            <p:ph type="sldNum" sz="quarter" idx="12"/>
          </p:nvPr>
        </p:nvSpPr>
        <p:spPr/>
        <p:txBody>
          <a:bodyPr/>
          <a:lstStyle/>
          <a:p>
            <a:fld id="{B89EDA33-2A29-496E-A303-53C487D9B51A}" type="slidenum">
              <a:rPr kumimoji="1" lang="ja-JP" altLang="en-US" smtClean="0"/>
              <a:t>41</a:t>
            </a:fld>
            <a:endParaRPr kumimoji="1" lang="ja-JP" altLang="en-US"/>
          </a:p>
        </p:txBody>
      </p:sp>
      <p:sp>
        <p:nvSpPr>
          <p:cNvPr id="10" name="コンテンツ プレースホルダー 2">
            <a:extLst>
              <a:ext uri="{FF2B5EF4-FFF2-40B4-BE49-F238E27FC236}">
                <a16:creationId xmlns:a16="http://schemas.microsoft.com/office/drawing/2014/main" id="{7B632E68-31B9-44DB-918B-20085BDEB274}"/>
              </a:ext>
            </a:extLst>
          </p:cNvPr>
          <p:cNvSpPr txBox="1">
            <a:spLocks/>
          </p:cNvSpPr>
          <p:nvPr/>
        </p:nvSpPr>
        <p:spPr>
          <a:xfrm>
            <a:off x="932137" y="2503735"/>
            <a:ext cx="10480277" cy="288796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5400" b="1" dirty="0">
                <a:solidFill>
                  <a:srgbClr val="FF0000"/>
                </a:solidFill>
                <a:latin typeface="HG丸ｺﾞｼｯｸM-PRO" panose="020F0600000000000000" pitchFamily="50" charset="-128"/>
                <a:ea typeface="HG丸ｺﾞｼｯｸM-PRO" panose="020F0600000000000000" pitchFamily="50" charset="-128"/>
              </a:rPr>
              <a:t>鏡によってできる像の大きさと位置を作図およびレンズの公式によって求めることができる。</a:t>
            </a:r>
          </a:p>
        </p:txBody>
      </p:sp>
      <p:sp>
        <p:nvSpPr>
          <p:cNvPr id="13" name="テキスト ボックス 12">
            <a:extLst>
              <a:ext uri="{FF2B5EF4-FFF2-40B4-BE49-F238E27FC236}">
                <a16:creationId xmlns:a16="http://schemas.microsoft.com/office/drawing/2014/main" id="{1E0649BC-03AD-4667-95E2-13149A052831}"/>
              </a:ext>
            </a:extLst>
          </p:cNvPr>
          <p:cNvSpPr txBox="1"/>
          <p:nvPr/>
        </p:nvSpPr>
        <p:spPr>
          <a:xfrm>
            <a:off x="279402" y="1164466"/>
            <a:ext cx="4894872" cy="646331"/>
          </a:xfrm>
          <a:prstGeom prst="rect">
            <a:avLst/>
          </a:prstGeom>
          <a:solidFill>
            <a:srgbClr val="00B0F0"/>
          </a:solidFill>
        </p:spPr>
        <p:txBody>
          <a:bodyPr wrap="square" rtlCol="0">
            <a:spAutoFit/>
          </a:bodyPr>
          <a:lstStyle/>
          <a:p>
            <a:pPr algn="ctr"/>
            <a:r>
              <a:rPr lang="ja-JP" altLang="en-US" sz="3600" dirty="0">
                <a:latin typeface="HG丸ｺﾞｼｯｸM-PRO" panose="020F0600000000000000" pitchFamily="50" charset="-128"/>
                <a:ea typeface="HG丸ｺﾞｼｯｸM-PRO" panose="020F0600000000000000" pitchFamily="50" charset="-128"/>
              </a:rPr>
              <a:t>本時の目標・学ぶこと</a:t>
            </a:r>
          </a:p>
        </p:txBody>
      </p:sp>
      <p:sp>
        <p:nvSpPr>
          <p:cNvPr id="14" name="四角形: 角を丸くする 13">
            <a:extLst>
              <a:ext uri="{FF2B5EF4-FFF2-40B4-BE49-F238E27FC236}">
                <a16:creationId xmlns:a16="http://schemas.microsoft.com/office/drawing/2014/main" id="{7FC51772-BEC9-426A-B0AE-8D577CF3B71B}"/>
              </a:ext>
            </a:extLst>
          </p:cNvPr>
          <p:cNvSpPr/>
          <p:nvPr/>
        </p:nvSpPr>
        <p:spPr>
          <a:xfrm>
            <a:off x="545726" y="2201264"/>
            <a:ext cx="11100548" cy="3111016"/>
          </a:xfrm>
          <a:prstGeom prst="roundRect">
            <a:avLst>
              <a:gd name="adj" fmla="val 41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ea typeface="HG丸ｺﾞｼｯｸM-PRO" panose="020F0600000000000000" pitchFamily="50" charset="-128"/>
            </a:endParaRPr>
          </a:p>
        </p:txBody>
      </p:sp>
      <p:sp>
        <p:nvSpPr>
          <p:cNvPr id="9" name="コンテンツ プレースホルダー 2">
            <a:extLst>
              <a:ext uri="{FF2B5EF4-FFF2-40B4-BE49-F238E27FC236}">
                <a16:creationId xmlns:a16="http://schemas.microsoft.com/office/drawing/2014/main" id="{3A74294B-BBF9-4E9C-971A-EF19DDE2E284}"/>
              </a:ext>
            </a:extLst>
          </p:cNvPr>
          <p:cNvSpPr txBox="1">
            <a:spLocks/>
          </p:cNvSpPr>
          <p:nvPr/>
        </p:nvSpPr>
        <p:spPr>
          <a:xfrm>
            <a:off x="-21980" y="79867"/>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ea typeface="HG丸ｺﾞｼｯｸM-PRO" panose="020F0600000000000000" pitchFamily="50" charset="-128"/>
              </a:rPr>
              <a:t>§</a:t>
            </a:r>
            <a:r>
              <a:rPr lang="ja-JP" altLang="en-US" sz="3600" dirty="0">
                <a:ea typeface="HG丸ｺﾞｼｯｸM-PRO" panose="020F0600000000000000" pitchFamily="50" charset="-128"/>
              </a:rPr>
              <a:t>４</a:t>
            </a:r>
            <a:r>
              <a:rPr lang="en-US" altLang="ja-JP" sz="3600" dirty="0">
                <a:ea typeface="HG丸ｺﾞｼｯｸM-PRO" panose="020F0600000000000000" pitchFamily="50" charset="-128"/>
              </a:rPr>
              <a:t>. </a:t>
            </a:r>
            <a:r>
              <a:rPr lang="ja-JP" altLang="en-US" sz="3600" dirty="0">
                <a:ea typeface="HG丸ｺﾞｼｯｸM-PRO" panose="020F0600000000000000" pitchFamily="50" charset="-128"/>
              </a:rPr>
              <a:t>　</a:t>
            </a:r>
            <a:endParaRPr lang="en-US" altLang="ja-JP" sz="3600" dirty="0">
              <a:ea typeface="HG丸ｺﾞｼｯｸM-PRO" panose="020F0600000000000000" pitchFamily="50" charset="-128"/>
            </a:endParaRPr>
          </a:p>
        </p:txBody>
      </p:sp>
    </p:spTree>
    <p:extLst>
      <p:ext uri="{BB962C8B-B14F-4D97-AF65-F5344CB8AC3E}">
        <p14:creationId xmlns:p14="http://schemas.microsoft.com/office/powerpoint/2010/main" val="2530150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42</a:t>
            </a:fld>
            <a:endParaRPr kumimoji="1" lang="ja-JP" altLang="en-US"/>
          </a:p>
        </p:txBody>
      </p:sp>
      <p:pic>
        <p:nvPicPr>
          <p:cNvPr id="6" name="図 5">
            <a:extLst>
              <a:ext uri="{FF2B5EF4-FFF2-40B4-BE49-F238E27FC236}">
                <a16:creationId xmlns:a16="http://schemas.microsoft.com/office/drawing/2014/main" id="{55D021CA-D182-4878-B689-2FC88302ADB5}"/>
              </a:ext>
            </a:extLst>
          </p:cNvPr>
          <p:cNvPicPr>
            <a:picLocks noChangeAspect="1"/>
          </p:cNvPicPr>
          <p:nvPr/>
        </p:nvPicPr>
        <p:blipFill>
          <a:blip r:embed="rId2"/>
          <a:stretch>
            <a:fillRect/>
          </a:stretch>
        </p:blipFill>
        <p:spPr>
          <a:xfrm>
            <a:off x="4426000" y="797147"/>
            <a:ext cx="6408712" cy="5390907"/>
          </a:xfrm>
          <a:prstGeom prst="rect">
            <a:avLst/>
          </a:prstGeom>
        </p:spPr>
      </p:pic>
      <p:sp>
        <p:nvSpPr>
          <p:cNvPr id="7" name="楕円 6">
            <a:extLst>
              <a:ext uri="{FF2B5EF4-FFF2-40B4-BE49-F238E27FC236}">
                <a16:creationId xmlns:a16="http://schemas.microsoft.com/office/drawing/2014/main" id="{7993AF49-FBF1-4277-8170-3505793234F4}"/>
              </a:ext>
            </a:extLst>
          </p:cNvPr>
          <p:cNvSpPr/>
          <p:nvPr/>
        </p:nvSpPr>
        <p:spPr>
          <a:xfrm>
            <a:off x="8026400" y="594928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8" name="直線コネクタ 7">
            <a:extLst>
              <a:ext uri="{FF2B5EF4-FFF2-40B4-BE49-F238E27FC236}">
                <a16:creationId xmlns:a16="http://schemas.microsoft.com/office/drawing/2014/main" id="{EA85FF80-1C63-4A6D-AE08-1664DB3EFBCD}"/>
              </a:ext>
            </a:extLst>
          </p:cNvPr>
          <p:cNvCxnSpPr/>
          <p:nvPr/>
        </p:nvCxnSpPr>
        <p:spPr>
          <a:xfrm>
            <a:off x="5650136" y="2394577"/>
            <a:ext cx="2628292" cy="380673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13BF2CB5-9C79-45EE-B189-8A3ABC5198FD}"/>
              </a:ext>
            </a:extLst>
          </p:cNvPr>
          <p:cNvCxnSpPr/>
          <p:nvPr/>
        </p:nvCxnSpPr>
        <p:spPr>
          <a:xfrm>
            <a:off x="5634960" y="2381546"/>
            <a:ext cx="900100" cy="12961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F5F7450-7630-4EDA-9AD0-EB3DDB4D584B}"/>
              </a:ext>
            </a:extLst>
          </p:cNvPr>
          <p:cNvCxnSpPr/>
          <p:nvPr/>
        </p:nvCxnSpPr>
        <p:spPr>
          <a:xfrm flipV="1">
            <a:off x="6516240" y="1098433"/>
            <a:ext cx="1726184" cy="25514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67AF1F12-56F4-4BE5-BE0B-F99C3C9783D5}"/>
              </a:ext>
            </a:extLst>
          </p:cNvPr>
          <p:cNvCxnSpPr/>
          <p:nvPr/>
        </p:nvCxnSpPr>
        <p:spPr>
          <a:xfrm>
            <a:off x="8530456" y="1098433"/>
            <a:ext cx="0" cy="2551437"/>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5B20658C-F948-48E3-A644-804543EE1029}"/>
              </a:ext>
            </a:extLst>
          </p:cNvPr>
          <p:cNvCxnSpPr/>
          <p:nvPr/>
        </p:nvCxnSpPr>
        <p:spPr>
          <a:xfrm>
            <a:off x="8530456" y="3690721"/>
            <a:ext cx="0" cy="2551437"/>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8BFE592B-B1C6-44B6-A52F-DF0B380B1667}"/>
              </a:ext>
            </a:extLst>
          </p:cNvPr>
          <p:cNvSpPr/>
          <p:nvPr/>
        </p:nvSpPr>
        <p:spPr>
          <a:xfrm>
            <a:off x="438209" y="908720"/>
            <a:ext cx="2646878" cy="584775"/>
          </a:xfrm>
          <a:prstGeom prst="rect">
            <a:avLst/>
          </a:prstGeom>
        </p:spPr>
        <p:txBody>
          <a:bodyPr wrap="none">
            <a:spAutoFit/>
          </a:bodyPr>
          <a:lstStyle/>
          <a:p>
            <a:r>
              <a:rPr kumimoji="0" lang="ja-JP" altLang="en-US" sz="3200" dirty="0">
                <a:latin typeface="Times New Roman" panose="02020603050405020304" pitchFamily="18" charset="0"/>
                <a:ea typeface="HG丸ｺﾞｼｯｸM-PRO" panose="020F0600000000000000" pitchFamily="50" charset="-128"/>
                <a:cs typeface="Times New Roman" panose="02020603050405020304" pitchFamily="18" charset="0"/>
              </a:rPr>
              <a:t>鏡による反射</a:t>
            </a:r>
            <a:endParaRPr lang="ja-JP" altLang="en-US" sz="3200" dirty="0">
              <a:ea typeface="HG丸ｺﾞｼｯｸM-PRO" panose="020F0600000000000000" pitchFamily="50" charset="-128"/>
            </a:endParaRPr>
          </a:p>
        </p:txBody>
      </p:sp>
    </p:spTree>
    <p:extLst>
      <p:ext uri="{BB962C8B-B14F-4D97-AF65-F5344CB8AC3E}">
        <p14:creationId xmlns:p14="http://schemas.microsoft.com/office/powerpoint/2010/main" val="17187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43</a:t>
            </a:fld>
            <a:endParaRPr kumimoji="1" lang="ja-JP" altLang="en-US"/>
          </a:p>
        </p:txBody>
      </p:sp>
      <p:pic>
        <p:nvPicPr>
          <p:cNvPr id="14" name="図 13">
            <a:extLst>
              <a:ext uri="{FF2B5EF4-FFF2-40B4-BE49-F238E27FC236}">
                <a16:creationId xmlns:a16="http://schemas.microsoft.com/office/drawing/2014/main" id="{9FD6D0C9-D5B3-4336-9EE5-EE9171865764}"/>
              </a:ext>
            </a:extLst>
          </p:cNvPr>
          <p:cNvPicPr>
            <a:picLocks noChangeAspect="1"/>
          </p:cNvPicPr>
          <p:nvPr/>
        </p:nvPicPr>
        <p:blipFill>
          <a:blip r:embed="rId2"/>
          <a:stretch>
            <a:fillRect/>
          </a:stretch>
        </p:blipFill>
        <p:spPr>
          <a:xfrm>
            <a:off x="3445554" y="758192"/>
            <a:ext cx="6480720" cy="5683815"/>
          </a:xfrm>
          <a:prstGeom prst="rect">
            <a:avLst/>
          </a:prstGeom>
        </p:spPr>
      </p:pic>
      <p:sp>
        <p:nvSpPr>
          <p:cNvPr id="15" name="楕円 14">
            <a:extLst>
              <a:ext uri="{FF2B5EF4-FFF2-40B4-BE49-F238E27FC236}">
                <a16:creationId xmlns:a16="http://schemas.microsoft.com/office/drawing/2014/main" id="{61DCA1FA-ACB0-455E-8793-6D233B266D16}"/>
              </a:ext>
            </a:extLst>
          </p:cNvPr>
          <p:cNvSpPr/>
          <p:nvPr/>
        </p:nvSpPr>
        <p:spPr>
          <a:xfrm>
            <a:off x="7116549" y="6093624"/>
            <a:ext cx="217739" cy="217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16" name="直線コネクタ 15">
            <a:extLst>
              <a:ext uri="{FF2B5EF4-FFF2-40B4-BE49-F238E27FC236}">
                <a16:creationId xmlns:a16="http://schemas.microsoft.com/office/drawing/2014/main" id="{58215682-5DAC-48DD-BB2B-4875CD970C40}"/>
              </a:ext>
            </a:extLst>
          </p:cNvPr>
          <p:cNvCxnSpPr>
            <a:cxnSpLocks/>
            <a:endCxn id="15" idx="7"/>
          </p:cNvCxnSpPr>
          <p:nvPr/>
        </p:nvCxnSpPr>
        <p:spPr>
          <a:xfrm flipH="1">
            <a:off x="7302401" y="3137467"/>
            <a:ext cx="1327729" cy="298804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439D643-82B2-4758-A58B-F59B52425186}"/>
              </a:ext>
            </a:extLst>
          </p:cNvPr>
          <p:cNvCxnSpPr>
            <a:cxnSpLocks/>
          </p:cNvCxnSpPr>
          <p:nvPr/>
        </p:nvCxnSpPr>
        <p:spPr>
          <a:xfrm>
            <a:off x="7214582" y="3830604"/>
            <a:ext cx="608880" cy="11825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81B7693-64C9-4445-8D8C-F9B466479A27}"/>
              </a:ext>
            </a:extLst>
          </p:cNvPr>
          <p:cNvCxnSpPr>
            <a:cxnSpLocks/>
          </p:cNvCxnSpPr>
          <p:nvPr/>
        </p:nvCxnSpPr>
        <p:spPr>
          <a:xfrm flipV="1">
            <a:off x="7807206" y="3114734"/>
            <a:ext cx="865497" cy="18984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3C14C53-9E66-4F6B-9F81-9DF2E9AF09C7}"/>
              </a:ext>
            </a:extLst>
          </p:cNvPr>
          <p:cNvCxnSpPr>
            <a:cxnSpLocks/>
          </p:cNvCxnSpPr>
          <p:nvPr/>
        </p:nvCxnSpPr>
        <p:spPr>
          <a:xfrm>
            <a:off x="7225418" y="1001280"/>
            <a:ext cx="1404712" cy="210906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CBFBABCD-C135-4DB9-9F1E-B7C692B56C69}"/>
              </a:ext>
            </a:extLst>
          </p:cNvPr>
          <p:cNvSpPr/>
          <p:nvPr/>
        </p:nvSpPr>
        <p:spPr>
          <a:xfrm>
            <a:off x="7127494" y="864886"/>
            <a:ext cx="217739" cy="217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21" name="直線コネクタ 20">
            <a:extLst>
              <a:ext uri="{FF2B5EF4-FFF2-40B4-BE49-F238E27FC236}">
                <a16:creationId xmlns:a16="http://schemas.microsoft.com/office/drawing/2014/main" id="{B83FC5AA-5578-46F0-95D1-C6BAFECA4E86}"/>
              </a:ext>
            </a:extLst>
          </p:cNvPr>
          <p:cNvCxnSpPr>
            <a:cxnSpLocks/>
          </p:cNvCxnSpPr>
          <p:nvPr/>
        </p:nvCxnSpPr>
        <p:spPr>
          <a:xfrm>
            <a:off x="8189803" y="2429559"/>
            <a:ext cx="479545" cy="70017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55E8960-F17A-4470-836E-B67255B53865}"/>
              </a:ext>
            </a:extLst>
          </p:cNvPr>
          <p:cNvCxnSpPr>
            <a:cxnSpLocks/>
          </p:cNvCxnSpPr>
          <p:nvPr/>
        </p:nvCxnSpPr>
        <p:spPr>
          <a:xfrm flipH="1">
            <a:off x="7238421" y="2361653"/>
            <a:ext cx="965162" cy="14387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DFF541E3-48DD-4B42-8B86-D97CC971D26A}"/>
              </a:ext>
            </a:extLst>
          </p:cNvPr>
          <p:cNvSpPr/>
          <p:nvPr/>
        </p:nvSpPr>
        <p:spPr>
          <a:xfrm>
            <a:off x="5701115" y="3714349"/>
            <a:ext cx="217739" cy="217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4" name="楕円 23">
            <a:extLst>
              <a:ext uri="{FF2B5EF4-FFF2-40B4-BE49-F238E27FC236}">
                <a16:creationId xmlns:a16="http://schemas.microsoft.com/office/drawing/2014/main" id="{7388870E-F6B7-4241-B33A-DC0E878EEBC5}"/>
              </a:ext>
            </a:extLst>
          </p:cNvPr>
          <p:cNvSpPr/>
          <p:nvPr/>
        </p:nvSpPr>
        <p:spPr>
          <a:xfrm>
            <a:off x="5702145" y="892411"/>
            <a:ext cx="217739" cy="21773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25" name="直線コネクタ 24">
            <a:extLst>
              <a:ext uri="{FF2B5EF4-FFF2-40B4-BE49-F238E27FC236}">
                <a16:creationId xmlns:a16="http://schemas.microsoft.com/office/drawing/2014/main" id="{7990F966-CCB9-47E9-AD8E-05687FD085A0}"/>
              </a:ext>
            </a:extLst>
          </p:cNvPr>
          <p:cNvCxnSpPr>
            <a:cxnSpLocks/>
            <a:endCxn id="24" idx="5"/>
          </p:cNvCxnSpPr>
          <p:nvPr/>
        </p:nvCxnSpPr>
        <p:spPr>
          <a:xfrm flipH="1" flipV="1">
            <a:off x="5887997" y="1078263"/>
            <a:ext cx="2742133" cy="201421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BFEA1FA-46CE-4491-A028-A6C5B51F7117}"/>
              </a:ext>
            </a:extLst>
          </p:cNvPr>
          <p:cNvCxnSpPr>
            <a:cxnSpLocks/>
            <a:endCxn id="23" idx="7"/>
          </p:cNvCxnSpPr>
          <p:nvPr/>
        </p:nvCxnSpPr>
        <p:spPr>
          <a:xfrm flipH="1">
            <a:off x="5886967" y="2410514"/>
            <a:ext cx="1811811" cy="133572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6D61BB8-98FB-486B-8110-228FCDE9C91D}"/>
              </a:ext>
            </a:extLst>
          </p:cNvPr>
          <p:cNvCxnSpPr>
            <a:cxnSpLocks/>
          </p:cNvCxnSpPr>
          <p:nvPr/>
        </p:nvCxnSpPr>
        <p:spPr>
          <a:xfrm>
            <a:off x="7684998" y="2421830"/>
            <a:ext cx="984350" cy="69290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FB461B6-5CC4-4F3F-89C7-ABAD0D0C37F2}"/>
              </a:ext>
            </a:extLst>
          </p:cNvPr>
          <p:cNvCxnSpPr>
            <a:cxnSpLocks/>
          </p:cNvCxnSpPr>
          <p:nvPr/>
        </p:nvCxnSpPr>
        <p:spPr>
          <a:xfrm flipH="1">
            <a:off x="6514136" y="2410514"/>
            <a:ext cx="1170862" cy="87500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736FA5B-B3CE-49B7-A519-A1CEA13B53F9}"/>
              </a:ext>
            </a:extLst>
          </p:cNvPr>
          <p:cNvCxnSpPr>
            <a:cxnSpLocks/>
          </p:cNvCxnSpPr>
          <p:nvPr/>
        </p:nvCxnSpPr>
        <p:spPr>
          <a:xfrm>
            <a:off x="6511478" y="3244117"/>
            <a:ext cx="703104" cy="5916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267AAC72-6E99-4FAD-87D4-366EB0396A0C}"/>
              </a:ext>
            </a:extLst>
          </p:cNvPr>
          <p:cNvSpPr/>
          <p:nvPr/>
        </p:nvSpPr>
        <p:spPr>
          <a:xfrm>
            <a:off x="263352" y="1196752"/>
            <a:ext cx="2441694" cy="769441"/>
          </a:xfrm>
          <a:prstGeom prst="rect">
            <a:avLst/>
          </a:prstGeom>
          <a:solidFill>
            <a:schemeClr val="bg1"/>
          </a:solidFill>
          <a:ln>
            <a:solidFill>
              <a:schemeClr val="tx1"/>
            </a:solidFill>
          </a:ln>
        </p:spPr>
        <p:txBody>
          <a:bodyPr wrap="none">
            <a:spAutoFit/>
          </a:bodyPr>
          <a:lstStyle/>
          <a:p>
            <a:r>
              <a:rPr kumimoji="0" lang="ja-JP" altLang="en-US" sz="4400" dirty="0">
                <a:latin typeface="Times New Roman" panose="02020603050405020304" pitchFamily="18" charset="0"/>
                <a:ea typeface="HG丸ｺﾞｼｯｸM-PRO" panose="020F0600000000000000" pitchFamily="50" charset="-128"/>
                <a:cs typeface="Times New Roman" panose="02020603050405020304" pitchFamily="18" charset="0"/>
              </a:rPr>
              <a:t>２回反射</a:t>
            </a:r>
            <a:endParaRPr lang="ja-JP" altLang="en-US" sz="4400" dirty="0">
              <a:ea typeface="HG丸ｺﾞｼｯｸM-PRO" panose="020F0600000000000000" pitchFamily="50" charset="-128"/>
            </a:endParaRPr>
          </a:p>
        </p:txBody>
      </p:sp>
      <p:sp>
        <p:nvSpPr>
          <p:cNvPr id="31" name="楕円 30">
            <a:extLst>
              <a:ext uri="{FF2B5EF4-FFF2-40B4-BE49-F238E27FC236}">
                <a16:creationId xmlns:a16="http://schemas.microsoft.com/office/drawing/2014/main" id="{14B6195B-1B94-4874-8997-A162F7872312}"/>
              </a:ext>
            </a:extLst>
          </p:cNvPr>
          <p:cNvSpPr/>
          <p:nvPr/>
        </p:nvSpPr>
        <p:spPr>
          <a:xfrm>
            <a:off x="5701115" y="6093624"/>
            <a:ext cx="217739" cy="21773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32" name="直線コネクタ 31">
            <a:extLst>
              <a:ext uri="{FF2B5EF4-FFF2-40B4-BE49-F238E27FC236}">
                <a16:creationId xmlns:a16="http://schemas.microsoft.com/office/drawing/2014/main" id="{FCA69516-FC2A-4EE3-B33D-65AB06314C45}"/>
              </a:ext>
            </a:extLst>
          </p:cNvPr>
          <p:cNvCxnSpPr>
            <a:cxnSpLocks/>
          </p:cNvCxnSpPr>
          <p:nvPr/>
        </p:nvCxnSpPr>
        <p:spPr>
          <a:xfrm flipH="1">
            <a:off x="5758694" y="3152924"/>
            <a:ext cx="2871436" cy="309691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9D30DB7-B134-4FA5-9825-A4837FE0ABB2}"/>
              </a:ext>
            </a:extLst>
          </p:cNvPr>
          <p:cNvSpPr/>
          <p:nvPr/>
        </p:nvSpPr>
        <p:spPr>
          <a:xfrm>
            <a:off x="7493079" y="3213705"/>
            <a:ext cx="877163" cy="923330"/>
          </a:xfrm>
          <a:prstGeom prst="rect">
            <a:avLst/>
          </a:prstGeom>
        </p:spPr>
        <p:txBody>
          <a:bodyPr wrap="none">
            <a:spAutoFit/>
          </a:bodyPr>
          <a:lstStyle/>
          <a:p>
            <a:r>
              <a:rPr kumimoji="0" lang="en-US" altLang="ja-JP" sz="5400" b="1"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en-US" sz="54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4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up)">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up)">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down)">
                                      <p:cBhvr>
                                        <p:cTn id="9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3" grpId="0" animBg="1"/>
      <p:bldP spid="24" grpId="0" animBg="1"/>
      <p:bldP spid="31" grpId="0" animBg="1"/>
      <p:bldP spid="3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514D54A0-A631-4BBF-98D3-F5098BDCFAE4}"/>
              </a:ext>
            </a:extLst>
          </p:cNvPr>
          <p:cNvSpPr/>
          <p:nvPr/>
        </p:nvSpPr>
        <p:spPr>
          <a:xfrm>
            <a:off x="119336" y="765597"/>
            <a:ext cx="1702710" cy="523220"/>
          </a:xfrm>
          <a:prstGeom prst="rect">
            <a:avLst/>
          </a:prstGeom>
        </p:spPr>
        <p:txBody>
          <a:bodyPr wrap="none">
            <a:spAutoFit/>
          </a:bodyPr>
          <a:lstStyle/>
          <a:p>
            <a:r>
              <a:rPr lang="ja-JP" altLang="en-US" sz="2800" dirty="0">
                <a:ea typeface="HG丸ｺﾞｼｯｸM-PRO" panose="020F0600000000000000" pitchFamily="50" charset="-128"/>
              </a:rPr>
              <a:t>〇 凹面鏡</a:t>
            </a:r>
            <a:endParaRPr lang="en-US" altLang="ja-JP" sz="2800" dirty="0">
              <a:ea typeface="HG丸ｺﾞｼｯｸM-PRO" panose="020F0600000000000000" pitchFamily="50" charset="-128"/>
            </a:endParaRPr>
          </a:p>
        </p:txBody>
      </p:sp>
      <p:pic>
        <p:nvPicPr>
          <p:cNvPr id="35" name="図 34">
            <a:extLst>
              <a:ext uri="{FF2B5EF4-FFF2-40B4-BE49-F238E27FC236}">
                <a16:creationId xmlns:a16="http://schemas.microsoft.com/office/drawing/2014/main" id="{5FB40FC1-DFE4-40FC-80AF-FED065355407}"/>
              </a:ext>
            </a:extLst>
          </p:cNvPr>
          <p:cNvPicPr>
            <a:picLocks noChangeAspect="1"/>
          </p:cNvPicPr>
          <p:nvPr/>
        </p:nvPicPr>
        <p:blipFill>
          <a:blip r:embed="rId2"/>
          <a:stretch>
            <a:fillRect/>
          </a:stretch>
        </p:blipFill>
        <p:spPr>
          <a:xfrm>
            <a:off x="4499851" y="1027207"/>
            <a:ext cx="7213531" cy="5991884"/>
          </a:xfrm>
          <a:prstGeom prst="rect">
            <a:avLst/>
          </a:prstGeom>
        </p:spPr>
      </p:pic>
      <p:sp>
        <p:nvSpPr>
          <p:cNvPr id="36" name="正方形/長方形 35">
            <a:extLst>
              <a:ext uri="{FF2B5EF4-FFF2-40B4-BE49-F238E27FC236}">
                <a16:creationId xmlns:a16="http://schemas.microsoft.com/office/drawing/2014/main" id="{6F64D3F0-FB24-488D-8DE3-89B29544EB8F}"/>
              </a:ext>
            </a:extLst>
          </p:cNvPr>
          <p:cNvSpPr/>
          <p:nvPr/>
        </p:nvSpPr>
        <p:spPr>
          <a:xfrm>
            <a:off x="335360" y="1351508"/>
            <a:ext cx="3960440" cy="4154984"/>
          </a:xfrm>
          <a:prstGeom prst="rect">
            <a:avLst/>
          </a:prstGeom>
        </p:spPr>
        <p:txBody>
          <a:bodyPr wrap="square">
            <a:spAutoFit/>
          </a:bodyPr>
          <a:lstStyle/>
          <a:p>
            <a:pPr algn="just"/>
            <a:r>
              <a:rPr lang="ja-JP" altLang="en-US" sz="2400" dirty="0">
                <a:solidFill>
                  <a:srgbClr val="000000"/>
                </a:solidFill>
                <a:latin typeface="HG丸ｺﾞｼｯｸM-PRO" panose="020F0600000000000000" pitchFamily="50" charset="-128"/>
                <a:ea typeface="HG丸ｺﾞｼｯｸM-PRO" panose="020F0600000000000000" pitchFamily="50" charset="-128"/>
              </a:rPr>
              <a:t>①　光軸に平行な光線を凹面鏡に当てると、光は光軸上の焦点に集まる。</a:t>
            </a:r>
          </a:p>
          <a:p>
            <a:pPr algn="just"/>
            <a:endParaRPr lang="en-US" altLang="ja-JP" sz="2400" dirty="0">
              <a:latin typeface="HG丸ｺﾞｼｯｸM-PRO" panose="020F0600000000000000" pitchFamily="50" charset="-128"/>
              <a:ea typeface="HG丸ｺﾞｼｯｸM-PRO" panose="020F0600000000000000" pitchFamily="50" charset="-128"/>
            </a:endParaRPr>
          </a:p>
          <a:p>
            <a:pPr algn="just"/>
            <a:r>
              <a:rPr lang="ja-JP" altLang="en-US" sz="2400" dirty="0">
                <a:latin typeface="HG丸ｺﾞｼｯｸM-PRO" panose="020F0600000000000000" pitchFamily="50" charset="-128"/>
                <a:ea typeface="HG丸ｺﾞｼｯｸM-PRO" panose="020F0600000000000000" pitchFamily="50" charset="-128"/>
              </a:rPr>
              <a:t>②　球面の中心Ｏを通る光線は反射後、同じ光路をたどる。</a:t>
            </a:r>
            <a:endParaRPr lang="en-US" altLang="ja-JP" sz="2400" dirty="0">
              <a:latin typeface="HG丸ｺﾞｼｯｸM-PRO" panose="020F0600000000000000" pitchFamily="50" charset="-128"/>
              <a:ea typeface="HG丸ｺﾞｼｯｸM-PRO" panose="020F0600000000000000" pitchFamily="50" charset="-128"/>
            </a:endParaRPr>
          </a:p>
          <a:p>
            <a:pPr algn="just"/>
            <a:endParaRPr lang="ja-JP" altLang="en-US" sz="2400" dirty="0">
              <a:latin typeface="HG丸ｺﾞｼｯｸM-PRO" panose="020F0600000000000000" pitchFamily="50" charset="-128"/>
              <a:ea typeface="HG丸ｺﾞｼｯｸM-PRO" panose="020F0600000000000000" pitchFamily="50" charset="-128"/>
            </a:endParaRPr>
          </a:p>
          <a:p>
            <a:pPr algn="just"/>
            <a:r>
              <a:rPr lang="ja-JP" altLang="en-US" sz="2400" dirty="0">
                <a:latin typeface="HG丸ｺﾞｼｯｸM-PRO" panose="020F0600000000000000" pitchFamily="50" charset="-128"/>
                <a:ea typeface="HG丸ｺﾞｼｯｸM-PRO" panose="020F0600000000000000" pitchFamily="50" charset="-128"/>
              </a:rPr>
              <a:t>③　鏡の中心Ｃ</a:t>
            </a:r>
            <a:r>
              <a:rPr lang="ja-JP" altLang="en-US" sz="2400" baseline="-25000" dirty="0">
                <a:latin typeface="HG丸ｺﾞｼｯｸM-PRO" panose="020F0600000000000000" pitchFamily="50" charset="-128"/>
                <a:ea typeface="HG丸ｺﾞｼｯｸM-PRO" panose="020F0600000000000000" pitchFamily="50" charset="-128"/>
              </a:rPr>
              <a:t>Ｍ</a:t>
            </a:r>
            <a:r>
              <a:rPr lang="ja-JP" altLang="en-US" sz="2400" dirty="0">
                <a:latin typeface="HG丸ｺﾞｼｯｸM-PRO" panose="020F0600000000000000" pitchFamily="50" charset="-128"/>
                <a:ea typeface="HG丸ｺﾞｼｯｸM-PRO" panose="020F0600000000000000" pitchFamily="50" charset="-128"/>
              </a:rPr>
              <a:t>に向かう光線は、光軸に関して対称に反射する。</a:t>
            </a:r>
          </a:p>
        </p:txBody>
      </p:sp>
      <p:cxnSp>
        <p:nvCxnSpPr>
          <p:cNvPr id="37" name="直線コネクタ 36">
            <a:extLst>
              <a:ext uri="{FF2B5EF4-FFF2-40B4-BE49-F238E27FC236}">
                <a16:creationId xmlns:a16="http://schemas.microsoft.com/office/drawing/2014/main" id="{F7CA3534-14E9-4C6A-BC88-1B66657FC79C}"/>
              </a:ext>
            </a:extLst>
          </p:cNvPr>
          <p:cNvCxnSpPr/>
          <p:nvPr/>
        </p:nvCxnSpPr>
        <p:spPr>
          <a:xfrm>
            <a:off x="4749944" y="3942416"/>
            <a:ext cx="73448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B4A3850B-8D4B-47EB-AA58-35E845508C5B}"/>
              </a:ext>
            </a:extLst>
          </p:cNvPr>
          <p:cNvCxnSpPr/>
          <p:nvPr/>
        </p:nvCxnSpPr>
        <p:spPr>
          <a:xfrm>
            <a:off x="4519171" y="3068701"/>
            <a:ext cx="6055731" cy="19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51E91BCF-7FCD-4A40-9247-927F4CD44DFD}"/>
              </a:ext>
            </a:extLst>
          </p:cNvPr>
          <p:cNvCxnSpPr/>
          <p:nvPr/>
        </p:nvCxnSpPr>
        <p:spPr>
          <a:xfrm flipH="1">
            <a:off x="5783488" y="3088623"/>
            <a:ext cx="4806163" cy="2165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2115865-5FDE-43D6-99D1-E96C6F094A4B}"/>
              </a:ext>
            </a:extLst>
          </p:cNvPr>
          <p:cNvCxnSpPr/>
          <p:nvPr/>
        </p:nvCxnSpPr>
        <p:spPr>
          <a:xfrm>
            <a:off x="8654682" y="1628800"/>
            <a:ext cx="2034749"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18620008-F064-40D6-A6C7-2E326B151CAA}"/>
                  </a:ext>
                </a:extLst>
              </p:cNvPr>
              <p:cNvSpPr/>
              <p:nvPr/>
            </p:nvSpPr>
            <p:spPr>
              <a:xfrm>
                <a:off x="9446947" y="865751"/>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41" name="正方形/長方形 40">
                <a:extLst>
                  <a:ext uri="{FF2B5EF4-FFF2-40B4-BE49-F238E27FC236}">
                    <a16:creationId xmlns:a16="http://schemas.microsoft.com/office/drawing/2014/main" id="{18620008-F064-40D6-A6C7-2E326B151CAA}"/>
                  </a:ext>
                </a:extLst>
              </p:cNvPr>
              <p:cNvSpPr>
                <a:spLocks noRot="1" noChangeAspect="1" noMove="1" noResize="1" noEditPoints="1" noAdjustHandles="1" noChangeArrowheads="1" noChangeShapeType="1" noTextEdit="1"/>
              </p:cNvSpPr>
              <p:nvPr/>
            </p:nvSpPr>
            <p:spPr>
              <a:xfrm>
                <a:off x="9446947" y="865751"/>
                <a:ext cx="597215" cy="707886"/>
              </a:xfrm>
              <a:prstGeom prst="rect">
                <a:avLst/>
              </a:prstGeom>
              <a:blipFill>
                <a:blip r:embed="rId3"/>
                <a:stretch>
                  <a:fillRect/>
                </a:stretch>
              </a:blipFill>
            </p:spPr>
            <p:txBody>
              <a:bodyPr/>
              <a:lstStyle/>
              <a:p>
                <a:r>
                  <a:rPr lang="ja-JP" altLang="en-US">
                    <a:noFill/>
                  </a:rPr>
                  <a:t> </a:t>
                </a:r>
              </a:p>
            </p:txBody>
          </p:sp>
        </mc:Fallback>
      </mc:AlternateContent>
      <p:sp>
        <p:nvSpPr>
          <p:cNvPr id="42" name="正方形/長方形 41">
            <a:extLst>
              <a:ext uri="{FF2B5EF4-FFF2-40B4-BE49-F238E27FC236}">
                <a16:creationId xmlns:a16="http://schemas.microsoft.com/office/drawing/2014/main" id="{1D9E1D13-2D19-4563-81F3-EFD38C7ECCEB}"/>
              </a:ext>
            </a:extLst>
          </p:cNvPr>
          <p:cNvSpPr/>
          <p:nvPr/>
        </p:nvSpPr>
        <p:spPr>
          <a:xfrm>
            <a:off x="8017588" y="1046743"/>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426F6899-361C-4769-A35A-A1E4081CC26A}"/>
              </a:ext>
            </a:extLst>
          </p:cNvPr>
          <p:cNvSpPr/>
          <p:nvPr/>
        </p:nvSpPr>
        <p:spPr>
          <a:xfrm>
            <a:off x="11518026" y="3960311"/>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F5B0FC00-0EA6-481A-A0F2-9ED75D9C3B59}"/>
              </a:ext>
            </a:extLst>
          </p:cNvPr>
          <p:cNvSpPr/>
          <p:nvPr/>
        </p:nvSpPr>
        <p:spPr>
          <a:xfrm>
            <a:off x="7820465" y="3140939"/>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45" name="正方形/長方形 44">
            <a:extLst>
              <a:ext uri="{FF2B5EF4-FFF2-40B4-BE49-F238E27FC236}">
                <a16:creationId xmlns:a16="http://schemas.microsoft.com/office/drawing/2014/main" id="{91584FD0-13B3-4F07-AB8E-93FE6AE4CC47}"/>
              </a:ext>
            </a:extLst>
          </p:cNvPr>
          <p:cNvSpPr/>
          <p:nvPr/>
        </p:nvSpPr>
        <p:spPr>
          <a:xfrm>
            <a:off x="6463629" y="3425528"/>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中心</a:t>
            </a:r>
            <a:endParaRPr lang="en-US" altLang="ja-JP" sz="2400" dirty="0">
              <a:solidFill>
                <a:srgbClr val="FF0000"/>
              </a:solidFill>
              <a:ea typeface="HG丸ｺﾞｼｯｸM-PRO" panose="020F0600000000000000" pitchFamily="50" charset="-128"/>
            </a:endParaRPr>
          </a:p>
        </p:txBody>
      </p:sp>
      <p:cxnSp>
        <p:nvCxnSpPr>
          <p:cNvPr id="46" name="直線コネクタ 45">
            <a:extLst>
              <a:ext uri="{FF2B5EF4-FFF2-40B4-BE49-F238E27FC236}">
                <a16:creationId xmlns:a16="http://schemas.microsoft.com/office/drawing/2014/main" id="{2D376957-F3D3-4DAB-B8CA-E4FEA8ED54D0}"/>
              </a:ext>
            </a:extLst>
          </p:cNvPr>
          <p:cNvCxnSpPr/>
          <p:nvPr/>
        </p:nvCxnSpPr>
        <p:spPr>
          <a:xfrm>
            <a:off x="4445521" y="2715375"/>
            <a:ext cx="5588490" cy="32266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F86F180-102C-44BA-AB1A-EF592782375F}"/>
              </a:ext>
            </a:extLst>
          </p:cNvPr>
          <p:cNvCxnSpPr/>
          <p:nvPr/>
        </p:nvCxnSpPr>
        <p:spPr>
          <a:xfrm>
            <a:off x="4275010" y="2937555"/>
            <a:ext cx="6371900" cy="9828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00321215-46A2-48B1-8E1E-F60B1B28A11C}"/>
              </a:ext>
            </a:extLst>
          </p:cNvPr>
          <p:cNvCxnSpPr/>
          <p:nvPr/>
        </p:nvCxnSpPr>
        <p:spPr>
          <a:xfrm>
            <a:off x="8620869" y="1120265"/>
            <a:ext cx="51373" cy="3463646"/>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285B1F0-A38F-410A-AA7E-5C9F64730CE3}"/>
              </a:ext>
            </a:extLst>
          </p:cNvPr>
          <p:cNvCxnSpPr/>
          <p:nvPr/>
        </p:nvCxnSpPr>
        <p:spPr>
          <a:xfrm>
            <a:off x="10663301" y="1112596"/>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990DAC0-7342-4603-93AC-19164BD49CFC}"/>
              </a:ext>
            </a:extLst>
          </p:cNvPr>
          <p:cNvCxnSpPr/>
          <p:nvPr/>
        </p:nvCxnSpPr>
        <p:spPr>
          <a:xfrm flipH="1" flipV="1">
            <a:off x="4513028" y="2765603"/>
            <a:ext cx="5588490" cy="32266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2D5DC3D-94F3-4DF5-B534-79284095681A}"/>
              </a:ext>
            </a:extLst>
          </p:cNvPr>
          <p:cNvCxnSpPr/>
          <p:nvPr/>
        </p:nvCxnSpPr>
        <p:spPr>
          <a:xfrm flipV="1">
            <a:off x="4354455" y="3985786"/>
            <a:ext cx="6371900" cy="9828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矢印: 上 51">
            <a:extLst>
              <a:ext uri="{FF2B5EF4-FFF2-40B4-BE49-F238E27FC236}">
                <a16:creationId xmlns:a16="http://schemas.microsoft.com/office/drawing/2014/main" id="{6FCE97EF-0A51-40FC-A74E-4B6C8199B2C7}"/>
              </a:ext>
            </a:extLst>
          </p:cNvPr>
          <p:cNvSpPr/>
          <p:nvPr/>
        </p:nvSpPr>
        <p:spPr>
          <a:xfrm rot="10800000">
            <a:off x="7338407" y="4005227"/>
            <a:ext cx="295179" cy="43834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53" name="直線矢印コネクタ 52">
            <a:extLst>
              <a:ext uri="{FF2B5EF4-FFF2-40B4-BE49-F238E27FC236}">
                <a16:creationId xmlns:a16="http://schemas.microsoft.com/office/drawing/2014/main" id="{3F4774F4-EB06-4627-935C-AF29B034E301}"/>
              </a:ext>
            </a:extLst>
          </p:cNvPr>
          <p:cNvCxnSpPr/>
          <p:nvPr/>
        </p:nvCxnSpPr>
        <p:spPr>
          <a:xfrm>
            <a:off x="5109984" y="2715375"/>
            <a:ext cx="5553317" cy="0"/>
          </a:xfrm>
          <a:prstGeom prst="straightConnector1">
            <a:avLst/>
          </a:prstGeom>
          <a:ln w="190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正方形/長方形 53">
                <a:extLst>
                  <a:ext uri="{FF2B5EF4-FFF2-40B4-BE49-F238E27FC236}">
                    <a16:creationId xmlns:a16="http://schemas.microsoft.com/office/drawing/2014/main" id="{526FC0E5-D0B4-4AE1-B707-1BC14BBFF1F7}"/>
                  </a:ext>
                </a:extLst>
              </p:cNvPr>
              <p:cNvSpPr/>
              <p:nvPr/>
            </p:nvSpPr>
            <p:spPr>
              <a:xfrm>
                <a:off x="7421164" y="1973280"/>
                <a:ext cx="867353"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𝑎</m:t>
                      </m:r>
                    </m:oMath>
                  </m:oMathPara>
                </a14:m>
                <a:endParaRPr lang="ja-JP" altLang="en-US" sz="6600" dirty="0">
                  <a:ea typeface="HG丸ｺﾞｼｯｸM-PRO" panose="020F0600000000000000" pitchFamily="50" charset="-128"/>
                </a:endParaRPr>
              </a:p>
            </p:txBody>
          </p:sp>
        </mc:Choice>
        <mc:Fallback xmlns="">
          <p:sp>
            <p:nvSpPr>
              <p:cNvPr id="54" name="正方形/長方形 53">
                <a:extLst>
                  <a:ext uri="{FF2B5EF4-FFF2-40B4-BE49-F238E27FC236}">
                    <a16:creationId xmlns:a16="http://schemas.microsoft.com/office/drawing/2014/main" id="{526FC0E5-D0B4-4AE1-B707-1BC14BBFF1F7}"/>
                  </a:ext>
                </a:extLst>
              </p:cNvPr>
              <p:cNvSpPr>
                <a:spLocks noRot="1" noChangeAspect="1" noMove="1" noResize="1" noEditPoints="1" noAdjustHandles="1" noChangeArrowheads="1" noChangeShapeType="1" noTextEdit="1"/>
              </p:cNvSpPr>
              <p:nvPr/>
            </p:nvSpPr>
            <p:spPr>
              <a:xfrm>
                <a:off x="7421164" y="1973280"/>
                <a:ext cx="867353" cy="1107996"/>
              </a:xfrm>
              <a:prstGeom prst="rect">
                <a:avLst/>
              </a:prstGeom>
              <a:blipFill>
                <a:blip r:embed="rId4"/>
                <a:stretch>
                  <a:fillRect/>
                </a:stretch>
              </a:blipFill>
            </p:spPr>
            <p:txBody>
              <a:bodyPr/>
              <a:lstStyle/>
              <a:p>
                <a:r>
                  <a:rPr lang="ja-JP" altLang="en-US">
                    <a:noFill/>
                  </a:rPr>
                  <a:t> </a:t>
                </a:r>
              </a:p>
            </p:txBody>
          </p:sp>
        </mc:Fallback>
      </mc:AlternateContent>
      <p:cxnSp>
        <p:nvCxnSpPr>
          <p:cNvPr id="55" name="直線矢印コネクタ 54">
            <a:extLst>
              <a:ext uri="{FF2B5EF4-FFF2-40B4-BE49-F238E27FC236}">
                <a16:creationId xmlns:a16="http://schemas.microsoft.com/office/drawing/2014/main" id="{06AA65FA-6DB5-4798-A1E6-60C503578428}"/>
              </a:ext>
            </a:extLst>
          </p:cNvPr>
          <p:cNvCxnSpPr/>
          <p:nvPr/>
        </p:nvCxnSpPr>
        <p:spPr>
          <a:xfrm>
            <a:off x="7503017" y="4934179"/>
            <a:ext cx="3185752" cy="0"/>
          </a:xfrm>
          <a:prstGeom prst="straightConnector1">
            <a:avLst/>
          </a:prstGeom>
          <a:ln w="190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121CE01F-1C86-41BA-94C4-D180F20023ED}"/>
                  </a:ext>
                </a:extLst>
              </p:cNvPr>
              <p:cNvSpPr/>
              <p:nvPr/>
            </p:nvSpPr>
            <p:spPr>
              <a:xfrm>
                <a:off x="8772789" y="4347361"/>
                <a:ext cx="850874"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𝑏</m:t>
                      </m:r>
                    </m:oMath>
                  </m:oMathPara>
                </a14:m>
                <a:endParaRPr lang="ja-JP" altLang="en-US" sz="6600" dirty="0">
                  <a:ea typeface="HG丸ｺﾞｼｯｸM-PRO" panose="020F0600000000000000" pitchFamily="50" charset="-128"/>
                </a:endParaRPr>
              </a:p>
            </p:txBody>
          </p:sp>
        </mc:Choice>
        <mc:Fallback xmlns="">
          <p:sp>
            <p:nvSpPr>
              <p:cNvPr id="56" name="正方形/長方形 55">
                <a:extLst>
                  <a:ext uri="{FF2B5EF4-FFF2-40B4-BE49-F238E27FC236}">
                    <a16:creationId xmlns:a16="http://schemas.microsoft.com/office/drawing/2014/main" id="{121CE01F-1C86-41BA-94C4-D180F20023ED}"/>
                  </a:ext>
                </a:extLst>
              </p:cNvPr>
              <p:cNvSpPr>
                <a:spLocks noRot="1" noChangeAspect="1" noMove="1" noResize="1" noEditPoints="1" noAdjustHandles="1" noChangeArrowheads="1" noChangeShapeType="1" noTextEdit="1"/>
              </p:cNvSpPr>
              <p:nvPr/>
            </p:nvSpPr>
            <p:spPr>
              <a:xfrm>
                <a:off x="8772789" y="4347361"/>
                <a:ext cx="850874" cy="1107996"/>
              </a:xfrm>
              <a:prstGeom prst="rect">
                <a:avLst/>
              </a:prstGeom>
              <a:blipFill>
                <a:blip r:embed="rId5"/>
                <a:stretch>
                  <a:fillRect/>
                </a:stretch>
              </a:blipFill>
            </p:spPr>
            <p:txBody>
              <a:bodyPr/>
              <a:lstStyle/>
              <a:p>
                <a:r>
                  <a:rPr lang="ja-JP" altLang="en-US">
                    <a:noFill/>
                  </a:rPr>
                  <a:t> </a:t>
                </a:r>
              </a:p>
            </p:txBody>
          </p:sp>
        </mc:Fallback>
      </mc:AlternateContent>
      <p:cxnSp>
        <p:nvCxnSpPr>
          <p:cNvPr id="57" name="直線コネクタ 56">
            <a:extLst>
              <a:ext uri="{FF2B5EF4-FFF2-40B4-BE49-F238E27FC236}">
                <a16:creationId xmlns:a16="http://schemas.microsoft.com/office/drawing/2014/main" id="{29481B18-1B51-4547-8FA0-9D0A6DCECD25}"/>
              </a:ext>
            </a:extLst>
          </p:cNvPr>
          <p:cNvCxnSpPr/>
          <p:nvPr/>
        </p:nvCxnSpPr>
        <p:spPr>
          <a:xfrm>
            <a:off x="7467400" y="3547606"/>
            <a:ext cx="41072" cy="1497219"/>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8EF9EB35-FB2A-409A-8929-5D7181EE991C}"/>
              </a:ext>
            </a:extLst>
          </p:cNvPr>
          <p:cNvSpPr/>
          <p:nvPr/>
        </p:nvSpPr>
        <p:spPr>
          <a:xfrm>
            <a:off x="4503155" y="4443567"/>
            <a:ext cx="2749091" cy="707886"/>
          </a:xfrm>
          <a:prstGeom prst="rect">
            <a:avLst/>
          </a:prstGeom>
          <a:solidFill>
            <a:schemeClr val="bg1"/>
          </a:solidFill>
        </p:spPr>
        <p:txBody>
          <a:bodyPr wrap="square">
            <a:spAutoFit/>
          </a:bodyPr>
          <a:lstStyle/>
          <a:p>
            <a:r>
              <a:rPr lang="ja-JP" altLang="en-US" sz="4000" dirty="0">
                <a:solidFill>
                  <a:srgbClr val="FF0000"/>
                </a:solidFill>
                <a:ea typeface="HG丸ｺﾞｼｯｸM-PRO" panose="020F0600000000000000" pitchFamily="50" charset="-128"/>
              </a:rPr>
              <a:t>倒立の実像</a:t>
            </a:r>
            <a:endParaRPr lang="en-US" altLang="ja-JP" sz="4000" dirty="0">
              <a:solidFill>
                <a:srgbClr val="FF0000"/>
              </a:solidFill>
              <a:ea typeface="HG丸ｺﾞｼｯｸM-PRO" panose="020F0600000000000000" pitchFamily="50" charset="-128"/>
            </a:endParaRPr>
          </a:p>
        </p:txBody>
      </p:sp>
      <p:sp>
        <p:nvSpPr>
          <p:cNvPr id="59" name="正方形/長方形 58">
            <a:extLst>
              <a:ext uri="{FF2B5EF4-FFF2-40B4-BE49-F238E27FC236}">
                <a16:creationId xmlns:a16="http://schemas.microsoft.com/office/drawing/2014/main" id="{DC4C14A4-903B-42A9-B27F-CE167E6BCF02}"/>
              </a:ext>
            </a:extLst>
          </p:cNvPr>
          <p:cNvSpPr/>
          <p:nvPr/>
        </p:nvSpPr>
        <p:spPr>
          <a:xfrm>
            <a:off x="10776027" y="3060754"/>
            <a:ext cx="1415772" cy="461665"/>
          </a:xfrm>
          <a:prstGeom prst="rect">
            <a:avLst/>
          </a:prstGeom>
        </p:spPr>
        <p:txBody>
          <a:bodyPr wrap="none">
            <a:spAutoFit/>
          </a:body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鏡の中心</a:t>
            </a:r>
            <a:endParaRPr lang="ja-JP" altLang="en-US" sz="2400" b="1" dirty="0">
              <a:solidFill>
                <a:srgbClr val="FF0000"/>
              </a:solidFill>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44</a:t>
            </a:fld>
            <a:endParaRPr kumimoji="1" lang="ja-JP" altLang="en-US"/>
          </a:p>
        </p:txBody>
      </p:sp>
    </p:spTree>
    <p:extLst>
      <p:ext uri="{BB962C8B-B14F-4D97-AF65-F5344CB8AC3E}">
        <p14:creationId xmlns:p14="http://schemas.microsoft.com/office/powerpoint/2010/main" val="5045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righ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righ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right)">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down)">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down)">
                                      <p:cBhvr>
                                        <p:cTn id="50" dur="500"/>
                                        <p:tgtEl>
                                          <p:spTgt spid="56"/>
                                        </p:tgtEl>
                                      </p:cBhvr>
                                    </p:animEffect>
                                  </p:childTnLst>
                                </p:cTn>
                              </p:par>
                              <p:par>
                                <p:cTn id="51" presetID="22" presetClass="entr" presetSubtype="4"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down)">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p:bldP spid="56" grpId="0"/>
      <p:bldP spid="5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04326A9-6BAF-4D0C-92ED-D909881777ED}"/>
              </a:ext>
            </a:extLst>
          </p:cNvPr>
          <p:cNvPicPr>
            <a:picLocks noChangeAspect="1"/>
          </p:cNvPicPr>
          <p:nvPr/>
        </p:nvPicPr>
        <p:blipFill>
          <a:blip r:embed="rId2"/>
          <a:stretch>
            <a:fillRect/>
          </a:stretch>
        </p:blipFill>
        <p:spPr>
          <a:xfrm>
            <a:off x="2855640" y="1556792"/>
            <a:ext cx="7213531" cy="5991884"/>
          </a:xfrm>
          <a:prstGeom prst="rect">
            <a:avLst/>
          </a:prstGeom>
        </p:spPr>
      </p:pic>
      <p:cxnSp>
        <p:nvCxnSpPr>
          <p:cNvPr id="7" name="直線コネクタ 6">
            <a:extLst>
              <a:ext uri="{FF2B5EF4-FFF2-40B4-BE49-F238E27FC236}">
                <a16:creationId xmlns:a16="http://schemas.microsoft.com/office/drawing/2014/main" id="{D7869103-55FD-4E0E-B61D-6A01CF640CA0}"/>
              </a:ext>
            </a:extLst>
          </p:cNvPr>
          <p:cNvCxnSpPr/>
          <p:nvPr/>
        </p:nvCxnSpPr>
        <p:spPr>
          <a:xfrm>
            <a:off x="3049471" y="4446731"/>
            <a:ext cx="73448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09B37F5-A17D-4813-AA89-A6A3025FD495}"/>
              </a:ext>
            </a:extLst>
          </p:cNvPr>
          <p:cNvCxnSpPr/>
          <p:nvPr/>
        </p:nvCxnSpPr>
        <p:spPr>
          <a:xfrm>
            <a:off x="2818698" y="3573016"/>
            <a:ext cx="6055731" cy="19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D1C8C49-7E97-4E1A-BD2E-23F63D9C5089}"/>
              </a:ext>
            </a:extLst>
          </p:cNvPr>
          <p:cNvCxnSpPr/>
          <p:nvPr/>
        </p:nvCxnSpPr>
        <p:spPr>
          <a:xfrm flipH="1">
            <a:off x="4083015" y="3592938"/>
            <a:ext cx="4806163" cy="2165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63A47693-5C95-4B5B-816D-5A7F280A18C3}"/>
              </a:ext>
            </a:extLst>
          </p:cNvPr>
          <p:cNvCxnSpPr/>
          <p:nvPr/>
        </p:nvCxnSpPr>
        <p:spPr>
          <a:xfrm>
            <a:off x="6954209" y="1740268"/>
            <a:ext cx="2034749"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91A8AC6C-122F-4C49-9821-9D4DA469D779}"/>
                  </a:ext>
                </a:extLst>
              </p:cNvPr>
              <p:cNvSpPr/>
              <p:nvPr/>
            </p:nvSpPr>
            <p:spPr>
              <a:xfrm>
                <a:off x="7710855" y="996580"/>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11" name="正方形/長方形 10">
                <a:extLst>
                  <a:ext uri="{FF2B5EF4-FFF2-40B4-BE49-F238E27FC236}">
                    <a16:creationId xmlns:a16="http://schemas.microsoft.com/office/drawing/2014/main" id="{91A8AC6C-122F-4C49-9821-9D4DA469D779}"/>
                  </a:ext>
                </a:extLst>
              </p:cNvPr>
              <p:cNvSpPr>
                <a:spLocks noRot="1" noChangeAspect="1" noMove="1" noResize="1" noEditPoints="1" noAdjustHandles="1" noChangeArrowheads="1" noChangeShapeType="1" noTextEdit="1"/>
              </p:cNvSpPr>
              <p:nvPr/>
            </p:nvSpPr>
            <p:spPr>
              <a:xfrm>
                <a:off x="7710855" y="996580"/>
                <a:ext cx="597215" cy="707886"/>
              </a:xfrm>
              <a:prstGeom prst="rect">
                <a:avLst/>
              </a:prstGeom>
              <a:blipFill>
                <a:blip r:embed="rId3"/>
                <a:stretch>
                  <a:fillRect/>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F49C1AC9-F257-4EB5-BD2D-8A12E5147C1D}"/>
              </a:ext>
            </a:extLst>
          </p:cNvPr>
          <p:cNvSpPr/>
          <p:nvPr/>
        </p:nvSpPr>
        <p:spPr>
          <a:xfrm>
            <a:off x="6607994" y="841952"/>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083D41A0-13D8-4200-A7A2-CA4BCDEBE0B9}"/>
              </a:ext>
            </a:extLst>
          </p:cNvPr>
          <p:cNvSpPr/>
          <p:nvPr/>
        </p:nvSpPr>
        <p:spPr>
          <a:xfrm>
            <a:off x="9817553" y="4464626"/>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2AAA48D1-B83D-4D61-89C2-91811324C840}"/>
              </a:ext>
            </a:extLst>
          </p:cNvPr>
          <p:cNvSpPr/>
          <p:nvPr/>
        </p:nvSpPr>
        <p:spPr>
          <a:xfrm>
            <a:off x="6119992" y="3645254"/>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84B89F8C-291A-42FE-AC10-7CF156BD39CF}"/>
              </a:ext>
            </a:extLst>
          </p:cNvPr>
          <p:cNvSpPr/>
          <p:nvPr/>
        </p:nvSpPr>
        <p:spPr>
          <a:xfrm>
            <a:off x="4763156" y="3929843"/>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中心</a:t>
            </a:r>
            <a:endParaRPr lang="en-US" altLang="ja-JP" sz="2400" dirty="0">
              <a:solidFill>
                <a:srgbClr val="FF0000"/>
              </a:solidFill>
              <a:ea typeface="HG丸ｺﾞｼｯｸM-PRO" panose="020F0600000000000000" pitchFamily="50" charset="-128"/>
            </a:endParaRPr>
          </a:p>
        </p:txBody>
      </p:sp>
      <p:cxnSp>
        <p:nvCxnSpPr>
          <p:cNvPr id="16" name="直線コネクタ 15">
            <a:extLst>
              <a:ext uri="{FF2B5EF4-FFF2-40B4-BE49-F238E27FC236}">
                <a16:creationId xmlns:a16="http://schemas.microsoft.com/office/drawing/2014/main" id="{7C9AD24A-6522-4146-B23E-3C7EF43BAEF0}"/>
              </a:ext>
            </a:extLst>
          </p:cNvPr>
          <p:cNvCxnSpPr/>
          <p:nvPr/>
        </p:nvCxnSpPr>
        <p:spPr>
          <a:xfrm>
            <a:off x="2745048" y="3219690"/>
            <a:ext cx="5588490" cy="32266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E0F1A69-64B9-4AFF-B338-0AAE8D41F3C1}"/>
              </a:ext>
            </a:extLst>
          </p:cNvPr>
          <p:cNvCxnSpPr/>
          <p:nvPr/>
        </p:nvCxnSpPr>
        <p:spPr>
          <a:xfrm>
            <a:off x="2574537" y="3441870"/>
            <a:ext cx="6371900" cy="9828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4505A60-5433-4C73-9F29-064C7271E51E}"/>
              </a:ext>
            </a:extLst>
          </p:cNvPr>
          <p:cNvCxnSpPr/>
          <p:nvPr/>
        </p:nvCxnSpPr>
        <p:spPr>
          <a:xfrm>
            <a:off x="6920396" y="1624580"/>
            <a:ext cx="51373" cy="3463646"/>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C7E1C62-2060-4B24-BAAF-5E15DCDF2050}"/>
              </a:ext>
            </a:extLst>
          </p:cNvPr>
          <p:cNvCxnSpPr/>
          <p:nvPr/>
        </p:nvCxnSpPr>
        <p:spPr>
          <a:xfrm>
            <a:off x="8962828" y="1616911"/>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E6B536E-9331-4AEA-9369-2D80A5ADE395}"/>
              </a:ext>
            </a:extLst>
          </p:cNvPr>
          <p:cNvCxnSpPr/>
          <p:nvPr/>
        </p:nvCxnSpPr>
        <p:spPr>
          <a:xfrm flipH="1" flipV="1">
            <a:off x="2812555" y="3269918"/>
            <a:ext cx="5588490" cy="32266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8E79FDD-D518-4B03-9C72-D3DCE65DEE50}"/>
              </a:ext>
            </a:extLst>
          </p:cNvPr>
          <p:cNvCxnSpPr/>
          <p:nvPr/>
        </p:nvCxnSpPr>
        <p:spPr>
          <a:xfrm flipV="1">
            <a:off x="2653982" y="4490101"/>
            <a:ext cx="6371900" cy="9828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矢印: 上 21">
            <a:extLst>
              <a:ext uri="{FF2B5EF4-FFF2-40B4-BE49-F238E27FC236}">
                <a16:creationId xmlns:a16="http://schemas.microsoft.com/office/drawing/2014/main" id="{9B87BE36-ED9A-4998-BA23-064D50C4AFCD}"/>
              </a:ext>
            </a:extLst>
          </p:cNvPr>
          <p:cNvSpPr/>
          <p:nvPr/>
        </p:nvSpPr>
        <p:spPr>
          <a:xfrm rot="10800000">
            <a:off x="5637934" y="4509542"/>
            <a:ext cx="295179" cy="43834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23" name="直線矢印コネクタ 22">
            <a:extLst>
              <a:ext uri="{FF2B5EF4-FFF2-40B4-BE49-F238E27FC236}">
                <a16:creationId xmlns:a16="http://schemas.microsoft.com/office/drawing/2014/main" id="{05034DFD-33CA-4382-A916-253126CAEA27}"/>
              </a:ext>
            </a:extLst>
          </p:cNvPr>
          <p:cNvCxnSpPr/>
          <p:nvPr/>
        </p:nvCxnSpPr>
        <p:spPr>
          <a:xfrm>
            <a:off x="3409511" y="3219690"/>
            <a:ext cx="5553317" cy="0"/>
          </a:xfrm>
          <a:prstGeom prst="straightConnector1">
            <a:avLst/>
          </a:prstGeom>
          <a:ln w="190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6C4C3E7D-2BC5-41DB-B9DD-69797A412CAD}"/>
                  </a:ext>
                </a:extLst>
              </p:cNvPr>
              <p:cNvSpPr/>
              <p:nvPr/>
            </p:nvSpPr>
            <p:spPr>
              <a:xfrm>
                <a:off x="5720691" y="2477595"/>
                <a:ext cx="867353"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𝑎</m:t>
                      </m:r>
                    </m:oMath>
                  </m:oMathPara>
                </a14:m>
                <a:endParaRPr lang="ja-JP" altLang="en-US" sz="6600" dirty="0">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6C4C3E7D-2BC5-41DB-B9DD-69797A412CAD}"/>
                  </a:ext>
                </a:extLst>
              </p:cNvPr>
              <p:cNvSpPr>
                <a:spLocks noRot="1" noChangeAspect="1" noMove="1" noResize="1" noEditPoints="1" noAdjustHandles="1" noChangeArrowheads="1" noChangeShapeType="1" noTextEdit="1"/>
              </p:cNvSpPr>
              <p:nvPr/>
            </p:nvSpPr>
            <p:spPr>
              <a:xfrm>
                <a:off x="5720691" y="2477595"/>
                <a:ext cx="867353" cy="1107996"/>
              </a:xfrm>
              <a:prstGeom prst="rect">
                <a:avLst/>
              </a:prstGeom>
              <a:blipFill>
                <a:blip r:embed="rId4"/>
                <a:stretch>
                  <a:fillRect/>
                </a:stretch>
              </a:blipFill>
            </p:spPr>
            <p:txBody>
              <a:bodyPr/>
              <a:lstStyle/>
              <a:p>
                <a:r>
                  <a:rPr lang="ja-JP" altLang="en-US">
                    <a:noFill/>
                  </a:rPr>
                  <a:t> </a:t>
                </a:r>
              </a:p>
            </p:txBody>
          </p:sp>
        </mc:Fallback>
      </mc:AlternateContent>
      <p:cxnSp>
        <p:nvCxnSpPr>
          <p:cNvPr id="25" name="直線矢印コネクタ 24">
            <a:extLst>
              <a:ext uri="{FF2B5EF4-FFF2-40B4-BE49-F238E27FC236}">
                <a16:creationId xmlns:a16="http://schemas.microsoft.com/office/drawing/2014/main" id="{865CBF70-AC3E-47A3-B1DD-3C10FD2A0BF5}"/>
              </a:ext>
            </a:extLst>
          </p:cNvPr>
          <p:cNvCxnSpPr/>
          <p:nvPr/>
        </p:nvCxnSpPr>
        <p:spPr>
          <a:xfrm>
            <a:off x="5802544" y="5438494"/>
            <a:ext cx="3185752" cy="0"/>
          </a:xfrm>
          <a:prstGeom prst="straightConnector1">
            <a:avLst/>
          </a:prstGeom>
          <a:ln w="190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E1FCA029-4A68-40AC-9078-687EEF72B2C7}"/>
                  </a:ext>
                </a:extLst>
              </p:cNvPr>
              <p:cNvSpPr/>
              <p:nvPr/>
            </p:nvSpPr>
            <p:spPr>
              <a:xfrm>
                <a:off x="7072316" y="4851676"/>
                <a:ext cx="850874"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𝑏</m:t>
                      </m:r>
                    </m:oMath>
                  </m:oMathPara>
                </a14:m>
                <a:endParaRPr lang="ja-JP" altLang="en-US" sz="6600" dirty="0">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E1FCA029-4A68-40AC-9078-687EEF72B2C7}"/>
                  </a:ext>
                </a:extLst>
              </p:cNvPr>
              <p:cNvSpPr>
                <a:spLocks noRot="1" noChangeAspect="1" noMove="1" noResize="1" noEditPoints="1" noAdjustHandles="1" noChangeArrowheads="1" noChangeShapeType="1" noTextEdit="1"/>
              </p:cNvSpPr>
              <p:nvPr/>
            </p:nvSpPr>
            <p:spPr>
              <a:xfrm>
                <a:off x="7072316" y="4851676"/>
                <a:ext cx="850874" cy="1107996"/>
              </a:xfrm>
              <a:prstGeom prst="rect">
                <a:avLst/>
              </a:prstGeom>
              <a:blipFill>
                <a:blip r:embed="rId5"/>
                <a:stretch>
                  <a:fillRect/>
                </a:stretch>
              </a:blipFill>
            </p:spPr>
            <p:txBody>
              <a:bodyPr/>
              <a:lstStyle/>
              <a:p>
                <a:r>
                  <a:rPr lang="ja-JP" altLang="en-US">
                    <a:noFill/>
                  </a:rPr>
                  <a:t> </a:t>
                </a:r>
              </a:p>
            </p:txBody>
          </p:sp>
        </mc:Fallback>
      </mc:AlternateContent>
      <p:cxnSp>
        <p:nvCxnSpPr>
          <p:cNvPr id="27" name="直線コネクタ 26">
            <a:extLst>
              <a:ext uri="{FF2B5EF4-FFF2-40B4-BE49-F238E27FC236}">
                <a16:creationId xmlns:a16="http://schemas.microsoft.com/office/drawing/2014/main" id="{002A2473-A866-4F44-B068-4C50CA612D74}"/>
              </a:ext>
            </a:extLst>
          </p:cNvPr>
          <p:cNvCxnSpPr/>
          <p:nvPr/>
        </p:nvCxnSpPr>
        <p:spPr>
          <a:xfrm>
            <a:off x="5766927" y="4051921"/>
            <a:ext cx="41072" cy="1497219"/>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E03C56DA-9962-4C82-95A8-6A2DB44A912E}"/>
              </a:ext>
            </a:extLst>
          </p:cNvPr>
          <p:cNvSpPr/>
          <p:nvPr/>
        </p:nvSpPr>
        <p:spPr>
          <a:xfrm>
            <a:off x="2802682" y="4947882"/>
            <a:ext cx="2749091" cy="707886"/>
          </a:xfrm>
          <a:prstGeom prst="rect">
            <a:avLst/>
          </a:prstGeom>
          <a:solidFill>
            <a:schemeClr val="bg1"/>
          </a:solidFill>
        </p:spPr>
        <p:txBody>
          <a:bodyPr wrap="square">
            <a:spAutoFit/>
          </a:bodyPr>
          <a:lstStyle/>
          <a:p>
            <a:r>
              <a:rPr lang="ja-JP" altLang="en-US" sz="4000" dirty="0">
                <a:solidFill>
                  <a:srgbClr val="FF0000"/>
                </a:solidFill>
                <a:ea typeface="HG丸ｺﾞｼｯｸM-PRO" panose="020F0600000000000000" pitchFamily="50" charset="-128"/>
              </a:rPr>
              <a:t>倒立の実像</a:t>
            </a:r>
            <a:endParaRPr lang="en-US" altLang="ja-JP" sz="4000" dirty="0">
              <a:solidFill>
                <a:srgbClr val="FF0000"/>
              </a:solidFill>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FFF0DCEA-BEA6-4A81-BC14-70D0215272F9}"/>
              </a:ext>
            </a:extLst>
          </p:cNvPr>
          <p:cNvSpPr/>
          <p:nvPr/>
        </p:nvSpPr>
        <p:spPr>
          <a:xfrm>
            <a:off x="9075554" y="3565069"/>
            <a:ext cx="1415772" cy="461665"/>
          </a:xfrm>
          <a:prstGeom prst="rect">
            <a:avLst/>
          </a:prstGeom>
        </p:spPr>
        <p:txBody>
          <a:bodyPr wrap="none">
            <a:spAutoFit/>
          </a:body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鏡の中心</a:t>
            </a:r>
            <a:endParaRPr lang="ja-JP" altLang="en-US" sz="2400" b="1" dirty="0">
              <a:solidFill>
                <a:srgbClr val="FF0000"/>
              </a:solidFill>
              <a:ea typeface="HG丸ｺﾞｼｯｸM-PRO" panose="020F0600000000000000" pitchFamily="50" charset="-128"/>
            </a:endParaRPr>
          </a:p>
        </p:txBody>
      </p:sp>
      <p:sp>
        <p:nvSpPr>
          <p:cNvPr id="30" name="正方形/長方形 29">
            <a:extLst>
              <a:ext uri="{FF2B5EF4-FFF2-40B4-BE49-F238E27FC236}">
                <a16:creationId xmlns:a16="http://schemas.microsoft.com/office/drawing/2014/main" id="{3F8AC265-5532-49D0-B19E-DD145E0811CC}"/>
              </a:ext>
            </a:extLst>
          </p:cNvPr>
          <p:cNvSpPr/>
          <p:nvPr/>
        </p:nvSpPr>
        <p:spPr>
          <a:xfrm>
            <a:off x="369593" y="986905"/>
            <a:ext cx="3416320" cy="646331"/>
          </a:xfrm>
          <a:prstGeom prst="rect">
            <a:avLst/>
          </a:prstGeom>
        </p:spPr>
        <p:txBody>
          <a:bodyPr wrap="none">
            <a:spAutoFit/>
          </a:bodyPr>
          <a:lstStyle/>
          <a:p>
            <a:r>
              <a:rPr lang="ja-JP" altLang="en-US" sz="3600" dirty="0">
                <a:solidFill>
                  <a:srgbClr val="000000"/>
                </a:solidFill>
                <a:latin typeface="HG丸ｺﾞｼｯｸM-PRO" panose="020F0600000000000000" pitchFamily="50" charset="-128"/>
                <a:ea typeface="HG丸ｺﾞｼｯｸM-PRO" panose="020F0600000000000000" pitchFamily="50" charset="-128"/>
              </a:rPr>
              <a:t>１．実像の場合</a:t>
            </a:r>
            <a:endParaRPr lang="ja-JP" altLang="en-US" sz="3600"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45</a:t>
            </a:fld>
            <a:endParaRPr kumimoji="1" lang="ja-JP" altLang="en-US"/>
          </a:p>
        </p:txBody>
      </p:sp>
    </p:spTree>
    <p:extLst>
      <p:ext uri="{BB962C8B-B14F-4D97-AF65-F5344CB8AC3E}">
        <p14:creationId xmlns:p14="http://schemas.microsoft.com/office/powerpoint/2010/main" val="40585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par>
                                <p:cTn id="51" presetID="22" presetClass="entr" presetSubtype="4"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6" grpId="0"/>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46</a:t>
            </a:fld>
            <a:endParaRPr kumimoji="1" lang="ja-JP" altLang="en-US"/>
          </a:p>
        </p:txBody>
      </p:sp>
      <p:pic>
        <p:nvPicPr>
          <p:cNvPr id="6" name="図 5">
            <a:extLst>
              <a:ext uri="{FF2B5EF4-FFF2-40B4-BE49-F238E27FC236}">
                <a16:creationId xmlns:a16="http://schemas.microsoft.com/office/drawing/2014/main" id="{AA4C35BD-6426-462C-8AE9-E231435D2401}"/>
              </a:ext>
            </a:extLst>
          </p:cNvPr>
          <p:cNvPicPr>
            <a:picLocks noChangeAspect="1"/>
          </p:cNvPicPr>
          <p:nvPr/>
        </p:nvPicPr>
        <p:blipFill>
          <a:blip r:embed="rId2"/>
          <a:stretch>
            <a:fillRect/>
          </a:stretch>
        </p:blipFill>
        <p:spPr>
          <a:xfrm>
            <a:off x="2063552" y="1406647"/>
            <a:ext cx="12607543" cy="6303772"/>
          </a:xfrm>
          <a:prstGeom prst="rect">
            <a:avLst/>
          </a:prstGeom>
        </p:spPr>
      </p:pic>
      <p:sp>
        <p:nvSpPr>
          <p:cNvPr id="7" name="正方形/長方形 6">
            <a:extLst>
              <a:ext uri="{FF2B5EF4-FFF2-40B4-BE49-F238E27FC236}">
                <a16:creationId xmlns:a16="http://schemas.microsoft.com/office/drawing/2014/main" id="{B443ED27-09DA-49E3-845A-3F7A45D0C172}"/>
              </a:ext>
            </a:extLst>
          </p:cNvPr>
          <p:cNvSpPr/>
          <p:nvPr/>
        </p:nvSpPr>
        <p:spPr>
          <a:xfrm>
            <a:off x="197628" y="849295"/>
            <a:ext cx="3416320" cy="646331"/>
          </a:xfrm>
          <a:prstGeom prst="rect">
            <a:avLst/>
          </a:prstGeom>
        </p:spPr>
        <p:txBody>
          <a:bodyPr wrap="none">
            <a:spAutoFit/>
          </a:bodyPr>
          <a:lstStyle/>
          <a:p>
            <a:r>
              <a:rPr lang="ja-JP" altLang="en-US" sz="3600" dirty="0">
                <a:solidFill>
                  <a:srgbClr val="000000"/>
                </a:solidFill>
                <a:latin typeface="HG丸ｺﾞｼｯｸM-PRO" panose="020F0600000000000000" pitchFamily="50" charset="-128"/>
                <a:ea typeface="HG丸ｺﾞｼｯｸM-PRO" panose="020F0600000000000000" pitchFamily="50" charset="-128"/>
              </a:rPr>
              <a:t>２．虚像の場合</a:t>
            </a:r>
            <a:endParaRPr lang="ja-JP" altLang="en-US" sz="3600" dirty="0">
              <a:ea typeface="HG丸ｺﾞｼｯｸM-PRO" panose="020F0600000000000000" pitchFamily="50" charset="-128"/>
            </a:endParaRPr>
          </a:p>
        </p:txBody>
      </p:sp>
      <p:cxnSp>
        <p:nvCxnSpPr>
          <p:cNvPr id="8" name="直線コネクタ 7">
            <a:extLst>
              <a:ext uri="{FF2B5EF4-FFF2-40B4-BE49-F238E27FC236}">
                <a16:creationId xmlns:a16="http://schemas.microsoft.com/office/drawing/2014/main" id="{96524256-A5F3-4AFC-8A8F-F5D09D83B29A}"/>
              </a:ext>
            </a:extLst>
          </p:cNvPr>
          <p:cNvCxnSpPr/>
          <p:nvPr/>
        </p:nvCxnSpPr>
        <p:spPr>
          <a:xfrm>
            <a:off x="2438341" y="4451269"/>
            <a:ext cx="73448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0F28605-66D9-4637-824E-BC26C045A845}"/>
              </a:ext>
            </a:extLst>
          </p:cNvPr>
          <p:cNvCxnSpPr/>
          <p:nvPr/>
        </p:nvCxnSpPr>
        <p:spPr>
          <a:xfrm>
            <a:off x="2304412" y="3521280"/>
            <a:ext cx="6055731" cy="19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B543512-FFFA-4D22-92C8-E7E721AB7D50}"/>
              </a:ext>
            </a:extLst>
          </p:cNvPr>
          <p:cNvCxnSpPr/>
          <p:nvPr/>
        </p:nvCxnSpPr>
        <p:spPr>
          <a:xfrm flipH="1">
            <a:off x="3576486" y="3542983"/>
            <a:ext cx="4802830" cy="22205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535F54DA-1948-4E87-80D9-D900B7F1C985}"/>
              </a:ext>
            </a:extLst>
          </p:cNvPr>
          <p:cNvCxnSpPr/>
          <p:nvPr/>
        </p:nvCxnSpPr>
        <p:spPr>
          <a:xfrm>
            <a:off x="6343079" y="1744806"/>
            <a:ext cx="2121345"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F4C007BE-0EE1-4EDF-8849-8251BDF16440}"/>
                  </a:ext>
                </a:extLst>
              </p:cNvPr>
              <p:cNvSpPr/>
              <p:nvPr/>
            </p:nvSpPr>
            <p:spPr>
              <a:xfrm>
                <a:off x="7099725" y="1001118"/>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F4C007BE-0EE1-4EDF-8849-8251BDF16440}"/>
                  </a:ext>
                </a:extLst>
              </p:cNvPr>
              <p:cNvSpPr>
                <a:spLocks noRot="1" noChangeAspect="1" noMove="1" noResize="1" noEditPoints="1" noAdjustHandles="1" noChangeArrowheads="1" noChangeShapeType="1" noTextEdit="1"/>
              </p:cNvSpPr>
              <p:nvPr/>
            </p:nvSpPr>
            <p:spPr>
              <a:xfrm>
                <a:off x="7099725" y="1001118"/>
                <a:ext cx="597215" cy="707886"/>
              </a:xfrm>
              <a:prstGeom prst="rect">
                <a:avLst/>
              </a:prstGeom>
              <a:blipFill>
                <a:blip r:embed="rId3"/>
                <a:stretch>
                  <a:fillRect/>
                </a:stretch>
              </a:blipFill>
            </p:spPr>
            <p:txBody>
              <a:bodyPr/>
              <a:lstStyle/>
              <a:p>
                <a:r>
                  <a:rPr lang="ja-JP" altLang="en-US">
                    <a:noFill/>
                  </a:rPr>
                  <a:t> </a:t>
                </a:r>
              </a:p>
            </p:txBody>
          </p:sp>
        </mc:Fallback>
      </mc:AlternateContent>
      <p:sp>
        <p:nvSpPr>
          <p:cNvPr id="13" name="正方形/長方形 12">
            <a:extLst>
              <a:ext uri="{FF2B5EF4-FFF2-40B4-BE49-F238E27FC236}">
                <a16:creationId xmlns:a16="http://schemas.microsoft.com/office/drawing/2014/main" id="{2E536591-1CC7-4D2F-B9D4-30AE7C844DCA}"/>
              </a:ext>
            </a:extLst>
          </p:cNvPr>
          <p:cNvSpPr/>
          <p:nvPr/>
        </p:nvSpPr>
        <p:spPr>
          <a:xfrm>
            <a:off x="5996864" y="846490"/>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C64CF00C-4620-481E-80D9-1A3A1B479D73}"/>
              </a:ext>
            </a:extLst>
          </p:cNvPr>
          <p:cNvSpPr/>
          <p:nvPr/>
        </p:nvSpPr>
        <p:spPr>
          <a:xfrm>
            <a:off x="9206423" y="4469164"/>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200BBC0D-9EF9-4A8D-AF0E-56DDF64AE974}"/>
              </a:ext>
            </a:extLst>
          </p:cNvPr>
          <p:cNvSpPr/>
          <p:nvPr/>
        </p:nvSpPr>
        <p:spPr>
          <a:xfrm>
            <a:off x="5508862" y="3649792"/>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802ADEC6-2AE2-48C4-82E0-8B752C582E9E}"/>
              </a:ext>
            </a:extLst>
          </p:cNvPr>
          <p:cNvSpPr/>
          <p:nvPr/>
        </p:nvSpPr>
        <p:spPr>
          <a:xfrm>
            <a:off x="4152026" y="3934381"/>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中心</a:t>
            </a:r>
            <a:endParaRPr lang="en-US" altLang="ja-JP" sz="2400" dirty="0">
              <a:solidFill>
                <a:srgbClr val="FF0000"/>
              </a:solidFill>
              <a:ea typeface="HG丸ｺﾞｼｯｸM-PRO" panose="020F0600000000000000" pitchFamily="50" charset="-128"/>
            </a:endParaRPr>
          </a:p>
        </p:txBody>
      </p:sp>
      <p:cxnSp>
        <p:nvCxnSpPr>
          <p:cNvPr id="17" name="直線コネクタ 16">
            <a:extLst>
              <a:ext uri="{FF2B5EF4-FFF2-40B4-BE49-F238E27FC236}">
                <a16:creationId xmlns:a16="http://schemas.microsoft.com/office/drawing/2014/main" id="{68F7A671-E496-47E6-9104-2A8924163F6F}"/>
              </a:ext>
            </a:extLst>
          </p:cNvPr>
          <p:cNvCxnSpPr/>
          <p:nvPr/>
        </p:nvCxnSpPr>
        <p:spPr>
          <a:xfrm flipV="1">
            <a:off x="3593152" y="3229689"/>
            <a:ext cx="4758546" cy="14315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38C918D-4045-41DC-B8AA-6EC7BF6FD774}"/>
              </a:ext>
            </a:extLst>
          </p:cNvPr>
          <p:cNvCxnSpPr/>
          <p:nvPr/>
        </p:nvCxnSpPr>
        <p:spPr>
          <a:xfrm>
            <a:off x="4511824" y="1401887"/>
            <a:ext cx="4006403" cy="302122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642053D-CC2E-4B75-9D2E-FF6A95393DBB}"/>
              </a:ext>
            </a:extLst>
          </p:cNvPr>
          <p:cNvCxnSpPr/>
          <p:nvPr/>
        </p:nvCxnSpPr>
        <p:spPr>
          <a:xfrm>
            <a:off x="6309266" y="1629118"/>
            <a:ext cx="51373" cy="3463646"/>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3CC3464-249D-495B-88B9-3FDBC28BB334}"/>
              </a:ext>
            </a:extLst>
          </p:cNvPr>
          <p:cNvCxnSpPr/>
          <p:nvPr/>
        </p:nvCxnSpPr>
        <p:spPr>
          <a:xfrm>
            <a:off x="8497485" y="1621449"/>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0414E72-28CA-430B-822C-ACABE006A7B0}"/>
              </a:ext>
            </a:extLst>
          </p:cNvPr>
          <p:cNvCxnSpPr/>
          <p:nvPr/>
        </p:nvCxnSpPr>
        <p:spPr>
          <a:xfrm flipH="1">
            <a:off x="3665536" y="3226010"/>
            <a:ext cx="4666352" cy="13920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4FD194F-3717-471D-887F-6B8172EFE970}"/>
              </a:ext>
            </a:extLst>
          </p:cNvPr>
          <p:cNvCxnSpPr/>
          <p:nvPr/>
        </p:nvCxnSpPr>
        <p:spPr>
          <a:xfrm flipV="1">
            <a:off x="6334952" y="4505548"/>
            <a:ext cx="2174736" cy="191051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矢印: 上 22">
            <a:extLst>
              <a:ext uri="{FF2B5EF4-FFF2-40B4-BE49-F238E27FC236}">
                <a16:creationId xmlns:a16="http://schemas.microsoft.com/office/drawing/2014/main" id="{2DC9C971-B039-4D6E-9BCB-C78D54D9EA82}"/>
              </a:ext>
            </a:extLst>
          </p:cNvPr>
          <p:cNvSpPr/>
          <p:nvPr/>
        </p:nvSpPr>
        <p:spPr>
          <a:xfrm>
            <a:off x="10047539" y="2640399"/>
            <a:ext cx="743691" cy="1782716"/>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cxnSp>
        <p:nvCxnSpPr>
          <p:cNvPr id="24" name="直線矢印コネクタ 23">
            <a:extLst>
              <a:ext uri="{FF2B5EF4-FFF2-40B4-BE49-F238E27FC236}">
                <a16:creationId xmlns:a16="http://schemas.microsoft.com/office/drawing/2014/main" id="{0967E2B0-E05E-4963-9C05-3BFA078E5737}"/>
              </a:ext>
            </a:extLst>
          </p:cNvPr>
          <p:cNvCxnSpPr/>
          <p:nvPr/>
        </p:nvCxnSpPr>
        <p:spPr>
          <a:xfrm>
            <a:off x="7312060" y="3224228"/>
            <a:ext cx="1185425" cy="0"/>
          </a:xfrm>
          <a:prstGeom prst="straightConnector1">
            <a:avLst/>
          </a:prstGeom>
          <a:ln w="190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043A3495-5BCA-4B86-B3EB-4A11319CFE3F}"/>
                  </a:ext>
                </a:extLst>
              </p:cNvPr>
              <p:cNvSpPr/>
              <p:nvPr/>
            </p:nvSpPr>
            <p:spPr>
              <a:xfrm>
                <a:off x="7536919" y="2303096"/>
                <a:ext cx="867353"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𝑎</m:t>
                      </m:r>
                    </m:oMath>
                  </m:oMathPara>
                </a14:m>
                <a:endParaRPr lang="ja-JP" altLang="en-US" sz="6600" dirty="0">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043A3495-5BCA-4B86-B3EB-4A11319CFE3F}"/>
                  </a:ext>
                </a:extLst>
              </p:cNvPr>
              <p:cNvSpPr>
                <a:spLocks noRot="1" noChangeAspect="1" noMove="1" noResize="1" noEditPoints="1" noAdjustHandles="1" noChangeArrowheads="1" noChangeShapeType="1" noTextEdit="1"/>
              </p:cNvSpPr>
              <p:nvPr/>
            </p:nvSpPr>
            <p:spPr>
              <a:xfrm>
                <a:off x="7536919" y="2303096"/>
                <a:ext cx="867353" cy="1107996"/>
              </a:xfrm>
              <a:prstGeom prst="rect">
                <a:avLst/>
              </a:prstGeom>
              <a:blipFill>
                <a:blip r:embed="rId4"/>
                <a:stretch>
                  <a:fillRect/>
                </a:stretch>
              </a:blipFill>
            </p:spPr>
            <p:txBody>
              <a:bodyPr/>
              <a:lstStyle/>
              <a:p>
                <a:r>
                  <a:rPr lang="ja-JP" altLang="en-US">
                    <a:noFill/>
                  </a:rPr>
                  <a:t> </a:t>
                </a:r>
              </a:p>
            </p:txBody>
          </p:sp>
        </mc:Fallback>
      </mc:AlternateContent>
      <p:cxnSp>
        <p:nvCxnSpPr>
          <p:cNvPr id="26" name="直線矢印コネクタ 25">
            <a:extLst>
              <a:ext uri="{FF2B5EF4-FFF2-40B4-BE49-F238E27FC236}">
                <a16:creationId xmlns:a16="http://schemas.microsoft.com/office/drawing/2014/main" id="{4DE30CFE-9711-432E-84EB-CCBDF1DF3099}"/>
              </a:ext>
            </a:extLst>
          </p:cNvPr>
          <p:cNvCxnSpPr/>
          <p:nvPr/>
        </p:nvCxnSpPr>
        <p:spPr>
          <a:xfrm>
            <a:off x="8464424" y="5443032"/>
            <a:ext cx="1954960" cy="0"/>
          </a:xfrm>
          <a:prstGeom prst="straightConnector1">
            <a:avLst/>
          </a:prstGeom>
          <a:ln w="190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3D112818-2EE6-480D-87C6-17C28B26B554}"/>
                  </a:ext>
                </a:extLst>
              </p:cNvPr>
              <p:cNvSpPr/>
              <p:nvPr/>
            </p:nvSpPr>
            <p:spPr>
              <a:xfrm>
                <a:off x="9030729" y="4972848"/>
                <a:ext cx="850874"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𝑏</m:t>
                      </m:r>
                    </m:oMath>
                  </m:oMathPara>
                </a14:m>
                <a:endParaRPr lang="ja-JP" altLang="en-US" sz="6600" dirty="0">
                  <a:ea typeface="HG丸ｺﾞｼｯｸM-PRO" panose="020F0600000000000000" pitchFamily="50" charset="-128"/>
                </a:endParaRPr>
              </a:p>
            </p:txBody>
          </p:sp>
        </mc:Choice>
        <mc:Fallback xmlns="">
          <p:sp>
            <p:nvSpPr>
              <p:cNvPr id="27" name="正方形/長方形 26">
                <a:extLst>
                  <a:ext uri="{FF2B5EF4-FFF2-40B4-BE49-F238E27FC236}">
                    <a16:creationId xmlns:a16="http://schemas.microsoft.com/office/drawing/2014/main" id="{3D112818-2EE6-480D-87C6-17C28B26B554}"/>
                  </a:ext>
                </a:extLst>
              </p:cNvPr>
              <p:cNvSpPr>
                <a:spLocks noRot="1" noChangeAspect="1" noMove="1" noResize="1" noEditPoints="1" noAdjustHandles="1" noChangeArrowheads="1" noChangeShapeType="1" noTextEdit="1"/>
              </p:cNvSpPr>
              <p:nvPr/>
            </p:nvSpPr>
            <p:spPr>
              <a:xfrm>
                <a:off x="9030729" y="4972848"/>
                <a:ext cx="850874" cy="1107996"/>
              </a:xfrm>
              <a:prstGeom prst="rect">
                <a:avLst/>
              </a:prstGeom>
              <a:blipFill>
                <a:blip r:embed="rId5"/>
                <a:stretch>
                  <a:fillRect/>
                </a:stretch>
              </a:blipFill>
            </p:spPr>
            <p:txBody>
              <a:bodyPr/>
              <a:lstStyle/>
              <a:p>
                <a:r>
                  <a:rPr lang="ja-JP" altLang="en-US">
                    <a:noFill/>
                  </a:rPr>
                  <a:t> </a:t>
                </a:r>
              </a:p>
            </p:txBody>
          </p:sp>
        </mc:Fallback>
      </mc:AlternateContent>
      <p:cxnSp>
        <p:nvCxnSpPr>
          <p:cNvPr id="28" name="直線コネクタ 27">
            <a:extLst>
              <a:ext uri="{FF2B5EF4-FFF2-40B4-BE49-F238E27FC236}">
                <a16:creationId xmlns:a16="http://schemas.microsoft.com/office/drawing/2014/main" id="{24CDD237-457F-4AAE-9FC7-62D15077DD04}"/>
              </a:ext>
            </a:extLst>
          </p:cNvPr>
          <p:cNvCxnSpPr/>
          <p:nvPr/>
        </p:nvCxnSpPr>
        <p:spPr>
          <a:xfrm>
            <a:off x="10429715" y="4199934"/>
            <a:ext cx="41072" cy="1497219"/>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B43F7FC4-9575-4F4F-9B7F-7E5DF3CDC3A0}"/>
              </a:ext>
            </a:extLst>
          </p:cNvPr>
          <p:cNvSpPr/>
          <p:nvPr/>
        </p:nvSpPr>
        <p:spPr>
          <a:xfrm>
            <a:off x="8643757" y="1633823"/>
            <a:ext cx="2749091" cy="707886"/>
          </a:xfrm>
          <a:prstGeom prst="rect">
            <a:avLst/>
          </a:prstGeom>
          <a:solidFill>
            <a:schemeClr val="bg1"/>
          </a:solidFill>
        </p:spPr>
        <p:txBody>
          <a:bodyPr wrap="square">
            <a:spAutoFit/>
          </a:bodyPr>
          <a:lstStyle/>
          <a:p>
            <a:r>
              <a:rPr lang="ja-JP" altLang="en-US" sz="4000" dirty="0">
                <a:solidFill>
                  <a:srgbClr val="FF0000"/>
                </a:solidFill>
                <a:ea typeface="HG丸ｺﾞｼｯｸM-PRO" panose="020F0600000000000000" pitchFamily="50" charset="-128"/>
              </a:rPr>
              <a:t>正立の虚像</a:t>
            </a:r>
            <a:endParaRPr lang="en-US" altLang="ja-JP" sz="4000" dirty="0">
              <a:solidFill>
                <a:srgbClr val="FF0000"/>
              </a:solidFill>
              <a:ea typeface="HG丸ｺﾞｼｯｸM-PRO" panose="020F0600000000000000" pitchFamily="50" charset="-128"/>
            </a:endParaRPr>
          </a:p>
        </p:txBody>
      </p:sp>
      <p:sp>
        <p:nvSpPr>
          <p:cNvPr id="30" name="正方形/長方形 29">
            <a:extLst>
              <a:ext uri="{FF2B5EF4-FFF2-40B4-BE49-F238E27FC236}">
                <a16:creationId xmlns:a16="http://schemas.microsoft.com/office/drawing/2014/main" id="{805009CE-CE95-49A2-99E5-D6587856597E}"/>
              </a:ext>
            </a:extLst>
          </p:cNvPr>
          <p:cNvSpPr/>
          <p:nvPr/>
        </p:nvSpPr>
        <p:spPr>
          <a:xfrm>
            <a:off x="8464424" y="3569607"/>
            <a:ext cx="1415772" cy="461665"/>
          </a:xfrm>
          <a:prstGeom prst="rect">
            <a:avLst/>
          </a:prstGeom>
        </p:spPr>
        <p:txBody>
          <a:bodyPr wrap="none">
            <a:spAutoFit/>
          </a:bodyPr>
          <a:lstStyle/>
          <a:p>
            <a:r>
              <a:rPr lang="ja-JP" altLang="en-US" sz="2400" b="1" dirty="0">
                <a:solidFill>
                  <a:srgbClr val="FF0000"/>
                </a:solidFill>
                <a:latin typeface="HG丸ｺﾞｼｯｸM-PRO" panose="020F0600000000000000" pitchFamily="50" charset="-128"/>
                <a:ea typeface="HG丸ｺﾞｼｯｸM-PRO" panose="020F0600000000000000" pitchFamily="50" charset="-128"/>
              </a:rPr>
              <a:t>鏡の中心</a:t>
            </a:r>
            <a:endParaRPr lang="ja-JP" altLang="en-US" sz="2400" b="1" dirty="0">
              <a:solidFill>
                <a:srgbClr val="FF0000"/>
              </a:solidFill>
              <a:ea typeface="HG丸ｺﾞｼｯｸM-PRO" panose="020F0600000000000000" pitchFamily="50" charset="-128"/>
            </a:endParaRPr>
          </a:p>
        </p:txBody>
      </p:sp>
      <p:cxnSp>
        <p:nvCxnSpPr>
          <p:cNvPr id="31" name="直線コネクタ 30">
            <a:extLst>
              <a:ext uri="{FF2B5EF4-FFF2-40B4-BE49-F238E27FC236}">
                <a16:creationId xmlns:a16="http://schemas.microsoft.com/office/drawing/2014/main" id="{01632364-CF32-488B-96F6-69EDBE44E080}"/>
              </a:ext>
            </a:extLst>
          </p:cNvPr>
          <p:cNvCxnSpPr/>
          <p:nvPr/>
        </p:nvCxnSpPr>
        <p:spPr>
          <a:xfrm flipH="1">
            <a:off x="8411641" y="1289514"/>
            <a:ext cx="4802830" cy="222054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0E0B04B-5375-4D0E-9EC8-E629A8D251E3}"/>
              </a:ext>
            </a:extLst>
          </p:cNvPr>
          <p:cNvCxnSpPr/>
          <p:nvPr/>
        </p:nvCxnSpPr>
        <p:spPr>
          <a:xfrm flipH="1">
            <a:off x="8331888" y="1830543"/>
            <a:ext cx="4666352" cy="139204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9880EAC-E002-4C1E-A189-7DE15D8E560D}"/>
              </a:ext>
            </a:extLst>
          </p:cNvPr>
          <p:cNvCxnSpPr/>
          <p:nvPr/>
        </p:nvCxnSpPr>
        <p:spPr>
          <a:xfrm flipV="1">
            <a:off x="8585894" y="2321809"/>
            <a:ext cx="2097989" cy="208609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2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par>
                                <p:cTn id="71" presetID="22" presetClass="entr" presetSubtype="4"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47</a:t>
            </a:fld>
            <a:endParaRPr kumimoji="1" lang="ja-JP" altLang="en-US"/>
          </a:p>
        </p:txBody>
      </p:sp>
      <p:sp>
        <p:nvSpPr>
          <p:cNvPr id="6" name="正方形/長方形 5">
            <a:extLst>
              <a:ext uri="{FF2B5EF4-FFF2-40B4-BE49-F238E27FC236}">
                <a16:creationId xmlns:a16="http://schemas.microsoft.com/office/drawing/2014/main" id="{2DFA7835-4D21-4817-8DE6-7D774A5F7EA8}"/>
              </a:ext>
            </a:extLst>
          </p:cNvPr>
          <p:cNvSpPr/>
          <p:nvPr/>
        </p:nvSpPr>
        <p:spPr>
          <a:xfrm>
            <a:off x="534761" y="941040"/>
            <a:ext cx="3534942" cy="523220"/>
          </a:xfrm>
          <a:prstGeom prst="rect">
            <a:avLst/>
          </a:prstGeom>
        </p:spPr>
        <p:txBody>
          <a:bodyPr wrap="none">
            <a:spAutoFit/>
          </a:bodyPr>
          <a:lstStyle/>
          <a:p>
            <a:r>
              <a:rPr lang="ja-JP" altLang="en-US" sz="2800" dirty="0">
                <a:solidFill>
                  <a:srgbClr val="000000"/>
                </a:solidFill>
                <a:latin typeface="HG丸ｺﾞｼｯｸM-PRO" panose="020F0600000000000000" pitchFamily="50" charset="-128"/>
                <a:ea typeface="HG丸ｺﾞｼｯｸM-PRO" panose="020F0600000000000000" pitchFamily="50" charset="-128"/>
              </a:rPr>
              <a:t>〇 凹面鏡の写像公式</a:t>
            </a:r>
            <a:endParaRPr lang="ja-JP" altLang="en-US" sz="2800" dirty="0">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DA8C2CB3-C855-4E08-96E6-58FA23FC2A78}"/>
              </a:ext>
            </a:extLst>
          </p:cNvPr>
          <p:cNvGrpSpPr/>
          <p:nvPr/>
        </p:nvGrpSpPr>
        <p:grpSpPr>
          <a:xfrm>
            <a:off x="838200" y="1481819"/>
            <a:ext cx="6514291" cy="4459256"/>
            <a:chOff x="633059" y="1057976"/>
            <a:chExt cx="9797499" cy="6706724"/>
          </a:xfrm>
        </p:grpSpPr>
        <p:pic>
          <p:nvPicPr>
            <p:cNvPr id="8" name="図 7">
              <a:extLst>
                <a:ext uri="{FF2B5EF4-FFF2-40B4-BE49-F238E27FC236}">
                  <a16:creationId xmlns:a16="http://schemas.microsoft.com/office/drawing/2014/main" id="{71883C53-D423-4185-A645-792884324D3B}"/>
                </a:ext>
              </a:extLst>
            </p:cNvPr>
            <p:cNvPicPr>
              <a:picLocks noChangeAspect="1"/>
            </p:cNvPicPr>
            <p:nvPr/>
          </p:nvPicPr>
          <p:blipFill>
            <a:blip r:embed="rId2"/>
            <a:stretch>
              <a:fillRect/>
            </a:stretch>
          </p:blipFill>
          <p:spPr>
            <a:xfrm>
              <a:off x="2532542" y="1772816"/>
              <a:ext cx="7213531" cy="5991884"/>
            </a:xfrm>
            <a:prstGeom prst="rect">
              <a:avLst/>
            </a:prstGeom>
          </p:spPr>
        </p:pic>
        <p:cxnSp>
          <p:nvCxnSpPr>
            <p:cNvPr id="9" name="直線コネクタ 8">
              <a:extLst>
                <a:ext uri="{FF2B5EF4-FFF2-40B4-BE49-F238E27FC236}">
                  <a16:creationId xmlns:a16="http://schemas.microsoft.com/office/drawing/2014/main" id="{3BFA44AF-9EB9-4702-B39B-A770BF920B16}"/>
                </a:ext>
              </a:extLst>
            </p:cNvPr>
            <p:cNvCxnSpPr/>
            <p:nvPr/>
          </p:nvCxnSpPr>
          <p:spPr>
            <a:xfrm>
              <a:off x="2726373" y="4662755"/>
              <a:ext cx="73448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62B5C50-FE5A-491A-BD65-917223E30410}"/>
                </a:ext>
              </a:extLst>
            </p:cNvPr>
            <p:cNvCxnSpPr/>
            <p:nvPr/>
          </p:nvCxnSpPr>
          <p:spPr>
            <a:xfrm>
              <a:off x="2495600" y="3789040"/>
              <a:ext cx="6055731" cy="19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E90EA22-1101-4C0D-AB22-12555E04749B}"/>
                </a:ext>
              </a:extLst>
            </p:cNvPr>
            <p:cNvCxnSpPr/>
            <p:nvPr/>
          </p:nvCxnSpPr>
          <p:spPr>
            <a:xfrm flipH="1">
              <a:off x="3759917" y="3808962"/>
              <a:ext cx="4806163" cy="2165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5155901C-74D3-46DD-BB10-9B5138AD6FC2}"/>
                </a:ext>
              </a:extLst>
            </p:cNvPr>
            <p:cNvCxnSpPr/>
            <p:nvPr/>
          </p:nvCxnSpPr>
          <p:spPr>
            <a:xfrm>
              <a:off x="6631111" y="1956292"/>
              <a:ext cx="2034749"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FA9E1A5A-E5F5-4564-B328-BEA11545FD7B}"/>
                    </a:ext>
                  </a:extLst>
                </p:cNvPr>
                <p:cNvSpPr/>
                <p:nvPr/>
              </p:nvSpPr>
              <p:spPr>
                <a:xfrm>
                  <a:off x="7387755" y="1212604"/>
                  <a:ext cx="650562" cy="6943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𝑓</m:t>
                        </m:r>
                      </m:oMath>
                    </m:oMathPara>
                  </a14:m>
                  <a:endParaRPr lang="ja-JP" altLang="en-US" sz="2400" dirty="0">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FA9E1A5A-E5F5-4564-B328-BEA11545FD7B}"/>
                    </a:ext>
                  </a:extLst>
                </p:cNvPr>
                <p:cNvSpPr>
                  <a:spLocks noRot="1" noChangeAspect="1" noMove="1" noResize="1" noEditPoints="1" noAdjustHandles="1" noChangeArrowheads="1" noChangeShapeType="1" noTextEdit="1"/>
                </p:cNvSpPr>
                <p:nvPr/>
              </p:nvSpPr>
              <p:spPr>
                <a:xfrm>
                  <a:off x="7387755" y="1212604"/>
                  <a:ext cx="650562" cy="694344"/>
                </a:xfrm>
                <a:prstGeom prst="rect">
                  <a:avLst/>
                </a:prstGeom>
                <a:blipFill>
                  <a:blip r:embed="rId3"/>
                  <a:stretch>
                    <a:fillRect l="-2817" r="-1408" b="-171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22B015CC-929D-4EA1-AD75-A2C8A4E66806}"/>
                </a:ext>
              </a:extLst>
            </p:cNvPr>
            <p:cNvSpPr/>
            <p:nvPr/>
          </p:nvSpPr>
          <p:spPr>
            <a:xfrm>
              <a:off x="6284896" y="1057976"/>
              <a:ext cx="1434585" cy="462897"/>
            </a:xfrm>
            <a:prstGeom prst="rect">
              <a:avLst/>
            </a:prstGeom>
          </p:spPr>
          <p:txBody>
            <a:bodyPr wrap="square">
              <a:spAutoFit/>
            </a:bodyPr>
            <a:lstStyle/>
            <a:p>
              <a:r>
                <a:rPr lang="ja-JP" altLang="en-US" sz="1400" dirty="0">
                  <a:solidFill>
                    <a:srgbClr val="FF0000"/>
                  </a:solidFill>
                  <a:ea typeface="HG丸ｺﾞｼｯｸM-PRO" panose="020F0600000000000000" pitchFamily="50" charset="-128"/>
                </a:rPr>
                <a:t>焦点距離</a:t>
              </a:r>
              <a:endParaRPr lang="en-US" altLang="ja-JP" sz="1400" dirty="0">
                <a:solidFill>
                  <a:srgbClr val="FF0000"/>
                </a:solidFill>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0702C17C-18CD-40D5-8E10-7000BF3E7AD8}"/>
                </a:ext>
              </a:extLst>
            </p:cNvPr>
            <p:cNvSpPr/>
            <p:nvPr/>
          </p:nvSpPr>
          <p:spPr>
            <a:xfrm>
              <a:off x="9494454" y="4680650"/>
              <a:ext cx="936104" cy="462897"/>
            </a:xfrm>
            <a:prstGeom prst="rect">
              <a:avLst/>
            </a:prstGeom>
          </p:spPr>
          <p:txBody>
            <a:bodyPr wrap="square">
              <a:spAutoFit/>
            </a:bodyPr>
            <a:lstStyle/>
            <a:p>
              <a:r>
                <a:rPr lang="ja-JP" altLang="en-US" sz="1400" dirty="0">
                  <a:solidFill>
                    <a:srgbClr val="FF0000"/>
                  </a:solidFill>
                  <a:ea typeface="HG丸ｺﾞｼｯｸM-PRO" panose="020F0600000000000000" pitchFamily="50" charset="-128"/>
                </a:rPr>
                <a:t>光軸</a:t>
              </a:r>
              <a:endParaRPr lang="en-US" altLang="ja-JP" sz="1400" dirty="0">
                <a:solidFill>
                  <a:srgbClr val="FF0000"/>
                </a:solidFill>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F65D68FD-36D1-4CF3-8FFA-52891DAC000B}"/>
                </a:ext>
              </a:extLst>
            </p:cNvPr>
            <p:cNvSpPr/>
            <p:nvPr/>
          </p:nvSpPr>
          <p:spPr>
            <a:xfrm>
              <a:off x="5796894" y="3861278"/>
              <a:ext cx="936104" cy="462897"/>
            </a:xfrm>
            <a:prstGeom prst="rect">
              <a:avLst/>
            </a:prstGeom>
          </p:spPr>
          <p:txBody>
            <a:bodyPr wrap="square">
              <a:spAutoFit/>
            </a:bodyPr>
            <a:lstStyle/>
            <a:p>
              <a:r>
                <a:rPr lang="ja-JP" altLang="en-US" sz="1400" dirty="0">
                  <a:solidFill>
                    <a:srgbClr val="FF0000"/>
                  </a:solidFill>
                  <a:ea typeface="HG丸ｺﾞｼｯｸM-PRO" panose="020F0600000000000000" pitchFamily="50" charset="-128"/>
                </a:rPr>
                <a:t>焦点</a:t>
              </a:r>
              <a:endParaRPr lang="en-US" altLang="ja-JP" sz="1400" dirty="0">
                <a:solidFill>
                  <a:srgbClr val="FF0000"/>
                </a:solidFill>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B558E9F3-998B-4515-B876-979A7CEC3C05}"/>
                </a:ext>
              </a:extLst>
            </p:cNvPr>
            <p:cNvSpPr/>
            <p:nvPr/>
          </p:nvSpPr>
          <p:spPr>
            <a:xfrm>
              <a:off x="4440058" y="4145867"/>
              <a:ext cx="936104" cy="462897"/>
            </a:xfrm>
            <a:prstGeom prst="rect">
              <a:avLst/>
            </a:prstGeom>
          </p:spPr>
          <p:txBody>
            <a:bodyPr wrap="square">
              <a:spAutoFit/>
            </a:bodyPr>
            <a:lstStyle/>
            <a:p>
              <a:r>
                <a:rPr lang="ja-JP" altLang="en-US" sz="1400" dirty="0">
                  <a:solidFill>
                    <a:srgbClr val="FF0000"/>
                  </a:solidFill>
                  <a:ea typeface="HG丸ｺﾞｼｯｸM-PRO" panose="020F0600000000000000" pitchFamily="50" charset="-128"/>
                </a:rPr>
                <a:t>中心</a:t>
              </a:r>
              <a:endParaRPr lang="en-US" altLang="ja-JP" sz="1400" dirty="0">
                <a:solidFill>
                  <a:srgbClr val="FF0000"/>
                </a:solidFill>
                <a:ea typeface="HG丸ｺﾞｼｯｸM-PRO" panose="020F0600000000000000" pitchFamily="50" charset="-128"/>
              </a:endParaRPr>
            </a:p>
          </p:txBody>
        </p:sp>
        <p:cxnSp>
          <p:nvCxnSpPr>
            <p:cNvPr id="18" name="直線コネクタ 17">
              <a:extLst>
                <a:ext uri="{FF2B5EF4-FFF2-40B4-BE49-F238E27FC236}">
                  <a16:creationId xmlns:a16="http://schemas.microsoft.com/office/drawing/2014/main" id="{AD1996C4-F394-4AE7-91E0-64F1A77DFD27}"/>
                </a:ext>
              </a:extLst>
            </p:cNvPr>
            <p:cNvCxnSpPr/>
            <p:nvPr/>
          </p:nvCxnSpPr>
          <p:spPr>
            <a:xfrm>
              <a:off x="2421950" y="3435714"/>
              <a:ext cx="5588490" cy="32266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D72DEFF-77DA-4169-A16A-09517809FA2A}"/>
                </a:ext>
              </a:extLst>
            </p:cNvPr>
            <p:cNvCxnSpPr/>
            <p:nvPr/>
          </p:nvCxnSpPr>
          <p:spPr>
            <a:xfrm>
              <a:off x="2251439" y="3657894"/>
              <a:ext cx="6371900" cy="9828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812E70B-3F50-4B41-AA81-3D12F4A22029}"/>
                </a:ext>
              </a:extLst>
            </p:cNvPr>
            <p:cNvCxnSpPr/>
            <p:nvPr/>
          </p:nvCxnSpPr>
          <p:spPr>
            <a:xfrm>
              <a:off x="6597298" y="1840604"/>
              <a:ext cx="51373" cy="3463646"/>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36EC6A5-00DE-4796-8068-C7AAF93B1BBF}"/>
                </a:ext>
              </a:extLst>
            </p:cNvPr>
            <p:cNvCxnSpPr/>
            <p:nvPr/>
          </p:nvCxnSpPr>
          <p:spPr>
            <a:xfrm>
              <a:off x="8639730" y="1832935"/>
              <a:ext cx="63054" cy="425117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BB0A1D8-98BE-4854-A88E-22B236D02885}"/>
                </a:ext>
              </a:extLst>
            </p:cNvPr>
            <p:cNvCxnSpPr/>
            <p:nvPr/>
          </p:nvCxnSpPr>
          <p:spPr>
            <a:xfrm flipH="1" flipV="1">
              <a:off x="2489457" y="3485942"/>
              <a:ext cx="5588490" cy="32266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AF62E97-341E-4469-A409-79D546A7D4DD}"/>
                </a:ext>
              </a:extLst>
            </p:cNvPr>
            <p:cNvCxnSpPr/>
            <p:nvPr/>
          </p:nvCxnSpPr>
          <p:spPr>
            <a:xfrm flipV="1">
              <a:off x="2330884" y="4706125"/>
              <a:ext cx="6371900" cy="9828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矢印: 上 23">
              <a:extLst>
                <a:ext uri="{FF2B5EF4-FFF2-40B4-BE49-F238E27FC236}">
                  <a16:creationId xmlns:a16="http://schemas.microsoft.com/office/drawing/2014/main" id="{D30C10E5-7F00-4505-A889-89ADBE3FB848}"/>
                </a:ext>
              </a:extLst>
            </p:cNvPr>
            <p:cNvSpPr/>
            <p:nvPr/>
          </p:nvSpPr>
          <p:spPr>
            <a:xfrm rot="10800000">
              <a:off x="5314836" y="4725566"/>
              <a:ext cx="295179" cy="43834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HG丸ｺﾞｼｯｸM-PRO" panose="020F0600000000000000" pitchFamily="50" charset="-128"/>
              </a:endParaRPr>
            </a:p>
          </p:txBody>
        </p:sp>
        <p:cxnSp>
          <p:nvCxnSpPr>
            <p:cNvPr id="25" name="直線矢印コネクタ 24">
              <a:extLst>
                <a:ext uri="{FF2B5EF4-FFF2-40B4-BE49-F238E27FC236}">
                  <a16:creationId xmlns:a16="http://schemas.microsoft.com/office/drawing/2014/main" id="{B7D8DCF1-7510-4A19-B316-B8E1C71245C8}"/>
                </a:ext>
              </a:extLst>
            </p:cNvPr>
            <p:cNvCxnSpPr/>
            <p:nvPr/>
          </p:nvCxnSpPr>
          <p:spPr>
            <a:xfrm>
              <a:off x="3086413" y="3435714"/>
              <a:ext cx="5553317" cy="0"/>
            </a:xfrm>
            <a:prstGeom prst="straightConnector1">
              <a:avLst/>
            </a:prstGeom>
            <a:ln w="190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FD79FF90-0B55-4EAE-9E22-E62B7ED7BEC7}"/>
                    </a:ext>
                  </a:extLst>
                </p:cNvPr>
                <p:cNvSpPr/>
                <p:nvPr/>
              </p:nvSpPr>
              <p:spPr>
                <a:xfrm>
                  <a:off x="5397594" y="2693619"/>
                  <a:ext cx="963884" cy="11572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latin typeface="Cambria Math" panose="02040503050406030204" pitchFamily="18" charset="0"/>
                          </a:rPr>
                          <m:t>𝑎</m:t>
                        </m:r>
                      </m:oMath>
                    </m:oMathPara>
                  </a14:m>
                  <a:endParaRPr lang="ja-JP" altLang="en-US" sz="4400" dirty="0">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FD79FF90-0B55-4EAE-9E22-E62B7ED7BEC7}"/>
                    </a:ext>
                  </a:extLst>
                </p:cNvPr>
                <p:cNvSpPr>
                  <a:spLocks noRot="1" noChangeAspect="1" noMove="1" noResize="1" noEditPoints="1" noAdjustHandles="1" noChangeArrowheads="1" noChangeShapeType="1" noTextEdit="1"/>
                </p:cNvSpPr>
                <p:nvPr/>
              </p:nvSpPr>
              <p:spPr>
                <a:xfrm>
                  <a:off x="5397594" y="2693619"/>
                  <a:ext cx="963884" cy="1157240"/>
                </a:xfrm>
                <a:prstGeom prst="rect">
                  <a:avLst/>
                </a:prstGeom>
                <a:blipFill>
                  <a:blip r:embed="rId4"/>
                  <a:stretch>
                    <a:fillRect/>
                  </a:stretch>
                </a:blipFill>
              </p:spPr>
              <p:txBody>
                <a:bodyPr/>
                <a:lstStyle/>
                <a:p>
                  <a:r>
                    <a:rPr lang="ja-JP" altLang="en-US">
                      <a:noFill/>
                    </a:rPr>
                    <a:t> </a:t>
                  </a:r>
                </a:p>
              </p:txBody>
            </p:sp>
          </mc:Fallback>
        </mc:AlternateContent>
        <p:cxnSp>
          <p:nvCxnSpPr>
            <p:cNvPr id="27" name="直線矢印コネクタ 26">
              <a:extLst>
                <a:ext uri="{FF2B5EF4-FFF2-40B4-BE49-F238E27FC236}">
                  <a16:creationId xmlns:a16="http://schemas.microsoft.com/office/drawing/2014/main" id="{3D11BFF0-6A87-4F2C-A4EA-8C26075DE11D}"/>
                </a:ext>
              </a:extLst>
            </p:cNvPr>
            <p:cNvCxnSpPr/>
            <p:nvPr/>
          </p:nvCxnSpPr>
          <p:spPr>
            <a:xfrm>
              <a:off x="5479446" y="5654518"/>
              <a:ext cx="3185752" cy="0"/>
            </a:xfrm>
            <a:prstGeom prst="straightConnector1">
              <a:avLst/>
            </a:prstGeom>
            <a:ln w="190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正方形/長方形 27">
                  <a:extLst>
                    <a:ext uri="{FF2B5EF4-FFF2-40B4-BE49-F238E27FC236}">
                      <a16:creationId xmlns:a16="http://schemas.microsoft.com/office/drawing/2014/main" id="{C2F2EF91-DBFE-4857-A17F-6A2C8ACF85BF}"/>
                    </a:ext>
                  </a:extLst>
                </p:cNvPr>
                <p:cNvSpPr/>
                <p:nvPr/>
              </p:nvSpPr>
              <p:spPr>
                <a:xfrm>
                  <a:off x="6749218" y="5067700"/>
                  <a:ext cx="2563866" cy="11572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0" i="1" smtClean="0">
                            <a:latin typeface="Cambria Math" panose="02040503050406030204" pitchFamily="18" charset="0"/>
                          </a:rPr>
                          <m:t>𝑏</m:t>
                        </m:r>
                        <m:r>
                          <a:rPr lang="en-US" altLang="ja-JP" sz="4400" b="1" i="1" smtClean="0">
                            <a:solidFill>
                              <a:srgbClr val="FF0000"/>
                            </a:solidFill>
                            <a:latin typeface="Cambria Math" panose="02040503050406030204" pitchFamily="18" charset="0"/>
                          </a:rPr>
                          <m:t>&gt;</m:t>
                        </m:r>
                        <m:r>
                          <a:rPr lang="en-US" altLang="ja-JP" sz="4400" b="1" i="1" smtClean="0">
                            <a:solidFill>
                              <a:srgbClr val="FF0000"/>
                            </a:solidFill>
                            <a:latin typeface="Cambria Math" panose="02040503050406030204" pitchFamily="18" charset="0"/>
                          </a:rPr>
                          <m:t>𝟎</m:t>
                        </m:r>
                      </m:oMath>
                    </m:oMathPara>
                  </a14:m>
                  <a:endParaRPr lang="ja-JP" altLang="en-US" sz="4400" b="1" dirty="0">
                    <a:ea typeface="HG丸ｺﾞｼｯｸM-PRO" panose="020F0600000000000000" pitchFamily="50" charset="-128"/>
                  </a:endParaRPr>
                </a:p>
              </p:txBody>
            </p:sp>
          </mc:Choice>
          <mc:Fallback xmlns="">
            <p:sp>
              <p:nvSpPr>
                <p:cNvPr id="28" name="正方形/長方形 27">
                  <a:extLst>
                    <a:ext uri="{FF2B5EF4-FFF2-40B4-BE49-F238E27FC236}">
                      <a16:creationId xmlns:a16="http://schemas.microsoft.com/office/drawing/2014/main" id="{C2F2EF91-DBFE-4857-A17F-6A2C8ACF85BF}"/>
                    </a:ext>
                  </a:extLst>
                </p:cNvPr>
                <p:cNvSpPr>
                  <a:spLocks noRot="1" noChangeAspect="1" noMove="1" noResize="1" noEditPoints="1" noAdjustHandles="1" noChangeArrowheads="1" noChangeShapeType="1" noTextEdit="1"/>
                </p:cNvSpPr>
                <p:nvPr/>
              </p:nvSpPr>
              <p:spPr>
                <a:xfrm>
                  <a:off x="6749218" y="5067700"/>
                  <a:ext cx="2563866" cy="1157240"/>
                </a:xfrm>
                <a:prstGeom prst="rect">
                  <a:avLst/>
                </a:prstGeom>
                <a:blipFill>
                  <a:blip r:embed="rId5"/>
                  <a:stretch>
                    <a:fillRect/>
                  </a:stretch>
                </a:blipFill>
              </p:spPr>
              <p:txBody>
                <a:bodyPr/>
                <a:lstStyle/>
                <a:p>
                  <a:r>
                    <a:rPr lang="ja-JP" altLang="en-US">
                      <a:noFill/>
                    </a:rPr>
                    <a:t> </a:t>
                  </a:r>
                </a:p>
              </p:txBody>
            </p:sp>
          </mc:Fallback>
        </mc:AlternateContent>
        <p:cxnSp>
          <p:nvCxnSpPr>
            <p:cNvPr id="29" name="直線コネクタ 28">
              <a:extLst>
                <a:ext uri="{FF2B5EF4-FFF2-40B4-BE49-F238E27FC236}">
                  <a16:creationId xmlns:a16="http://schemas.microsoft.com/office/drawing/2014/main" id="{E486DDC0-DC07-48E0-8ABD-B73D4248030C}"/>
                </a:ext>
              </a:extLst>
            </p:cNvPr>
            <p:cNvCxnSpPr/>
            <p:nvPr/>
          </p:nvCxnSpPr>
          <p:spPr>
            <a:xfrm>
              <a:off x="5443829" y="4267945"/>
              <a:ext cx="41072" cy="1497219"/>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56B74450-FE57-44DC-9448-CCB978CF9DB6}"/>
                </a:ext>
              </a:extLst>
            </p:cNvPr>
            <p:cNvSpPr/>
            <p:nvPr/>
          </p:nvSpPr>
          <p:spPr>
            <a:xfrm>
              <a:off x="2479584" y="5163905"/>
              <a:ext cx="2749091" cy="694344"/>
            </a:xfrm>
            <a:prstGeom prst="rect">
              <a:avLst/>
            </a:prstGeom>
            <a:solidFill>
              <a:schemeClr val="bg1"/>
            </a:solidFill>
          </p:spPr>
          <p:txBody>
            <a:bodyPr wrap="square">
              <a:spAutoFit/>
            </a:bodyPr>
            <a:lstStyle/>
            <a:p>
              <a:r>
                <a:rPr lang="ja-JP" altLang="en-US" sz="2400" dirty="0">
                  <a:solidFill>
                    <a:srgbClr val="FF0000"/>
                  </a:solidFill>
                  <a:ea typeface="HG丸ｺﾞｼｯｸM-PRO" panose="020F0600000000000000" pitchFamily="50" charset="-128"/>
                </a:rPr>
                <a:t>倒立の実像</a:t>
              </a:r>
              <a:endParaRPr lang="en-US" altLang="ja-JP" sz="2400" dirty="0">
                <a:solidFill>
                  <a:srgbClr val="FF0000"/>
                </a:solidFill>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201A308D-76D0-4B73-BD6C-DDAA87AB54D2}"/>
                </a:ext>
              </a:extLst>
            </p:cNvPr>
            <p:cNvSpPr/>
            <p:nvPr/>
          </p:nvSpPr>
          <p:spPr>
            <a:xfrm>
              <a:off x="8752457" y="3781093"/>
              <a:ext cx="1357828" cy="462897"/>
            </a:xfrm>
            <a:prstGeom prst="rect">
              <a:avLst/>
            </a:prstGeom>
          </p:spPr>
          <p:txBody>
            <a:bodyPr wrap="none">
              <a:spAutoFit/>
            </a:bodyPr>
            <a:lstStyle/>
            <a:p>
              <a:r>
                <a:rPr lang="ja-JP" altLang="en-US" sz="1400" b="1" dirty="0">
                  <a:solidFill>
                    <a:srgbClr val="FF0000"/>
                  </a:solidFill>
                  <a:latin typeface="HG丸ｺﾞｼｯｸM-PRO" panose="020F0600000000000000" pitchFamily="50" charset="-128"/>
                  <a:ea typeface="HG丸ｺﾞｼｯｸM-PRO" panose="020F0600000000000000" pitchFamily="50" charset="-128"/>
                </a:rPr>
                <a:t>鏡の中心</a:t>
              </a:r>
              <a:endParaRPr lang="ja-JP" altLang="en-US" sz="1400" b="1" dirty="0">
                <a:solidFill>
                  <a:srgbClr val="FF0000"/>
                </a:solidFill>
                <a:ea typeface="HG丸ｺﾞｼｯｸM-PRO" panose="020F0600000000000000" pitchFamily="50" charset="-128"/>
              </a:endParaRPr>
            </a:p>
          </p:txBody>
        </p:sp>
        <p:sp>
          <p:nvSpPr>
            <p:cNvPr id="32" name="正方形/長方形 31">
              <a:extLst>
                <a:ext uri="{FF2B5EF4-FFF2-40B4-BE49-F238E27FC236}">
                  <a16:creationId xmlns:a16="http://schemas.microsoft.com/office/drawing/2014/main" id="{08BD19BE-3B53-463C-BB43-8CBE842D6E72}"/>
                </a:ext>
              </a:extLst>
            </p:cNvPr>
            <p:cNvSpPr/>
            <p:nvPr/>
          </p:nvSpPr>
          <p:spPr>
            <a:xfrm>
              <a:off x="633059" y="1163215"/>
              <a:ext cx="2592219" cy="601766"/>
            </a:xfrm>
            <a:prstGeom prst="rect">
              <a:avLst/>
            </a:prstGeom>
          </p:spPr>
          <p:txBody>
            <a:bodyPr wrap="none">
              <a:spAutoFit/>
            </a:bodyPr>
            <a:lstStyle/>
            <a:p>
              <a:r>
                <a:rPr lang="ja-JP" altLang="en-US" sz="2000" dirty="0">
                  <a:solidFill>
                    <a:srgbClr val="000000"/>
                  </a:solidFill>
                  <a:latin typeface="HG丸ｺﾞｼｯｸM-PRO" panose="020F0600000000000000" pitchFamily="50" charset="-128"/>
                  <a:ea typeface="HG丸ｺﾞｼｯｸM-PRO" panose="020F0600000000000000" pitchFamily="50" charset="-128"/>
                </a:rPr>
                <a:t>①実像の場合</a:t>
              </a:r>
              <a:endParaRPr lang="ja-JP" altLang="en-US" sz="2000" dirty="0">
                <a:ea typeface="HG丸ｺﾞｼｯｸM-PRO" panose="020F0600000000000000" pitchFamily="50" charset="-128"/>
              </a:endParaRPr>
            </a:p>
          </p:txBody>
        </p:sp>
      </p:grpSp>
      <p:sp>
        <p:nvSpPr>
          <p:cNvPr id="33" name="正方形/長方形 32">
            <a:extLst>
              <a:ext uri="{FF2B5EF4-FFF2-40B4-BE49-F238E27FC236}">
                <a16:creationId xmlns:a16="http://schemas.microsoft.com/office/drawing/2014/main" id="{2F738CE8-E8C1-49E1-B520-47A302C5E477}"/>
              </a:ext>
            </a:extLst>
          </p:cNvPr>
          <p:cNvSpPr/>
          <p:nvPr/>
        </p:nvSpPr>
        <p:spPr>
          <a:xfrm>
            <a:off x="7386995" y="1309089"/>
            <a:ext cx="4011534" cy="830997"/>
          </a:xfrm>
          <a:prstGeom prst="rect">
            <a:avLst/>
          </a:prstGeom>
          <a:solidFill>
            <a:schemeClr val="bg1"/>
          </a:solidFill>
        </p:spPr>
        <p:txBody>
          <a:bodyPr wrap="square">
            <a:spAutoFit/>
          </a:bodyPr>
          <a:lstStyle/>
          <a:p>
            <a:r>
              <a:rPr lang="en-US" altLang="ja-JP" sz="2400" dirty="0">
                <a:solidFill>
                  <a:srgbClr val="FF0000"/>
                </a:solidFill>
                <a:ea typeface="HG丸ｺﾞｼｯｸM-PRO" panose="020F0600000000000000" pitchFamily="50" charset="-128"/>
              </a:rPr>
              <a:t>※</a:t>
            </a:r>
            <a:r>
              <a:rPr lang="ja-JP" altLang="en-US" sz="2400" dirty="0">
                <a:solidFill>
                  <a:srgbClr val="FF0000"/>
                </a:solidFill>
                <a:ea typeface="HG丸ｺﾞｼｯｸM-PRO" panose="020F0600000000000000" pitchFamily="50" charset="-128"/>
              </a:rPr>
              <a:t> 鏡の場合は、像が物体と同じ側にあるとき、ｂ＞０</a:t>
            </a:r>
            <a:endParaRPr lang="en-US" altLang="ja-JP" sz="2400"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1E3410F6-E2C6-4A35-8B3A-8112F0FAE2C6}"/>
                  </a:ext>
                </a:extLst>
              </p:cNvPr>
              <p:cNvSpPr/>
              <p:nvPr/>
            </p:nvSpPr>
            <p:spPr>
              <a:xfrm>
                <a:off x="7755863" y="2663612"/>
                <a:ext cx="3482018" cy="17992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5400" i="1" smtClean="0">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𝑎</m:t>
                          </m:r>
                        </m:den>
                      </m:f>
                      <m:r>
                        <a:rPr lang="en-US" altLang="ja-JP" sz="5400" b="0" i="1" smtClean="0">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i="1">
                              <a:latin typeface="Cambria Math" panose="02040503050406030204" pitchFamily="18" charset="0"/>
                            </a:rPr>
                            <m:t>1</m:t>
                          </m:r>
                        </m:num>
                        <m:den>
                          <m:r>
                            <a:rPr lang="en-US" altLang="ja-JP" sz="5400" i="1">
                              <a:latin typeface="Cambria Math" panose="02040503050406030204" pitchFamily="18" charset="0"/>
                            </a:rPr>
                            <m:t>𝑏</m:t>
                          </m:r>
                        </m:den>
                      </m:f>
                      <m:r>
                        <a:rPr lang="en-US" altLang="ja-JP" sz="5400" i="1">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𝑓</m:t>
                          </m:r>
                        </m:den>
                      </m:f>
                    </m:oMath>
                  </m:oMathPara>
                </a14:m>
                <a:endParaRPr lang="ja-JP" altLang="en-US" sz="5400" dirty="0">
                  <a:ea typeface="HG丸ｺﾞｼｯｸM-PRO" panose="020F0600000000000000" pitchFamily="50" charset="-128"/>
                </a:endParaRPr>
              </a:p>
            </p:txBody>
          </p:sp>
        </mc:Choice>
        <mc:Fallback xmlns="">
          <p:sp>
            <p:nvSpPr>
              <p:cNvPr id="35" name="正方形/長方形 34">
                <a:extLst>
                  <a:ext uri="{FF2B5EF4-FFF2-40B4-BE49-F238E27FC236}">
                    <a16:creationId xmlns:a16="http://schemas.microsoft.com/office/drawing/2014/main" id="{1E3410F6-E2C6-4A35-8B3A-8112F0FAE2C6}"/>
                  </a:ext>
                </a:extLst>
              </p:cNvPr>
              <p:cNvSpPr>
                <a:spLocks noRot="1" noChangeAspect="1" noMove="1" noResize="1" noEditPoints="1" noAdjustHandles="1" noChangeArrowheads="1" noChangeShapeType="1" noTextEdit="1"/>
              </p:cNvSpPr>
              <p:nvPr/>
            </p:nvSpPr>
            <p:spPr>
              <a:xfrm>
                <a:off x="7755863" y="2663612"/>
                <a:ext cx="3482018" cy="1799275"/>
              </a:xfrm>
              <a:prstGeom prst="rect">
                <a:avLst/>
              </a:prstGeom>
              <a:blipFill>
                <a:blip r:embed="rId6"/>
                <a:stretch>
                  <a:fillRect/>
                </a:stretch>
              </a:blipFill>
            </p:spPr>
            <p:txBody>
              <a:bodyPr/>
              <a:lstStyle/>
              <a:p>
                <a:r>
                  <a:rPr lang="ja-JP" altLang="en-US">
                    <a:noFill/>
                  </a:rPr>
                  <a:t> </a:t>
                </a:r>
              </a:p>
            </p:txBody>
          </p:sp>
        </mc:Fallback>
      </mc:AlternateContent>
      <p:sp>
        <p:nvSpPr>
          <p:cNvPr id="36" name="正方形/長方形 35">
            <a:extLst>
              <a:ext uri="{FF2B5EF4-FFF2-40B4-BE49-F238E27FC236}">
                <a16:creationId xmlns:a16="http://schemas.microsoft.com/office/drawing/2014/main" id="{5D723BF5-01B5-4553-B92C-2BAE3BCE5BAF}"/>
              </a:ext>
            </a:extLst>
          </p:cNvPr>
          <p:cNvSpPr/>
          <p:nvPr/>
        </p:nvSpPr>
        <p:spPr>
          <a:xfrm>
            <a:off x="8089194" y="5476030"/>
            <a:ext cx="1005403" cy="584775"/>
          </a:xfrm>
          <a:prstGeom prst="rect">
            <a:avLst/>
          </a:prstGeom>
        </p:spPr>
        <p:txBody>
          <a:bodyPr wrap="none">
            <a:spAutoFit/>
          </a:bodyPr>
          <a:lstStyle/>
          <a:p>
            <a:r>
              <a:rPr lang="ja-JP" altLang="en-US" sz="3200" dirty="0">
                <a:latin typeface="HG丸ｺﾞｼｯｸM-PRO" panose="020F0600000000000000" pitchFamily="50" charset="-128"/>
                <a:ea typeface="HG丸ｺﾞｼｯｸM-PRO" panose="020F0600000000000000" pitchFamily="50" charset="-128"/>
              </a:rPr>
              <a:t>虚像</a:t>
            </a:r>
          </a:p>
        </p:txBody>
      </p:sp>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84793B9A-3FFC-4278-984D-4A797E5E8CBD}"/>
                  </a:ext>
                </a:extLst>
              </p:cNvPr>
              <p:cNvSpPr/>
              <p:nvPr/>
            </p:nvSpPr>
            <p:spPr>
              <a:xfrm>
                <a:off x="9187908" y="5567936"/>
                <a:ext cx="989373" cy="461665"/>
              </a:xfrm>
              <a:prstGeom prst="rect">
                <a:avLst/>
              </a:prstGeom>
            </p:spPr>
            <p:txBody>
              <a:bodyPr wrap="none">
                <a:spAutoFit/>
              </a:bodyPr>
              <a:lstStyle/>
              <a:p>
                <a14:m>
                  <m:oMath xmlns:m="http://schemas.openxmlformats.org/officeDocument/2006/math">
                    <m:r>
                      <a:rPr lang="en-US" altLang="ja-JP" sz="2400" b="1" i="1" smtClean="0">
                        <a:solidFill>
                          <a:srgbClr val="FF0000"/>
                        </a:solidFill>
                        <a:latin typeface="Cambria Math" panose="02040503050406030204" pitchFamily="18" charset="0"/>
                      </a:rPr>
                      <m:t>𝒃</m:t>
                    </m:r>
                    <m:r>
                      <a:rPr lang="ja-JP" altLang="en-US" sz="2400" b="1" i="1">
                        <a:solidFill>
                          <a:srgbClr val="FF0000"/>
                        </a:solidFill>
                        <a:latin typeface="Cambria Math" panose="02040503050406030204" pitchFamily="18" charset="0"/>
                      </a:rPr>
                      <m:t>＜</m:t>
                    </m:r>
                  </m:oMath>
                </a14:m>
                <a:r>
                  <a:rPr lang="ja-JP" altLang="en-US" sz="2400" b="1" dirty="0">
                    <a:solidFill>
                      <a:srgbClr val="FF0000"/>
                    </a:solidFill>
                    <a:ea typeface="HG丸ｺﾞｼｯｸM-PRO" panose="020F0600000000000000" pitchFamily="50" charset="-128"/>
                  </a:rPr>
                  <a:t>０</a:t>
                </a:r>
              </a:p>
            </p:txBody>
          </p:sp>
        </mc:Choice>
        <mc:Fallback xmlns="">
          <p:sp>
            <p:nvSpPr>
              <p:cNvPr id="37" name="正方形/長方形 36">
                <a:extLst>
                  <a:ext uri="{FF2B5EF4-FFF2-40B4-BE49-F238E27FC236}">
                    <a16:creationId xmlns:a16="http://schemas.microsoft.com/office/drawing/2014/main" id="{84793B9A-3FFC-4278-984D-4A797E5E8CBD}"/>
                  </a:ext>
                </a:extLst>
              </p:cNvPr>
              <p:cNvSpPr>
                <a:spLocks noRot="1" noChangeAspect="1" noMove="1" noResize="1" noEditPoints="1" noAdjustHandles="1" noChangeArrowheads="1" noChangeShapeType="1" noTextEdit="1"/>
              </p:cNvSpPr>
              <p:nvPr/>
            </p:nvSpPr>
            <p:spPr>
              <a:xfrm>
                <a:off x="9187908" y="5567936"/>
                <a:ext cx="989373" cy="461665"/>
              </a:xfrm>
              <a:prstGeom prst="rect">
                <a:avLst/>
              </a:prstGeom>
              <a:blipFill>
                <a:blip r:embed="rId7"/>
                <a:stretch>
                  <a:fillRect l="-1840" t="-15789" r="-8589" b="-23684"/>
                </a:stretch>
              </a:blipFill>
            </p:spPr>
            <p:txBody>
              <a:bodyPr/>
              <a:lstStyle/>
              <a:p>
                <a:r>
                  <a:rPr lang="ja-JP" altLang="en-US">
                    <a:noFill/>
                  </a:rPr>
                  <a:t> </a:t>
                </a:r>
              </a:p>
            </p:txBody>
          </p:sp>
        </mc:Fallback>
      </mc:AlternateContent>
      <p:sp>
        <p:nvSpPr>
          <p:cNvPr id="38" name="正方形/長方形 37">
            <a:extLst>
              <a:ext uri="{FF2B5EF4-FFF2-40B4-BE49-F238E27FC236}">
                <a16:creationId xmlns:a16="http://schemas.microsoft.com/office/drawing/2014/main" id="{C9AA5A50-8BBB-4128-B526-96C1CB4BDB75}"/>
              </a:ext>
            </a:extLst>
          </p:cNvPr>
          <p:cNvSpPr/>
          <p:nvPr/>
        </p:nvSpPr>
        <p:spPr>
          <a:xfrm>
            <a:off x="8089194" y="4899117"/>
            <a:ext cx="1005403" cy="584775"/>
          </a:xfrm>
          <a:prstGeom prst="rect">
            <a:avLst/>
          </a:prstGeom>
        </p:spPr>
        <p:txBody>
          <a:bodyPr wrap="none">
            <a:spAutoFit/>
          </a:bodyPr>
          <a:lstStyle/>
          <a:p>
            <a:r>
              <a:rPr lang="ja-JP" altLang="en-US" sz="3200" dirty="0">
                <a:latin typeface="HG丸ｺﾞｼｯｸM-PRO" panose="020F0600000000000000" pitchFamily="50" charset="-128"/>
                <a:ea typeface="HG丸ｺﾞｼｯｸM-PRO" panose="020F0600000000000000" pitchFamily="50" charset="-128"/>
              </a:rPr>
              <a:t>実像</a:t>
            </a:r>
          </a:p>
        </p:txBody>
      </p:sp>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0738C7EA-682D-4BA4-AAF2-E68845921F7D}"/>
                  </a:ext>
                </a:extLst>
              </p:cNvPr>
              <p:cNvSpPr/>
              <p:nvPr/>
            </p:nvSpPr>
            <p:spPr>
              <a:xfrm>
                <a:off x="9232897" y="4991023"/>
                <a:ext cx="989373" cy="461665"/>
              </a:xfrm>
              <a:prstGeom prst="rect">
                <a:avLst/>
              </a:prstGeom>
            </p:spPr>
            <p:txBody>
              <a:bodyPr wrap="none">
                <a:spAutoFit/>
              </a:bodyPr>
              <a:lstStyle/>
              <a:p>
                <a14:m>
                  <m:oMath xmlns:m="http://schemas.openxmlformats.org/officeDocument/2006/math">
                    <m:r>
                      <a:rPr lang="en-US" altLang="ja-JP" sz="2400" b="1" i="1" smtClean="0">
                        <a:solidFill>
                          <a:srgbClr val="FF0000"/>
                        </a:solidFill>
                        <a:latin typeface="Cambria Math" panose="02040503050406030204" pitchFamily="18" charset="0"/>
                      </a:rPr>
                      <m:t>𝒃</m:t>
                    </m:r>
                    <m:r>
                      <a:rPr lang="ja-JP" altLang="en-US" sz="2400" b="1" i="1">
                        <a:solidFill>
                          <a:srgbClr val="FF0000"/>
                        </a:solidFill>
                        <a:latin typeface="Cambria Math" panose="02040503050406030204" pitchFamily="18" charset="0"/>
                      </a:rPr>
                      <m:t>＞</m:t>
                    </m:r>
                  </m:oMath>
                </a14:m>
                <a:r>
                  <a:rPr lang="ja-JP" altLang="en-US" sz="2400" b="1" dirty="0">
                    <a:solidFill>
                      <a:srgbClr val="FF0000"/>
                    </a:solidFill>
                    <a:ea typeface="HG丸ｺﾞｼｯｸM-PRO" panose="020F0600000000000000" pitchFamily="50" charset="-128"/>
                  </a:rPr>
                  <a:t>０</a:t>
                </a:r>
              </a:p>
            </p:txBody>
          </p:sp>
        </mc:Choice>
        <mc:Fallback xmlns="">
          <p:sp>
            <p:nvSpPr>
              <p:cNvPr id="39" name="正方形/長方形 38">
                <a:extLst>
                  <a:ext uri="{FF2B5EF4-FFF2-40B4-BE49-F238E27FC236}">
                    <a16:creationId xmlns:a16="http://schemas.microsoft.com/office/drawing/2014/main" id="{0738C7EA-682D-4BA4-AAF2-E68845921F7D}"/>
                  </a:ext>
                </a:extLst>
              </p:cNvPr>
              <p:cNvSpPr>
                <a:spLocks noRot="1" noChangeAspect="1" noMove="1" noResize="1" noEditPoints="1" noAdjustHandles="1" noChangeArrowheads="1" noChangeShapeType="1" noTextEdit="1"/>
              </p:cNvSpPr>
              <p:nvPr/>
            </p:nvSpPr>
            <p:spPr>
              <a:xfrm>
                <a:off x="9232897" y="4991023"/>
                <a:ext cx="989373" cy="461665"/>
              </a:xfrm>
              <a:prstGeom prst="rect">
                <a:avLst/>
              </a:prstGeom>
              <a:blipFill>
                <a:blip r:embed="rId8"/>
                <a:stretch>
                  <a:fillRect l="-2469" t="-16000" r="-8642" b="-25333"/>
                </a:stretch>
              </a:blipFill>
            </p:spPr>
            <p:txBody>
              <a:bodyPr/>
              <a:lstStyle/>
              <a:p>
                <a:r>
                  <a:rPr lang="ja-JP" altLang="en-US">
                    <a:noFill/>
                  </a:rPr>
                  <a:t> </a:t>
                </a:r>
              </a:p>
            </p:txBody>
          </p:sp>
        </mc:Fallback>
      </mc:AlternateContent>
      <p:sp>
        <p:nvSpPr>
          <p:cNvPr id="40" name="正方形/長方形 39">
            <a:extLst>
              <a:ext uri="{FF2B5EF4-FFF2-40B4-BE49-F238E27FC236}">
                <a16:creationId xmlns:a16="http://schemas.microsoft.com/office/drawing/2014/main" id="{22FAFC0E-C9B3-4E02-BF83-6D2CD9ED0C21}"/>
              </a:ext>
            </a:extLst>
          </p:cNvPr>
          <p:cNvSpPr/>
          <p:nvPr/>
        </p:nvSpPr>
        <p:spPr>
          <a:xfrm>
            <a:off x="7349081" y="2414683"/>
            <a:ext cx="4233320" cy="2322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60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340304A-21C3-4E62-84C3-9BAC1C4E0C1A}"/>
              </a:ext>
            </a:extLst>
          </p:cNvPr>
          <p:cNvPicPr>
            <a:picLocks noChangeAspect="1"/>
          </p:cNvPicPr>
          <p:nvPr/>
        </p:nvPicPr>
        <p:blipFill>
          <a:blip r:embed="rId2"/>
          <a:stretch>
            <a:fillRect/>
          </a:stretch>
        </p:blipFill>
        <p:spPr>
          <a:xfrm>
            <a:off x="3791744" y="1008101"/>
            <a:ext cx="8630838" cy="5698565"/>
          </a:xfrm>
          <a:prstGeom prst="rect">
            <a:avLst/>
          </a:prstGeom>
        </p:spPr>
      </p:pic>
      <p:sp>
        <p:nvSpPr>
          <p:cNvPr id="7" name="正方形/長方形 6">
            <a:extLst>
              <a:ext uri="{FF2B5EF4-FFF2-40B4-BE49-F238E27FC236}">
                <a16:creationId xmlns:a16="http://schemas.microsoft.com/office/drawing/2014/main" id="{4C820EEF-59DD-45CF-BA7E-7321747A9AD6}"/>
              </a:ext>
            </a:extLst>
          </p:cNvPr>
          <p:cNvSpPr/>
          <p:nvPr/>
        </p:nvSpPr>
        <p:spPr>
          <a:xfrm>
            <a:off x="92179" y="873605"/>
            <a:ext cx="2135521" cy="646331"/>
          </a:xfrm>
          <a:prstGeom prst="rect">
            <a:avLst/>
          </a:prstGeom>
        </p:spPr>
        <p:txBody>
          <a:bodyPr wrap="none">
            <a:spAutoFit/>
          </a:bodyPr>
          <a:lstStyle/>
          <a:p>
            <a:r>
              <a:rPr lang="ja-JP" altLang="en-US" sz="3600" dirty="0">
                <a:ea typeface="HG丸ｺﾞｼｯｸM-PRO" panose="020F0600000000000000" pitchFamily="50" charset="-128"/>
              </a:rPr>
              <a:t>〇 凸面鏡</a:t>
            </a:r>
            <a:endParaRPr lang="en-US" altLang="ja-JP" sz="3600" dirty="0">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202E6D24-C8E8-43B4-B916-4978F5B29510}"/>
              </a:ext>
            </a:extLst>
          </p:cNvPr>
          <p:cNvSpPr/>
          <p:nvPr/>
        </p:nvSpPr>
        <p:spPr>
          <a:xfrm>
            <a:off x="92179" y="1592967"/>
            <a:ext cx="3960440" cy="4154984"/>
          </a:xfrm>
          <a:prstGeom prst="rect">
            <a:avLst/>
          </a:prstGeom>
        </p:spPr>
        <p:txBody>
          <a:bodyPr wrap="square">
            <a:spAutoFit/>
          </a:bodyPr>
          <a:lstStyle/>
          <a:p>
            <a:r>
              <a:rPr lang="ja-JP" altLang="en-US" sz="2400" dirty="0">
                <a:ea typeface="HG丸ｺﾞｼｯｸM-PRO" panose="020F0600000000000000" pitchFamily="50" charset="-128"/>
              </a:rPr>
              <a:t>①　光軸に平行な光線を凸面鏡に当てると、光は光軸上の焦点から出たように反射する。</a:t>
            </a:r>
          </a:p>
          <a:p>
            <a:endParaRPr lang="ja-JP" altLang="en-US" sz="2400" dirty="0">
              <a:ea typeface="HG丸ｺﾞｼｯｸM-PRO" panose="020F0600000000000000" pitchFamily="50" charset="-128"/>
            </a:endParaRPr>
          </a:p>
          <a:p>
            <a:r>
              <a:rPr lang="ja-JP" altLang="en-US" sz="2400" dirty="0">
                <a:ea typeface="HG丸ｺﾞｼｯｸM-PRO" panose="020F0600000000000000" pitchFamily="50" charset="-128"/>
              </a:rPr>
              <a:t>②　球面の中心Ｏに向かう光線は、反射後同じ光路をたどる。</a:t>
            </a:r>
          </a:p>
          <a:p>
            <a:endParaRPr lang="en-US" altLang="ja-JP" sz="2400" dirty="0">
              <a:ea typeface="HG丸ｺﾞｼｯｸM-PRO" panose="020F0600000000000000" pitchFamily="50" charset="-128"/>
            </a:endParaRPr>
          </a:p>
          <a:p>
            <a:r>
              <a:rPr lang="ja-JP" altLang="en-US" sz="2400" dirty="0">
                <a:ea typeface="HG丸ｺﾞｼｯｸM-PRO" panose="020F0600000000000000" pitchFamily="50" charset="-128"/>
              </a:rPr>
              <a:t>③　焦点Ｆに向かう光線は、光軸に平行に進む。</a:t>
            </a:r>
          </a:p>
        </p:txBody>
      </p:sp>
      <p:cxnSp>
        <p:nvCxnSpPr>
          <p:cNvPr id="9" name="直線コネクタ 8">
            <a:extLst>
              <a:ext uri="{FF2B5EF4-FFF2-40B4-BE49-F238E27FC236}">
                <a16:creationId xmlns:a16="http://schemas.microsoft.com/office/drawing/2014/main" id="{B9EFFC31-6313-45B8-9B9A-5F6661F5B5D3}"/>
              </a:ext>
            </a:extLst>
          </p:cNvPr>
          <p:cNvCxnSpPr/>
          <p:nvPr/>
        </p:nvCxnSpPr>
        <p:spPr>
          <a:xfrm>
            <a:off x="4434755" y="3803343"/>
            <a:ext cx="73448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5D53465-308A-4693-9D71-CACB106470BB}"/>
              </a:ext>
            </a:extLst>
          </p:cNvPr>
          <p:cNvCxnSpPr/>
          <p:nvPr/>
        </p:nvCxnSpPr>
        <p:spPr>
          <a:xfrm>
            <a:off x="4275990" y="2909208"/>
            <a:ext cx="3570722" cy="117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B448659-EAA0-438C-9B0B-CC2FF728D29F}"/>
              </a:ext>
            </a:extLst>
          </p:cNvPr>
          <p:cNvCxnSpPr/>
          <p:nvPr/>
        </p:nvCxnSpPr>
        <p:spPr>
          <a:xfrm flipH="1" flipV="1">
            <a:off x="7894091" y="2905340"/>
            <a:ext cx="1795708" cy="8954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50BB1FCC-69E8-4A14-9B17-BFEFD99F47CA}"/>
              </a:ext>
            </a:extLst>
          </p:cNvPr>
          <p:cNvCxnSpPr/>
          <p:nvPr/>
        </p:nvCxnSpPr>
        <p:spPr>
          <a:xfrm>
            <a:off x="7746178" y="4873804"/>
            <a:ext cx="1915564"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66489730-149F-4D1E-A6FD-53F06467B8B0}"/>
                  </a:ext>
                </a:extLst>
              </p:cNvPr>
              <p:cNvSpPr/>
              <p:nvPr/>
            </p:nvSpPr>
            <p:spPr>
              <a:xfrm>
                <a:off x="8502824" y="4130116"/>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13" name="正方形/長方形 12">
                <a:extLst>
                  <a:ext uri="{FF2B5EF4-FFF2-40B4-BE49-F238E27FC236}">
                    <a16:creationId xmlns:a16="http://schemas.microsoft.com/office/drawing/2014/main" id="{66489730-149F-4D1E-A6FD-53F06467B8B0}"/>
                  </a:ext>
                </a:extLst>
              </p:cNvPr>
              <p:cNvSpPr>
                <a:spLocks noRot="1" noChangeAspect="1" noMove="1" noResize="1" noEditPoints="1" noAdjustHandles="1" noChangeArrowheads="1" noChangeShapeType="1" noTextEdit="1"/>
              </p:cNvSpPr>
              <p:nvPr/>
            </p:nvSpPr>
            <p:spPr>
              <a:xfrm>
                <a:off x="8502824" y="4130116"/>
                <a:ext cx="597215" cy="707886"/>
              </a:xfrm>
              <a:prstGeom prst="rect">
                <a:avLst/>
              </a:prstGeom>
              <a:blipFill>
                <a:blip r:embed="rId3"/>
                <a:stretch>
                  <a:fillRect/>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6487C5AD-7F7D-43A6-A8E8-7D823EA6D248}"/>
              </a:ext>
            </a:extLst>
          </p:cNvPr>
          <p:cNvSpPr/>
          <p:nvPr/>
        </p:nvSpPr>
        <p:spPr>
          <a:xfrm>
            <a:off x="7991937" y="4827032"/>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674C87C1-FCE3-4C04-A318-AF82A435CFC2}"/>
              </a:ext>
            </a:extLst>
          </p:cNvPr>
          <p:cNvSpPr/>
          <p:nvPr/>
        </p:nvSpPr>
        <p:spPr>
          <a:xfrm>
            <a:off x="10722021" y="3285026"/>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25B6DA70-CA1A-4BED-B0BB-76D8D062AA34}"/>
              </a:ext>
            </a:extLst>
          </p:cNvPr>
          <p:cNvSpPr/>
          <p:nvPr/>
        </p:nvSpPr>
        <p:spPr>
          <a:xfrm>
            <a:off x="9627122" y="3048825"/>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8A67D1FA-821E-4C1A-B7ED-9B467038D808}"/>
              </a:ext>
            </a:extLst>
          </p:cNvPr>
          <p:cNvSpPr/>
          <p:nvPr/>
        </p:nvSpPr>
        <p:spPr>
          <a:xfrm>
            <a:off x="11424871" y="2929130"/>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中心</a:t>
            </a:r>
            <a:endParaRPr lang="en-US" altLang="ja-JP" sz="2400" dirty="0">
              <a:solidFill>
                <a:srgbClr val="FF0000"/>
              </a:solidFill>
              <a:ea typeface="HG丸ｺﾞｼｯｸM-PRO" panose="020F0600000000000000" pitchFamily="50" charset="-128"/>
            </a:endParaRPr>
          </a:p>
        </p:txBody>
      </p:sp>
      <p:cxnSp>
        <p:nvCxnSpPr>
          <p:cNvPr id="18" name="直線コネクタ 17">
            <a:extLst>
              <a:ext uri="{FF2B5EF4-FFF2-40B4-BE49-F238E27FC236}">
                <a16:creationId xmlns:a16="http://schemas.microsoft.com/office/drawing/2014/main" id="{DF693992-1511-4B7D-AF68-D9B4476A5EFF}"/>
              </a:ext>
            </a:extLst>
          </p:cNvPr>
          <p:cNvCxnSpPr/>
          <p:nvPr/>
        </p:nvCxnSpPr>
        <p:spPr>
          <a:xfrm>
            <a:off x="4290739" y="2932306"/>
            <a:ext cx="7367386" cy="8686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BCB5173-A287-4470-A775-1E77376BAD54}"/>
              </a:ext>
            </a:extLst>
          </p:cNvPr>
          <p:cNvCxnSpPr/>
          <p:nvPr/>
        </p:nvCxnSpPr>
        <p:spPr>
          <a:xfrm>
            <a:off x="3930699" y="2874564"/>
            <a:ext cx="5736756" cy="9004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0BA53A5-05B3-4EF6-B22E-27378132AF1E}"/>
              </a:ext>
            </a:extLst>
          </p:cNvPr>
          <p:cNvCxnSpPr/>
          <p:nvPr/>
        </p:nvCxnSpPr>
        <p:spPr>
          <a:xfrm>
            <a:off x="9610369" y="1592967"/>
            <a:ext cx="51373" cy="3463646"/>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8C6A656-B8D7-4C65-B6B6-775F741B5C81}"/>
              </a:ext>
            </a:extLst>
          </p:cNvPr>
          <p:cNvCxnSpPr/>
          <p:nvPr/>
        </p:nvCxnSpPr>
        <p:spPr>
          <a:xfrm>
            <a:off x="7718121" y="1592967"/>
            <a:ext cx="10227" cy="340718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AC02073-DC15-428A-9AEA-D68ED5B13E4B}"/>
              </a:ext>
            </a:extLst>
          </p:cNvPr>
          <p:cNvCxnSpPr/>
          <p:nvPr/>
        </p:nvCxnSpPr>
        <p:spPr>
          <a:xfrm>
            <a:off x="4075983" y="3452643"/>
            <a:ext cx="3692090" cy="711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CD390B6-328C-4A60-B67F-0A794F3B397A}"/>
              </a:ext>
            </a:extLst>
          </p:cNvPr>
          <p:cNvCxnSpPr/>
          <p:nvPr/>
        </p:nvCxnSpPr>
        <p:spPr>
          <a:xfrm>
            <a:off x="4541857" y="4130116"/>
            <a:ext cx="3123437" cy="0"/>
          </a:xfrm>
          <a:prstGeom prst="straightConnector1">
            <a:avLst/>
          </a:prstGeom>
          <a:ln w="444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6B17D410-C450-431E-88B9-FB5D814E759D}"/>
                  </a:ext>
                </a:extLst>
              </p:cNvPr>
              <p:cNvSpPr/>
              <p:nvPr/>
            </p:nvSpPr>
            <p:spPr>
              <a:xfrm>
                <a:off x="5741833" y="3920001"/>
                <a:ext cx="867353"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𝑎</m:t>
                      </m:r>
                    </m:oMath>
                  </m:oMathPara>
                </a14:m>
                <a:endParaRPr lang="ja-JP" altLang="en-US" sz="6600" dirty="0">
                  <a:ea typeface="HG丸ｺﾞｼｯｸM-PRO" panose="020F0600000000000000" pitchFamily="50" charset="-128"/>
                </a:endParaRPr>
              </a:p>
            </p:txBody>
          </p:sp>
        </mc:Choice>
        <mc:Fallback xmlns="">
          <p:sp>
            <p:nvSpPr>
              <p:cNvPr id="24" name="正方形/長方形 23">
                <a:extLst>
                  <a:ext uri="{FF2B5EF4-FFF2-40B4-BE49-F238E27FC236}">
                    <a16:creationId xmlns:a16="http://schemas.microsoft.com/office/drawing/2014/main" id="{6B17D410-C450-431E-88B9-FB5D814E759D}"/>
                  </a:ext>
                </a:extLst>
              </p:cNvPr>
              <p:cNvSpPr>
                <a:spLocks noRot="1" noChangeAspect="1" noMove="1" noResize="1" noEditPoints="1" noAdjustHandles="1" noChangeArrowheads="1" noChangeShapeType="1" noTextEdit="1"/>
              </p:cNvSpPr>
              <p:nvPr/>
            </p:nvSpPr>
            <p:spPr>
              <a:xfrm>
                <a:off x="5741833" y="3920001"/>
                <a:ext cx="867353" cy="1107996"/>
              </a:xfrm>
              <a:prstGeom prst="rect">
                <a:avLst/>
              </a:prstGeom>
              <a:blipFill>
                <a:blip r:embed="rId4"/>
                <a:stretch>
                  <a:fillRect/>
                </a:stretch>
              </a:blipFill>
            </p:spPr>
            <p:txBody>
              <a:bodyPr/>
              <a:lstStyle/>
              <a:p>
                <a:r>
                  <a:rPr lang="ja-JP" altLang="en-US">
                    <a:noFill/>
                  </a:rPr>
                  <a:t> </a:t>
                </a:r>
              </a:p>
            </p:txBody>
          </p:sp>
        </mc:Fallback>
      </mc:AlternateContent>
      <p:cxnSp>
        <p:nvCxnSpPr>
          <p:cNvPr id="25" name="直線矢印コネクタ 24">
            <a:extLst>
              <a:ext uri="{FF2B5EF4-FFF2-40B4-BE49-F238E27FC236}">
                <a16:creationId xmlns:a16="http://schemas.microsoft.com/office/drawing/2014/main" id="{A7A34C2D-C26E-4CDC-93DF-40378F55008B}"/>
              </a:ext>
            </a:extLst>
          </p:cNvPr>
          <p:cNvCxnSpPr/>
          <p:nvPr/>
        </p:nvCxnSpPr>
        <p:spPr>
          <a:xfrm>
            <a:off x="7728348" y="2111842"/>
            <a:ext cx="1329219" cy="0"/>
          </a:xfrm>
          <a:prstGeom prst="straightConnector1">
            <a:avLst/>
          </a:prstGeom>
          <a:ln w="444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F151EE8B-B94C-4EC1-AC68-26AFE9334493}"/>
                  </a:ext>
                </a:extLst>
              </p:cNvPr>
              <p:cNvSpPr/>
              <p:nvPr/>
            </p:nvSpPr>
            <p:spPr>
              <a:xfrm>
                <a:off x="7991937" y="1093927"/>
                <a:ext cx="850874"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𝑏</m:t>
                      </m:r>
                    </m:oMath>
                  </m:oMathPara>
                </a14:m>
                <a:endParaRPr lang="ja-JP" altLang="en-US" sz="6600" dirty="0">
                  <a:ea typeface="HG丸ｺﾞｼｯｸM-PRO" panose="020F0600000000000000" pitchFamily="50" charset="-128"/>
                </a:endParaRPr>
              </a:p>
            </p:txBody>
          </p:sp>
        </mc:Choice>
        <mc:Fallback xmlns="">
          <p:sp>
            <p:nvSpPr>
              <p:cNvPr id="26" name="正方形/長方形 25">
                <a:extLst>
                  <a:ext uri="{FF2B5EF4-FFF2-40B4-BE49-F238E27FC236}">
                    <a16:creationId xmlns:a16="http://schemas.microsoft.com/office/drawing/2014/main" id="{F151EE8B-B94C-4EC1-AC68-26AFE9334493}"/>
                  </a:ext>
                </a:extLst>
              </p:cNvPr>
              <p:cNvSpPr>
                <a:spLocks noRot="1" noChangeAspect="1" noMove="1" noResize="1" noEditPoints="1" noAdjustHandles="1" noChangeArrowheads="1" noChangeShapeType="1" noTextEdit="1"/>
              </p:cNvSpPr>
              <p:nvPr/>
            </p:nvSpPr>
            <p:spPr>
              <a:xfrm>
                <a:off x="7991937" y="1093927"/>
                <a:ext cx="850874" cy="1107996"/>
              </a:xfrm>
              <a:prstGeom prst="rect">
                <a:avLst/>
              </a:prstGeom>
              <a:blipFill>
                <a:blip r:embed="rId5"/>
                <a:stretch>
                  <a:fillRect/>
                </a:stretch>
              </a:blipFill>
            </p:spPr>
            <p:txBody>
              <a:bodyPr/>
              <a:lstStyle/>
              <a:p>
                <a:r>
                  <a:rPr lang="ja-JP" altLang="en-US">
                    <a:noFill/>
                  </a:rPr>
                  <a:t> </a:t>
                </a:r>
              </a:p>
            </p:txBody>
          </p:sp>
        </mc:Fallback>
      </mc:AlternateContent>
      <p:cxnSp>
        <p:nvCxnSpPr>
          <p:cNvPr id="27" name="直線コネクタ 26">
            <a:extLst>
              <a:ext uri="{FF2B5EF4-FFF2-40B4-BE49-F238E27FC236}">
                <a16:creationId xmlns:a16="http://schemas.microsoft.com/office/drawing/2014/main" id="{A86EB4D8-4EDB-4888-AEBE-AD05A96C10C5}"/>
              </a:ext>
            </a:extLst>
          </p:cNvPr>
          <p:cNvCxnSpPr/>
          <p:nvPr/>
        </p:nvCxnSpPr>
        <p:spPr>
          <a:xfrm>
            <a:off x="9057567" y="1943908"/>
            <a:ext cx="17901" cy="1517904"/>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02BBFBB-86AA-4F93-85FD-7C83DC348C31}"/>
              </a:ext>
            </a:extLst>
          </p:cNvPr>
          <p:cNvSpPr/>
          <p:nvPr/>
        </p:nvSpPr>
        <p:spPr>
          <a:xfrm>
            <a:off x="9366562" y="3979449"/>
            <a:ext cx="2749091" cy="707886"/>
          </a:xfrm>
          <a:prstGeom prst="rect">
            <a:avLst/>
          </a:prstGeom>
          <a:solidFill>
            <a:schemeClr val="bg1"/>
          </a:solidFill>
        </p:spPr>
        <p:txBody>
          <a:bodyPr wrap="square">
            <a:spAutoFit/>
          </a:bodyPr>
          <a:lstStyle/>
          <a:p>
            <a:r>
              <a:rPr lang="ja-JP" altLang="en-US" sz="4000" dirty="0">
                <a:solidFill>
                  <a:srgbClr val="FF0000"/>
                </a:solidFill>
                <a:ea typeface="HG丸ｺﾞｼｯｸM-PRO" panose="020F0600000000000000" pitchFamily="50" charset="-128"/>
              </a:rPr>
              <a:t>正立の虚像</a:t>
            </a:r>
            <a:endParaRPr lang="en-US" altLang="ja-JP" sz="4000" dirty="0">
              <a:solidFill>
                <a:srgbClr val="FF0000"/>
              </a:solidFill>
              <a:ea typeface="HG丸ｺﾞｼｯｸM-PRO" panose="020F0600000000000000" pitchFamily="50" charset="-128"/>
            </a:endParaRPr>
          </a:p>
        </p:txBody>
      </p:sp>
      <p:cxnSp>
        <p:nvCxnSpPr>
          <p:cNvPr id="29" name="直線コネクタ 28">
            <a:extLst>
              <a:ext uri="{FF2B5EF4-FFF2-40B4-BE49-F238E27FC236}">
                <a16:creationId xmlns:a16="http://schemas.microsoft.com/office/drawing/2014/main" id="{80CB4AA6-BCC1-4F21-972C-285B9F74FB9E}"/>
              </a:ext>
            </a:extLst>
          </p:cNvPr>
          <p:cNvCxnSpPr/>
          <p:nvPr/>
        </p:nvCxnSpPr>
        <p:spPr>
          <a:xfrm flipH="1" flipV="1">
            <a:off x="4379825" y="1131226"/>
            <a:ext cx="3490997" cy="17656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5B84631-04CD-4963-BAF5-61E681FAACC9}"/>
              </a:ext>
            </a:extLst>
          </p:cNvPr>
          <p:cNvCxnSpPr/>
          <p:nvPr/>
        </p:nvCxnSpPr>
        <p:spPr>
          <a:xfrm>
            <a:off x="4250841" y="2923356"/>
            <a:ext cx="3568759" cy="42773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F7500983-7F15-4EDD-8F3F-D40706ACC6F2}"/>
              </a:ext>
            </a:extLst>
          </p:cNvPr>
          <p:cNvCxnSpPr/>
          <p:nvPr/>
        </p:nvCxnSpPr>
        <p:spPr>
          <a:xfrm>
            <a:off x="3938207" y="2865229"/>
            <a:ext cx="3864640" cy="6124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2140F697-26E5-4E1B-873D-0E31E888655B}"/>
              </a:ext>
            </a:extLst>
          </p:cNvPr>
          <p:cNvCxnSpPr/>
          <p:nvPr/>
        </p:nvCxnSpPr>
        <p:spPr>
          <a:xfrm flipV="1">
            <a:off x="7791437" y="3505762"/>
            <a:ext cx="1303918" cy="18386"/>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3" name="矢印: 上 32">
            <a:extLst>
              <a:ext uri="{FF2B5EF4-FFF2-40B4-BE49-F238E27FC236}">
                <a16:creationId xmlns:a16="http://schemas.microsoft.com/office/drawing/2014/main" id="{18C233C9-60BA-41E9-9503-44B034E9638D}"/>
              </a:ext>
            </a:extLst>
          </p:cNvPr>
          <p:cNvSpPr/>
          <p:nvPr/>
        </p:nvSpPr>
        <p:spPr>
          <a:xfrm rot="21440051">
            <a:off x="9011249" y="3521091"/>
            <a:ext cx="128438" cy="258601"/>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48</a:t>
            </a:fld>
            <a:endParaRPr kumimoji="1" lang="ja-JP" altLang="en-US"/>
          </a:p>
        </p:txBody>
      </p:sp>
    </p:spTree>
    <p:extLst>
      <p:ext uri="{BB962C8B-B14F-4D97-AF65-F5344CB8AC3E}">
        <p14:creationId xmlns:p14="http://schemas.microsoft.com/office/powerpoint/2010/main" val="28742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righ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11"/>
                                        </p:tgtEl>
                                        <p:attrNameLst>
                                          <p:attrName>style.opacity</p:attrName>
                                        </p:attrNameLst>
                                      </p:cBhvr>
                                      <p:to>
                                        <p:strVal val="0.2"/>
                                      </p:to>
                                    </p:set>
                                    <p:animEffect filter="image" prLst="opacity: 0.2">
                                      <p:cBhvr rctx="IE">
                                        <p:cTn id="22" dur="indefinite"/>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p:cTn id="36" dur="indefinite"/>
                                        <p:tgtEl>
                                          <p:spTgt spid="18"/>
                                        </p:tgtEl>
                                        <p:attrNameLst>
                                          <p:attrName>style.opacity</p:attrName>
                                        </p:attrNameLst>
                                      </p:cBhvr>
                                      <p:to>
                                        <p:strVal val="0.25"/>
                                      </p:to>
                                    </p:set>
                                    <p:animEffect filter="image" prLst="opacity: 0.25">
                                      <p:cBhvr rctx="IE">
                                        <p:cTn id="37" dur="indefinite"/>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righ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nodeType="clickEffect">
                                  <p:stCondLst>
                                    <p:cond delay="0"/>
                                  </p:stCondLst>
                                  <p:childTnLst>
                                    <p:set>
                                      <p:cBhvr>
                                        <p:cTn id="56" dur="indefinite"/>
                                        <p:tgtEl>
                                          <p:spTgt spid="19"/>
                                        </p:tgtEl>
                                        <p:attrNameLst>
                                          <p:attrName>style.opacity</p:attrName>
                                        </p:attrNameLst>
                                      </p:cBhvr>
                                      <p:to>
                                        <p:strVal val="0.25"/>
                                      </p:to>
                                    </p:set>
                                    <p:animEffect filter="image" prLst="opacity: 0.25">
                                      <p:cBhvr rctx="IE">
                                        <p:cTn id="57" dur="indefinite"/>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down)">
                                      <p:cBhvr>
                                        <p:cTn id="80" dur="500"/>
                                        <p:tgtEl>
                                          <p:spTgt spid="26"/>
                                        </p:tgtEl>
                                      </p:cBhvr>
                                    </p:animEffect>
                                  </p:childTnLst>
                                </p:cTn>
                              </p:par>
                              <p:par>
                                <p:cTn id="81" presetID="2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par>
                                <p:cTn id="84" presetID="22" presetClass="entr" presetSubtype="4" fill="hold"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20195C5-4FF6-466B-AC2A-C503C73EB4B2}"/>
              </a:ext>
            </a:extLst>
          </p:cNvPr>
          <p:cNvSpPr/>
          <p:nvPr/>
        </p:nvSpPr>
        <p:spPr>
          <a:xfrm>
            <a:off x="176045" y="1385920"/>
            <a:ext cx="3057247" cy="461665"/>
          </a:xfrm>
          <a:prstGeom prst="rect">
            <a:avLst/>
          </a:prstGeom>
        </p:spPr>
        <p:txBody>
          <a:bodyPr wrap="none">
            <a:spAutoFit/>
          </a:bodyPr>
          <a:lstStyle/>
          <a:p>
            <a:r>
              <a:rPr lang="ja-JP" altLang="en-US" sz="2400" dirty="0">
                <a:solidFill>
                  <a:srgbClr val="000000"/>
                </a:solidFill>
                <a:latin typeface="HG丸ｺﾞｼｯｸM-PRO" panose="020F0600000000000000" pitchFamily="50" charset="-128"/>
                <a:ea typeface="HG丸ｺﾞｼｯｸM-PRO" panose="020F0600000000000000" pitchFamily="50" charset="-128"/>
              </a:rPr>
              <a:t>〇 凸面鏡の写像公式</a:t>
            </a:r>
            <a:endParaRPr lang="ja-JP" altLang="en-US" sz="2400" dirty="0">
              <a:ea typeface="HG丸ｺﾞｼｯｸM-PRO" panose="020F0600000000000000" pitchFamily="50" charset="-128"/>
            </a:endParaRPr>
          </a:p>
        </p:txBody>
      </p:sp>
      <p:pic>
        <p:nvPicPr>
          <p:cNvPr id="7" name="図 6">
            <a:extLst>
              <a:ext uri="{FF2B5EF4-FFF2-40B4-BE49-F238E27FC236}">
                <a16:creationId xmlns:a16="http://schemas.microsoft.com/office/drawing/2014/main" id="{C1EFBD8B-2E35-46A6-977F-BE766E5489E6}"/>
              </a:ext>
            </a:extLst>
          </p:cNvPr>
          <p:cNvPicPr>
            <a:picLocks noChangeAspect="1"/>
          </p:cNvPicPr>
          <p:nvPr/>
        </p:nvPicPr>
        <p:blipFill>
          <a:blip r:embed="rId2"/>
          <a:stretch>
            <a:fillRect/>
          </a:stretch>
        </p:blipFill>
        <p:spPr>
          <a:xfrm>
            <a:off x="4007768" y="1159600"/>
            <a:ext cx="8630838" cy="5698565"/>
          </a:xfrm>
          <a:prstGeom prst="rect">
            <a:avLst/>
          </a:prstGeom>
        </p:spPr>
      </p:pic>
      <p:cxnSp>
        <p:nvCxnSpPr>
          <p:cNvPr id="8" name="直線コネクタ 7">
            <a:extLst>
              <a:ext uri="{FF2B5EF4-FFF2-40B4-BE49-F238E27FC236}">
                <a16:creationId xmlns:a16="http://schemas.microsoft.com/office/drawing/2014/main" id="{7B9FF7B1-4C2A-49B5-9F35-E13B2EC3DFAE}"/>
              </a:ext>
            </a:extLst>
          </p:cNvPr>
          <p:cNvCxnSpPr/>
          <p:nvPr/>
        </p:nvCxnSpPr>
        <p:spPr>
          <a:xfrm>
            <a:off x="4650779" y="3954842"/>
            <a:ext cx="73448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E7585E3-A906-465C-A148-E1FF18E6B5B8}"/>
              </a:ext>
            </a:extLst>
          </p:cNvPr>
          <p:cNvCxnSpPr/>
          <p:nvPr/>
        </p:nvCxnSpPr>
        <p:spPr>
          <a:xfrm>
            <a:off x="4492014" y="3060707"/>
            <a:ext cx="3570722" cy="117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9A44F91-6CE3-43A2-AA24-0FE5736092B3}"/>
              </a:ext>
            </a:extLst>
          </p:cNvPr>
          <p:cNvCxnSpPr/>
          <p:nvPr/>
        </p:nvCxnSpPr>
        <p:spPr>
          <a:xfrm flipH="1" flipV="1">
            <a:off x="8110115" y="3056839"/>
            <a:ext cx="1795708" cy="8954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4E27C8D5-A4C1-437F-AA08-ADCDCFF1F87D}"/>
              </a:ext>
            </a:extLst>
          </p:cNvPr>
          <p:cNvCxnSpPr/>
          <p:nvPr/>
        </p:nvCxnSpPr>
        <p:spPr>
          <a:xfrm>
            <a:off x="7962202" y="5025303"/>
            <a:ext cx="1915564"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153B0C1C-48EE-4AC6-8D0E-BCED43CA817D}"/>
                  </a:ext>
                </a:extLst>
              </p:cNvPr>
              <p:cNvSpPr/>
              <p:nvPr/>
            </p:nvSpPr>
            <p:spPr>
              <a:xfrm>
                <a:off x="8718848" y="4281615"/>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12" name="正方形/長方形 11">
                <a:extLst>
                  <a:ext uri="{FF2B5EF4-FFF2-40B4-BE49-F238E27FC236}">
                    <a16:creationId xmlns:a16="http://schemas.microsoft.com/office/drawing/2014/main" id="{153B0C1C-48EE-4AC6-8D0E-BCED43CA817D}"/>
                  </a:ext>
                </a:extLst>
              </p:cNvPr>
              <p:cNvSpPr>
                <a:spLocks noRot="1" noChangeAspect="1" noMove="1" noResize="1" noEditPoints="1" noAdjustHandles="1" noChangeArrowheads="1" noChangeShapeType="1" noTextEdit="1"/>
              </p:cNvSpPr>
              <p:nvPr/>
            </p:nvSpPr>
            <p:spPr>
              <a:xfrm>
                <a:off x="8718848" y="4281615"/>
                <a:ext cx="597215" cy="707886"/>
              </a:xfrm>
              <a:prstGeom prst="rect">
                <a:avLst/>
              </a:prstGeom>
              <a:blipFill>
                <a:blip r:embed="rId3"/>
                <a:stretch>
                  <a:fillRect/>
                </a:stretch>
              </a:blipFill>
            </p:spPr>
            <p:txBody>
              <a:bodyPr/>
              <a:lstStyle/>
              <a:p>
                <a:r>
                  <a:rPr lang="ja-JP" altLang="en-US">
                    <a:noFill/>
                  </a:rPr>
                  <a:t> </a:t>
                </a:r>
              </a:p>
            </p:txBody>
          </p:sp>
        </mc:Fallback>
      </mc:AlternateContent>
      <p:sp>
        <p:nvSpPr>
          <p:cNvPr id="13" name="正方形/長方形 12">
            <a:extLst>
              <a:ext uri="{FF2B5EF4-FFF2-40B4-BE49-F238E27FC236}">
                <a16:creationId xmlns:a16="http://schemas.microsoft.com/office/drawing/2014/main" id="{6A9AB592-C4CA-4961-8C4D-C03BA4E549B4}"/>
              </a:ext>
            </a:extLst>
          </p:cNvPr>
          <p:cNvSpPr/>
          <p:nvPr/>
        </p:nvSpPr>
        <p:spPr>
          <a:xfrm>
            <a:off x="8207961" y="4978531"/>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7E5B4F3A-A12C-47E4-BADE-594ECE71C007}"/>
              </a:ext>
            </a:extLst>
          </p:cNvPr>
          <p:cNvSpPr/>
          <p:nvPr/>
        </p:nvSpPr>
        <p:spPr>
          <a:xfrm>
            <a:off x="9843146" y="3200324"/>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3ED814FA-384D-4A9A-A00D-9D209C9232B0}"/>
              </a:ext>
            </a:extLst>
          </p:cNvPr>
          <p:cNvSpPr/>
          <p:nvPr/>
        </p:nvSpPr>
        <p:spPr>
          <a:xfrm>
            <a:off x="11485495" y="3149890"/>
            <a:ext cx="936104"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中心</a:t>
            </a:r>
            <a:endParaRPr lang="en-US" altLang="ja-JP" sz="2400" dirty="0">
              <a:solidFill>
                <a:srgbClr val="FF0000"/>
              </a:solidFill>
              <a:ea typeface="HG丸ｺﾞｼｯｸM-PRO" panose="020F0600000000000000" pitchFamily="50" charset="-128"/>
            </a:endParaRPr>
          </a:p>
        </p:txBody>
      </p:sp>
      <p:cxnSp>
        <p:nvCxnSpPr>
          <p:cNvPr id="17" name="直線コネクタ 16">
            <a:extLst>
              <a:ext uri="{FF2B5EF4-FFF2-40B4-BE49-F238E27FC236}">
                <a16:creationId xmlns:a16="http://schemas.microsoft.com/office/drawing/2014/main" id="{3823D577-A88C-4256-83C4-0B566DBDC77A}"/>
              </a:ext>
            </a:extLst>
          </p:cNvPr>
          <p:cNvCxnSpPr/>
          <p:nvPr/>
        </p:nvCxnSpPr>
        <p:spPr>
          <a:xfrm>
            <a:off x="4506763" y="3083805"/>
            <a:ext cx="7367386" cy="8686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36C18B6-714A-4D73-BED9-46FF481D611F}"/>
              </a:ext>
            </a:extLst>
          </p:cNvPr>
          <p:cNvCxnSpPr/>
          <p:nvPr/>
        </p:nvCxnSpPr>
        <p:spPr>
          <a:xfrm>
            <a:off x="4146723" y="3026063"/>
            <a:ext cx="5736756" cy="9004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E8CF0FB-7919-46F3-8F40-BB832865772C}"/>
              </a:ext>
            </a:extLst>
          </p:cNvPr>
          <p:cNvCxnSpPr/>
          <p:nvPr/>
        </p:nvCxnSpPr>
        <p:spPr>
          <a:xfrm>
            <a:off x="9826393" y="1744466"/>
            <a:ext cx="51373" cy="3463646"/>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00CB5D3-9A16-440A-8A55-4CAA6BC4409E}"/>
              </a:ext>
            </a:extLst>
          </p:cNvPr>
          <p:cNvCxnSpPr/>
          <p:nvPr/>
        </p:nvCxnSpPr>
        <p:spPr>
          <a:xfrm>
            <a:off x="7934145" y="1744466"/>
            <a:ext cx="10227" cy="340718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AB85B51-2D5B-4EDF-835C-B7C1A8C424ED}"/>
              </a:ext>
            </a:extLst>
          </p:cNvPr>
          <p:cNvCxnSpPr/>
          <p:nvPr/>
        </p:nvCxnSpPr>
        <p:spPr>
          <a:xfrm>
            <a:off x="4292007" y="3604142"/>
            <a:ext cx="3692090" cy="711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0289FED-AEFA-4952-B3EF-EC35C114A1D4}"/>
              </a:ext>
            </a:extLst>
          </p:cNvPr>
          <p:cNvCxnSpPr/>
          <p:nvPr/>
        </p:nvCxnSpPr>
        <p:spPr>
          <a:xfrm>
            <a:off x="4757881" y="4281615"/>
            <a:ext cx="3123437" cy="0"/>
          </a:xfrm>
          <a:prstGeom prst="straightConnector1">
            <a:avLst/>
          </a:prstGeom>
          <a:ln w="444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4A066C9A-C37E-4CA7-B1FD-0253DF98C7DF}"/>
                  </a:ext>
                </a:extLst>
              </p:cNvPr>
              <p:cNvSpPr/>
              <p:nvPr/>
            </p:nvSpPr>
            <p:spPr>
              <a:xfrm>
                <a:off x="5957857" y="4071500"/>
                <a:ext cx="867353"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𝑎</m:t>
                      </m:r>
                    </m:oMath>
                  </m:oMathPara>
                </a14:m>
                <a:endParaRPr lang="ja-JP" altLang="en-US" sz="6600" dirty="0">
                  <a:ea typeface="HG丸ｺﾞｼｯｸM-PRO" panose="020F0600000000000000" pitchFamily="50" charset="-128"/>
                </a:endParaRPr>
              </a:p>
            </p:txBody>
          </p:sp>
        </mc:Choice>
        <mc:Fallback xmlns="">
          <p:sp>
            <p:nvSpPr>
              <p:cNvPr id="23" name="正方形/長方形 22">
                <a:extLst>
                  <a:ext uri="{FF2B5EF4-FFF2-40B4-BE49-F238E27FC236}">
                    <a16:creationId xmlns:a16="http://schemas.microsoft.com/office/drawing/2014/main" id="{4A066C9A-C37E-4CA7-B1FD-0253DF98C7DF}"/>
                  </a:ext>
                </a:extLst>
              </p:cNvPr>
              <p:cNvSpPr>
                <a:spLocks noRot="1" noChangeAspect="1" noMove="1" noResize="1" noEditPoints="1" noAdjustHandles="1" noChangeArrowheads="1" noChangeShapeType="1" noTextEdit="1"/>
              </p:cNvSpPr>
              <p:nvPr/>
            </p:nvSpPr>
            <p:spPr>
              <a:xfrm>
                <a:off x="5957857" y="4071500"/>
                <a:ext cx="867353" cy="1107996"/>
              </a:xfrm>
              <a:prstGeom prst="rect">
                <a:avLst/>
              </a:prstGeom>
              <a:blipFill>
                <a:blip r:embed="rId4"/>
                <a:stretch>
                  <a:fillRect/>
                </a:stretch>
              </a:blipFill>
            </p:spPr>
            <p:txBody>
              <a:bodyPr/>
              <a:lstStyle/>
              <a:p>
                <a:r>
                  <a:rPr lang="ja-JP" altLang="en-US">
                    <a:noFill/>
                  </a:rPr>
                  <a:t> </a:t>
                </a:r>
              </a:p>
            </p:txBody>
          </p:sp>
        </mc:Fallback>
      </mc:AlternateContent>
      <p:cxnSp>
        <p:nvCxnSpPr>
          <p:cNvPr id="24" name="直線矢印コネクタ 23">
            <a:extLst>
              <a:ext uri="{FF2B5EF4-FFF2-40B4-BE49-F238E27FC236}">
                <a16:creationId xmlns:a16="http://schemas.microsoft.com/office/drawing/2014/main" id="{EB2B2BF9-D19F-4FD3-9407-22177C1ADCEE}"/>
              </a:ext>
            </a:extLst>
          </p:cNvPr>
          <p:cNvCxnSpPr/>
          <p:nvPr/>
        </p:nvCxnSpPr>
        <p:spPr>
          <a:xfrm>
            <a:off x="7944372" y="2263341"/>
            <a:ext cx="1329219" cy="0"/>
          </a:xfrm>
          <a:prstGeom prst="straightConnector1">
            <a:avLst/>
          </a:prstGeom>
          <a:ln w="44450">
            <a:solidFill>
              <a:srgbClr val="FF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正方形/長方形 24">
                <a:extLst>
                  <a:ext uri="{FF2B5EF4-FFF2-40B4-BE49-F238E27FC236}">
                    <a16:creationId xmlns:a16="http://schemas.microsoft.com/office/drawing/2014/main" id="{D059234D-AF8A-4E70-BDE1-9DAD7D69480E}"/>
                  </a:ext>
                </a:extLst>
              </p:cNvPr>
              <p:cNvSpPr/>
              <p:nvPr/>
            </p:nvSpPr>
            <p:spPr>
              <a:xfrm>
                <a:off x="8207961" y="1245426"/>
                <a:ext cx="850874" cy="1107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6600" b="0" i="1" smtClean="0">
                          <a:latin typeface="Cambria Math" panose="02040503050406030204" pitchFamily="18" charset="0"/>
                        </a:rPr>
                        <m:t>𝑏</m:t>
                      </m:r>
                    </m:oMath>
                  </m:oMathPara>
                </a14:m>
                <a:endParaRPr lang="ja-JP" altLang="en-US" sz="6600" dirty="0">
                  <a:ea typeface="HG丸ｺﾞｼｯｸM-PRO" panose="020F0600000000000000" pitchFamily="50" charset="-128"/>
                </a:endParaRPr>
              </a:p>
            </p:txBody>
          </p:sp>
        </mc:Choice>
        <mc:Fallback xmlns="">
          <p:sp>
            <p:nvSpPr>
              <p:cNvPr id="25" name="正方形/長方形 24">
                <a:extLst>
                  <a:ext uri="{FF2B5EF4-FFF2-40B4-BE49-F238E27FC236}">
                    <a16:creationId xmlns:a16="http://schemas.microsoft.com/office/drawing/2014/main" id="{D059234D-AF8A-4E70-BDE1-9DAD7D69480E}"/>
                  </a:ext>
                </a:extLst>
              </p:cNvPr>
              <p:cNvSpPr>
                <a:spLocks noRot="1" noChangeAspect="1" noMove="1" noResize="1" noEditPoints="1" noAdjustHandles="1" noChangeArrowheads="1" noChangeShapeType="1" noTextEdit="1"/>
              </p:cNvSpPr>
              <p:nvPr/>
            </p:nvSpPr>
            <p:spPr>
              <a:xfrm>
                <a:off x="8207961" y="1245426"/>
                <a:ext cx="850874" cy="1107996"/>
              </a:xfrm>
              <a:prstGeom prst="rect">
                <a:avLst/>
              </a:prstGeom>
              <a:blipFill>
                <a:blip r:embed="rId5"/>
                <a:stretch>
                  <a:fillRect/>
                </a:stretch>
              </a:blipFill>
            </p:spPr>
            <p:txBody>
              <a:bodyPr/>
              <a:lstStyle/>
              <a:p>
                <a:r>
                  <a:rPr lang="ja-JP" altLang="en-US">
                    <a:noFill/>
                  </a:rPr>
                  <a:t> </a:t>
                </a:r>
              </a:p>
            </p:txBody>
          </p:sp>
        </mc:Fallback>
      </mc:AlternateContent>
      <p:cxnSp>
        <p:nvCxnSpPr>
          <p:cNvPr id="26" name="直線コネクタ 25">
            <a:extLst>
              <a:ext uri="{FF2B5EF4-FFF2-40B4-BE49-F238E27FC236}">
                <a16:creationId xmlns:a16="http://schemas.microsoft.com/office/drawing/2014/main" id="{FC130F6E-397D-42DD-B6F0-89E373D8FD85}"/>
              </a:ext>
            </a:extLst>
          </p:cNvPr>
          <p:cNvCxnSpPr/>
          <p:nvPr/>
        </p:nvCxnSpPr>
        <p:spPr>
          <a:xfrm>
            <a:off x="9273591" y="2095407"/>
            <a:ext cx="17901" cy="1517904"/>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07A9A5B9-3E3C-45CF-9DAE-733676B3B6F7}"/>
              </a:ext>
            </a:extLst>
          </p:cNvPr>
          <p:cNvSpPr/>
          <p:nvPr/>
        </p:nvSpPr>
        <p:spPr>
          <a:xfrm>
            <a:off x="8858133" y="2396687"/>
            <a:ext cx="2749091" cy="707886"/>
          </a:xfrm>
          <a:prstGeom prst="rect">
            <a:avLst/>
          </a:prstGeom>
          <a:solidFill>
            <a:schemeClr val="bg1"/>
          </a:solidFill>
        </p:spPr>
        <p:txBody>
          <a:bodyPr wrap="square">
            <a:spAutoFit/>
          </a:bodyPr>
          <a:lstStyle/>
          <a:p>
            <a:r>
              <a:rPr lang="ja-JP" altLang="en-US" sz="4000" dirty="0">
                <a:solidFill>
                  <a:srgbClr val="FF0000"/>
                </a:solidFill>
                <a:ea typeface="HG丸ｺﾞｼｯｸM-PRO" panose="020F0600000000000000" pitchFamily="50" charset="-128"/>
              </a:rPr>
              <a:t>正立の虚像</a:t>
            </a:r>
            <a:endParaRPr lang="en-US" altLang="ja-JP" sz="4000" dirty="0">
              <a:solidFill>
                <a:srgbClr val="FF0000"/>
              </a:solidFill>
              <a:ea typeface="HG丸ｺﾞｼｯｸM-PRO" panose="020F0600000000000000" pitchFamily="50" charset="-128"/>
            </a:endParaRPr>
          </a:p>
        </p:txBody>
      </p:sp>
      <p:cxnSp>
        <p:nvCxnSpPr>
          <p:cNvPr id="28" name="直線コネクタ 27">
            <a:extLst>
              <a:ext uri="{FF2B5EF4-FFF2-40B4-BE49-F238E27FC236}">
                <a16:creationId xmlns:a16="http://schemas.microsoft.com/office/drawing/2014/main" id="{9DC75519-BDCE-43D9-B53A-8A9B11CF8193}"/>
              </a:ext>
            </a:extLst>
          </p:cNvPr>
          <p:cNvCxnSpPr/>
          <p:nvPr/>
        </p:nvCxnSpPr>
        <p:spPr>
          <a:xfrm flipH="1" flipV="1">
            <a:off x="4595849" y="1282725"/>
            <a:ext cx="3490997" cy="17656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D1F6270-CB5F-4721-A262-4010B526C1DF}"/>
              </a:ext>
            </a:extLst>
          </p:cNvPr>
          <p:cNvCxnSpPr/>
          <p:nvPr/>
        </p:nvCxnSpPr>
        <p:spPr>
          <a:xfrm>
            <a:off x="4466865" y="3074855"/>
            <a:ext cx="3568759" cy="42773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660F466E-759F-4118-B0BA-EBB95EDAA39D}"/>
              </a:ext>
            </a:extLst>
          </p:cNvPr>
          <p:cNvCxnSpPr>
            <a:cxnSpLocks/>
          </p:cNvCxnSpPr>
          <p:nvPr/>
        </p:nvCxnSpPr>
        <p:spPr>
          <a:xfrm>
            <a:off x="4154231" y="3016728"/>
            <a:ext cx="3864640" cy="6124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1AF30F9-47F1-4376-B60F-F11130B5AE3F}"/>
              </a:ext>
            </a:extLst>
          </p:cNvPr>
          <p:cNvCxnSpPr/>
          <p:nvPr/>
        </p:nvCxnSpPr>
        <p:spPr>
          <a:xfrm flipV="1">
            <a:off x="8007461" y="3657261"/>
            <a:ext cx="1303918" cy="18386"/>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2" name="矢印: 上 31">
            <a:extLst>
              <a:ext uri="{FF2B5EF4-FFF2-40B4-BE49-F238E27FC236}">
                <a16:creationId xmlns:a16="http://schemas.microsoft.com/office/drawing/2014/main" id="{DC0CD9A4-D186-4DA0-A06C-1E852D79EA3E}"/>
              </a:ext>
            </a:extLst>
          </p:cNvPr>
          <p:cNvSpPr/>
          <p:nvPr/>
        </p:nvSpPr>
        <p:spPr>
          <a:xfrm rot="21440051">
            <a:off x="9227273" y="3672590"/>
            <a:ext cx="128438" cy="258601"/>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7A78C9E5-CA66-4671-BE93-3A81358D917F}"/>
              </a:ext>
            </a:extLst>
          </p:cNvPr>
          <p:cNvSpPr/>
          <p:nvPr/>
        </p:nvSpPr>
        <p:spPr>
          <a:xfrm>
            <a:off x="296632" y="2055319"/>
            <a:ext cx="4105082" cy="20985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49</a:t>
            </a:fld>
            <a:endParaRPr kumimoji="1" lang="ja-JP" altLang="en-US"/>
          </a:p>
        </p:txBody>
      </p:sp>
      <p:sp>
        <p:nvSpPr>
          <p:cNvPr id="35" name="正方形/長方形 34">
            <a:extLst>
              <a:ext uri="{FF2B5EF4-FFF2-40B4-BE49-F238E27FC236}">
                <a16:creationId xmlns:a16="http://schemas.microsoft.com/office/drawing/2014/main" id="{D9823644-CFEB-41D7-8231-CB5130B422CF}"/>
              </a:ext>
            </a:extLst>
          </p:cNvPr>
          <p:cNvSpPr/>
          <p:nvPr/>
        </p:nvSpPr>
        <p:spPr>
          <a:xfrm>
            <a:off x="269202" y="4456221"/>
            <a:ext cx="3922439" cy="1446550"/>
          </a:xfrm>
          <a:prstGeom prst="rect">
            <a:avLst/>
          </a:prstGeom>
          <a:solidFill>
            <a:schemeClr val="bg1"/>
          </a:solidFill>
        </p:spPr>
        <p:txBody>
          <a:bodyPr wrap="square">
            <a:spAutoFit/>
          </a:bodyPr>
          <a:lstStyle/>
          <a:p>
            <a:r>
              <a:rPr lang="ja-JP" altLang="en-US" sz="2400" dirty="0">
                <a:solidFill>
                  <a:srgbClr val="FF0000"/>
                </a:solidFill>
                <a:ea typeface="HG丸ｺﾞｼｯｸM-PRO" panose="020F0600000000000000" pitchFamily="50" charset="-128"/>
              </a:rPr>
              <a:t>凸面鏡でも写像公式を使うことができる。</a:t>
            </a:r>
            <a:endParaRPr lang="en-US" altLang="ja-JP" sz="2000" dirty="0">
              <a:solidFill>
                <a:srgbClr val="FF0000"/>
              </a:solidFill>
              <a:ea typeface="HG丸ｺﾞｼｯｸM-PRO" panose="020F0600000000000000" pitchFamily="50" charset="-128"/>
            </a:endParaRPr>
          </a:p>
          <a:p>
            <a:r>
              <a:rPr lang="en-US" altLang="ja-JP" sz="2000" dirty="0">
                <a:solidFill>
                  <a:srgbClr val="FF0000"/>
                </a:solidFill>
                <a:ea typeface="HG丸ｺﾞｼｯｸM-PRO" panose="020F0600000000000000" pitchFamily="50" charset="-128"/>
              </a:rPr>
              <a:t>※</a:t>
            </a:r>
            <a:r>
              <a:rPr lang="ja-JP" altLang="en-US" sz="2000" dirty="0">
                <a:solidFill>
                  <a:srgbClr val="FF0000"/>
                </a:solidFill>
                <a:ea typeface="HG丸ｺﾞｼｯｸM-PRO" panose="020F0600000000000000" pitchFamily="50" charset="-128"/>
              </a:rPr>
              <a:t>像が鏡の中にあるとき、ｂ＜０、凸面鏡はｆ＜０</a:t>
            </a:r>
            <a:endParaRPr lang="en-US" altLang="ja-JP" sz="2000" dirty="0">
              <a:solidFill>
                <a:srgbClr val="FF0000"/>
              </a:solidFill>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33" name="正方形/長方形 32">
                <a:extLst>
                  <a:ext uri="{FF2B5EF4-FFF2-40B4-BE49-F238E27FC236}">
                    <a16:creationId xmlns:a16="http://schemas.microsoft.com/office/drawing/2014/main" id="{0000BFF3-8BC7-4764-9759-EE260725CB29}"/>
                  </a:ext>
                </a:extLst>
              </p:cNvPr>
              <p:cNvSpPr/>
              <p:nvPr/>
            </p:nvSpPr>
            <p:spPr>
              <a:xfrm>
                <a:off x="419415" y="2219601"/>
                <a:ext cx="3877148" cy="17992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5400" i="1" smtClean="0">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𝑎</m:t>
                          </m:r>
                        </m:den>
                      </m:f>
                      <m:r>
                        <a:rPr lang="en-US" altLang="ja-JP" sz="5400" i="1">
                          <a:solidFill>
                            <a:srgbClr val="FF0000"/>
                          </a:solidFill>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i="1">
                              <a:latin typeface="Cambria Math" panose="02040503050406030204" pitchFamily="18" charset="0"/>
                            </a:rPr>
                            <m:t>1</m:t>
                          </m:r>
                        </m:num>
                        <m:den>
                          <m:r>
                            <a:rPr lang="en-US" altLang="ja-JP" sz="5400" i="1">
                              <a:latin typeface="Cambria Math" panose="02040503050406030204" pitchFamily="18" charset="0"/>
                            </a:rPr>
                            <m:t>𝑏</m:t>
                          </m:r>
                        </m:den>
                      </m:f>
                      <m:r>
                        <a:rPr lang="en-US" altLang="ja-JP" sz="5400" i="1">
                          <a:latin typeface="Cambria Math" panose="02040503050406030204" pitchFamily="18" charset="0"/>
                        </a:rPr>
                        <m:t>=</m:t>
                      </m:r>
                      <m:r>
                        <a:rPr lang="en-US" altLang="ja-JP" sz="5400" b="0" i="1" smtClean="0">
                          <a:solidFill>
                            <a:srgbClr val="FF0000"/>
                          </a:solidFill>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𝑓</m:t>
                          </m:r>
                        </m:den>
                      </m:f>
                    </m:oMath>
                  </m:oMathPara>
                </a14:m>
                <a:endParaRPr lang="ja-JP" altLang="en-US" sz="5400" dirty="0">
                  <a:ea typeface="HG丸ｺﾞｼｯｸM-PRO" panose="020F0600000000000000" pitchFamily="50" charset="-128"/>
                </a:endParaRPr>
              </a:p>
            </p:txBody>
          </p:sp>
        </mc:Choice>
        <mc:Fallback xmlns="">
          <p:sp>
            <p:nvSpPr>
              <p:cNvPr id="33" name="正方形/長方形 32">
                <a:extLst>
                  <a:ext uri="{FF2B5EF4-FFF2-40B4-BE49-F238E27FC236}">
                    <a16:creationId xmlns:a16="http://schemas.microsoft.com/office/drawing/2014/main" id="{0000BFF3-8BC7-4764-9759-EE260725CB29}"/>
                  </a:ext>
                </a:extLst>
              </p:cNvPr>
              <p:cNvSpPr>
                <a:spLocks noRot="1" noChangeAspect="1" noMove="1" noResize="1" noEditPoints="1" noAdjustHandles="1" noChangeArrowheads="1" noChangeShapeType="1" noTextEdit="1"/>
              </p:cNvSpPr>
              <p:nvPr/>
            </p:nvSpPr>
            <p:spPr>
              <a:xfrm>
                <a:off x="419415" y="2219601"/>
                <a:ext cx="3877148" cy="1799275"/>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2634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latin typeface="HG丸ｺﾞｼｯｸM-PRO" panose="020F0600000000000000" pitchFamily="50" charset="-128"/>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5</a:t>
            </a:fld>
            <a:endParaRPr kumimoji="1" lang="ja-JP" altLang="en-US"/>
          </a:p>
        </p:txBody>
      </p:sp>
      <p:pic>
        <p:nvPicPr>
          <p:cNvPr id="6" name="図 5">
            <a:extLst>
              <a:ext uri="{FF2B5EF4-FFF2-40B4-BE49-F238E27FC236}">
                <a16:creationId xmlns:a16="http://schemas.microsoft.com/office/drawing/2014/main" id="{3E055816-D6EA-4637-ACF1-6AF56468CF0B}"/>
              </a:ext>
            </a:extLst>
          </p:cNvPr>
          <p:cNvPicPr>
            <a:picLocks noChangeAspect="1"/>
          </p:cNvPicPr>
          <p:nvPr/>
        </p:nvPicPr>
        <p:blipFill>
          <a:blip r:embed="rId2"/>
          <a:stretch>
            <a:fillRect/>
          </a:stretch>
        </p:blipFill>
        <p:spPr>
          <a:xfrm>
            <a:off x="1487488" y="836712"/>
            <a:ext cx="8637226" cy="5623364"/>
          </a:xfrm>
          <a:prstGeom prst="rect">
            <a:avLst/>
          </a:prstGeom>
        </p:spPr>
      </p:pic>
      <p:sp>
        <p:nvSpPr>
          <p:cNvPr id="51" name="正方形/長方形 50">
            <a:extLst>
              <a:ext uri="{FF2B5EF4-FFF2-40B4-BE49-F238E27FC236}">
                <a16:creationId xmlns:a16="http://schemas.microsoft.com/office/drawing/2014/main" id="{CC5D73AB-C52F-4792-89DE-DCF2F1BB78B7}"/>
              </a:ext>
            </a:extLst>
          </p:cNvPr>
          <p:cNvSpPr/>
          <p:nvPr/>
        </p:nvSpPr>
        <p:spPr>
          <a:xfrm>
            <a:off x="6909495" y="2573063"/>
            <a:ext cx="4950701" cy="830997"/>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③焦点を通った光は、光軸に平行に進む</a:t>
            </a:r>
          </a:p>
        </p:txBody>
      </p:sp>
      <p:cxnSp>
        <p:nvCxnSpPr>
          <p:cNvPr id="52" name="直線矢印コネクタ 51">
            <a:extLst>
              <a:ext uri="{FF2B5EF4-FFF2-40B4-BE49-F238E27FC236}">
                <a16:creationId xmlns:a16="http://schemas.microsoft.com/office/drawing/2014/main" id="{71156AD9-2044-43EA-BB38-7E32F22908B9}"/>
              </a:ext>
            </a:extLst>
          </p:cNvPr>
          <p:cNvCxnSpPr>
            <a:cxnSpLocks/>
          </p:cNvCxnSpPr>
          <p:nvPr/>
        </p:nvCxnSpPr>
        <p:spPr>
          <a:xfrm>
            <a:off x="4944989" y="1251503"/>
            <a:ext cx="1295027"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9C95FA38-3FE4-407D-B495-F599CC927297}"/>
                  </a:ext>
                </a:extLst>
              </p:cNvPr>
              <p:cNvSpPr/>
              <p:nvPr/>
            </p:nvSpPr>
            <p:spPr>
              <a:xfrm>
                <a:off x="5375224" y="1223393"/>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9C95FA38-3FE4-407D-B495-F599CC927297}"/>
                  </a:ext>
                </a:extLst>
              </p:cNvPr>
              <p:cNvSpPr>
                <a:spLocks noRot="1" noChangeAspect="1" noMove="1" noResize="1" noEditPoints="1" noAdjustHandles="1" noChangeArrowheads="1" noChangeShapeType="1" noTextEdit="1"/>
              </p:cNvSpPr>
              <p:nvPr/>
            </p:nvSpPr>
            <p:spPr>
              <a:xfrm>
                <a:off x="5375224" y="1223393"/>
                <a:ext cx="597215" cy="707886"/>
              </a:xfrm>
              <a:prstGeom prst="rect">
                <a:avLst/>
              </a:prstGeom>
              <a:blipFill>
                <a:blip r:embed="rId3"/>
                <a:stretch>
                  <a:fillRect/>
                </a:stretch>
              </a:blipFill>
            </p:spPr>
            <p:txBody>
              <a:bodyPr/>
              <a:lstStyle/>
              <a:p>
                <a:r>
                  <a:rPr lang="ja-JP" altLang="en-US">
                    <a:noFill/>
                  </a:rPr>
                  <a:t> </a:t>
                </a:r>
              </a:p>
            </p:txBody>
          </p:sp>
        </mc:Fallback>
      </mc:AlternateContent>
      <p:cxnSp>
        <p:nvCxnSpPr>
          <p:cNvPr id="54" name="直線矢印コネクタ 53">
            <a:extLst>
              <a:ext uri="{FF2B5EF4-FFF2-40B4-BE49-F238E27FC236}">
                <a16:creationId xmlns:a16="http://schemas.microsoft.com/office/drawing/2014/main" id="{CD197530-1629-4796-8B9E-FDA08E420D69}"/>
              </a:ext>
            </a:extLst>
          </p:cNvPr>
          <p:cNvCxnSpPr>
            <a:cxnSpLocks/>
          </p:cNvCxnSpPr>
          <p:nvPr/>
        </p:nvCxnSpPr>
        <p:spPr>
          <a:xfrm>
            <a:off x="3719736" y="1251503"/>
            <a:ext cx="1225253"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2932770A-D1E1-4500-B713-9C8D5A06A358}"/>
                  </a:ext>
                </a:extLst>
              </p:cNvPr>
              <p:cNvSpPr/>
              <p:nvPr/>
            </p:nvSpPr>
            <p:spPr>
              <a:xfrm>
                <a:off x="3976461" y="1223393"/>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2932770A-D1E1-4500-B713-9C8D5A06A358}"/>
                  </a:ext>
                </a:extLst>
              </p:cNvPr>
              <p:cNvSpPr>
                <a:spLocks noRot="1" noChangeAspect="1" noMove="1" noResize="1" noEditPoints="1" noAdjustHandles="1" noChangeArrowheads="1" noChangeShapeType="1" noTextEdit="1"/>
              </p:cNvSpPr>
              <p:nvPr/>
            </p:nvSpPr>
            <p:spPr>
              <a:xfrm>
                <a:off x="3976461" y="1223393"/>
                <a:ext cx="597215" cy="707886"/>
              </a:xfrm>
              <a:prstGeom prst="rect">
                <a:avLst/>
              </a:prstGeom>
              <a:blipFill>
                <a:blip r:embed="rId4"/>
                <a:stretch>
                  <a:fillRect/>
                </a:stretch>
              </a:blipFill>
            </p:spPr>
            <p:txBody>
              <a:bodyPr/>
              <a:lstStyle/>
              <a:p>
                <a:r>
                  <a:rPr lang="ja-JP" altLang="en-US">
                    <a:noFill/>
                  </a:rPr>
                  <a:t> </a:t>
                </a:r>
              </a:p>
            </p:txBody>
          </p:sp>
        </mc:Fallback>
      </mc:AlternateContent>
      <p:sp>
        <p:nvSpPr>
          <p:cNvPr id="56" name="正方形/長方形 55">
            <a:extLst>
              <a:ext uri="{FF2B5EF4-FFF2-40B4-BE49-F238E27FC236}">
                <a16:creationId xmlns:a16="http://schemas.microsoft.com/office/drawing/2014/main" id="{4E95F286-5150-4D30-B47E-68136F45598C}"/>
              </a:ext>
            </a:extLst>
          </p:cNvPr>
          <p:cNvSpPr/>
          <p:nvPr/>
        </p:nvSpPr>
        <p:spPr>
          <a:xfrm>
            <a:off x="5019283" y="1785462"/>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cxnSp>
        <p:nvCxnSpPr>
          <p:cNvPr id="38" name="直線コネクタ 37">
            <a:extLst>
              <a:ext uri="{FF2B5EF4-FFF2-40B4-BE49-F238E27FC236}">
                <a16:creationId xmlns:a16="http://schemas.microsoft.com/office/drawing/2014/main" id="{C9C8245D-6A01-4267-BA03-82DB1F700C62}"/>
              </a:ext>
            </a:extLst>
          </p:cNvPr>
          <p:cNvCxnSpPr>
            <a:cxnSpLocks/>
          </p:cNvCxnSpPr>
          <p:nvPr/>
        </p:nvCxnSpPr>
        <p:spPr>
          <a:xfrm>
            <a:off x="2100080" y="1348094"/>
            <a:ext cx="2843460" cy="39463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53907C58-658E-496D-8780-090F1A2F8AC7}"/>
              </a:ext>
            </a:extLst>
          </p:cNvPr>
          <p:cNvCxnSpPr/>
          <p:nvPr/>
        </p:nvCxnSpPr>
        <p:spPr>
          <a:xfrm>
            <a:off x="4920273" y="5279956"/>
            <a:ext cx="6743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726B905-292A-4617-BD93-82CF893B15D8}"/>
              </a:ext>
            </a:extLst>
          </p:cNvPr>
          <p:cNvCxnSpPr>
            <a:cxnSpLocks/>
          </p:cNvCxnSpPr>
          <p:nvPr/>
        </p:nvCxnSpPr>
        <p:spPr>
          <a:xfrm>
            <a:off x="1160544" y="2709770"/>
            <a:ext cx="3789296" cy="12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03E6D79-06D8-4B7F-A2C4-0719D0BC179E}"/>
              </a:ext>
            </a:extLst>
          </p:cNvPr>
          <p:cNvCxnSpPr>
            <a:cxnSpLocks/>
          </p:cNvCxnSpPr>
          <p:nvPr/>
        </p:nvCxnSpPr>
        <p:spPr>
          <a:xfrm>
            <a:off x="4944989" y="2728075"/>
            <a:ext cx="4999869" cy="30644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9E66BF27-6649-4137-BE57-9281A27BC9E7}"/>
              </a:ext>
            </a:extLst>
          </p:cNvPr>
          <p:cNvCxnSpPr>
            <a:cxnSpLocks/>
          </p:cNvCxnSpPr>
          <p:nvPr/>
        </p:nvCxnSpPr>
        <p:spPr>
          <a:xfrm>
            <a:off x="1305347" y="1959389"/>
            <a:ext cx="8854653" cy="37738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B786AE9D-E309-41B0-B5D9-72642F792AA6}"/>
              </a:ext>
            </a:extLst>
          </p:cNvPr>
          <p:cNvSpPr/>
          <p:nvPr/>
        </p:nvSpPr>
        <p:spPr>
          <a:xfrm>
            <a:off x="6864566" y="794611"/>
            <a:ext cx="5040560" cy="830997"/>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①凸レンズの中心を通る光は直進する</a:t>
            </a:r>
          </a:p>
        </p:txBody>
      </p:sp>
      <p:sp>
        <p:nvSpPr>
          <p:cNvPr id="57" name="正方形/長方形 56">
            <a:extLst>
              <a:ext uri="{FF2B5EF4-FFF2-40B4-BE49-F238E27FC236}">
                <a16:creationId xmlns:a16="http://schemas.microsoft.com/office/drawing/2014/main" id="{EA27616A-E8F5-4A94-ACFB-CCFB32CD3BD7}"/>
              </a:ext>
            </a:extLst>
          </p:cNvPr>
          <p:cNvSpPr/>
          <p:nvPr/>
        </p:nvSpPr>
        <p:spPr>
          <a:xfrm>
            <a:off x="6884103" y="1689481"/>
            <a:ext cx="4900529" cy="830997"/>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②光軸に平行な光は、焦点に向かって進む</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58" name="正方形/長方形 57">
            <a:extLst>
              <a:ext uri="{FF2B5EF4-FFF2-40B4-BE49-F238E27FC236}">
                <a16:creationId xmlns:a16="http://schemas.microsoft.com/office/drawing/2014/main" id="{75EDDE46-FBAB-4D9C-89CD-A424AD8EC433}"/>
              </a:ext>
            </a:extLst>
          </p:cNvPr>
          <p:cNvSpPr/>
          <p:nvPr/>
        </p:nvSpPr>
        <p:spPr>
          <a:xfrm>
            <a:off x="9345680" y="4027091"/>
            <a:ext cx="2318048" cy="584775"/>
          </a:xfrm>
          <a:prstGeom prst="rect">
            <a:avLst/>
          </a:prstGeom>
          <a:solidFill>
            <a:schemeClr val="bg1"/>
          </a:solidFill>
        </p:spPr>
        <p:txBody>
          <a:bodyPr wrap="square">
            <a:spAutoFit/>
          </a:bodyPr>
          <a:lstStyle/>
          <a:p>
            <a:r>
              <a:rPr lang="ja-JP" altLang="en-US" sz="3200" dirty="0">
                <a:solidFill>
                  <a:srgbClr val="FF0000"/>
                </a:solidFill>
                <a:ea typeface="HG丸ｺﾞｼｯｸM-PRO" panose="020F0600000000000000" pitchFamily="50" charset="-128"/>
              </a:rPr>
              <a:t>倒立の実像</a:t>
            </a:r>
            <a:endParaRPr lang="en-US" altLang="ja-JP" sz="3200" dirty="0">
              <a:solidFill>
                <a:srgbClr val="FF0000"/>
              </a:solidFill>
              <a:ea typeface="HG丸ｺﾞｼｯｸM-PRO" panose="020F0600000000000000" pitchFamily="50" charset="-128"/>
            </a:endParaRPr>
          </a:p>
        </p:txBody>
      </p:sp>
      <p:sp>
        <p:nvSpPr>
          <p:cNvPr id="59" name="正方形/長方形 58">
            <a:extLst>
              <a:ext uri="{FF2B5EF4-FFF2-40B4-BE49-F238E27FC236}">
                <a16:creationId xmlns:a16="http://schemas.microsoft.com/office/drawing/2014/main" id="{68D446E2-806B-4A8D-A1AA-24C982FDD675}"/>
              </a:ext>
            </a:extLst>
          </p:cNvPr>
          <p:cNvSpPr/>
          <p:nvPr/>
        </p:nvSpPr>
        <p:spPr>
          <a:xfrm>
            <a:off x="286874" y="879401"/>
            <a:ext cx="2492990" cy="400110"/>
          </a:xfrm>
          <a:prstGeom prst="rect">
            <a:avLst/>
          </a:prstGeom>
        </p:spPr>
        <p:txBody>
          <a:bodyPr wrap="none">
            <a:spAutoFit/>
          </a:bodyPr>
          <a:lstStyle/>
          <a:p>
            <a:r>
              <a:rPr lang="ja-JP" altLang="en-US" sz="2000" dirty="0">
                <a:ea typeface="HG丸ｺﾞｼｯｸM-PRO" panose="020F0600000000000000" pitchFamily="50" charset="-128"/>
              </a:rPr>
              <a:t>①～③を合わせると</a:t>
            </a:r>
            <a:endParaRPr lang="en-US" altLang="ja-JP" sz="2000" dirty="0">
              <a:ea typeface="HG丸ｺﾞｼｯｸM-PRO" panose="020F0600000000000000" pitchFamily="50" charset="-128"/>
            </a:endParaRPr>
          </a:p>
        </p:txBody>
      </p:sp>
      <p:sp>
        <p:nvSpPr>
          <p:cNvPr id="7" name="矢印: 下 6">
            <a:extLst>
              <a:ext uri="{FF2B5EF4-FFF2-40B4-BE49-F238E27FC236}">
                <a16:creationId xmlns:a16="http://schemas.microsoft.com/office/drawing/2014/main" id="{639F505E-7113-4EE9-8B9C-556CEEDB7E94}"/>
              </a:ext>
            </a:extLst>
          </p:cNvPr>
          <p:cNvSpPr/>
          <p:nvPr/>
        </p:nvSpPr>
        <p:spPr>
          <a:xfrm>
            <a:off x="8976320" y="3501008"/>
            <a:ext cx="216024" cy="1719640"/>
          </a:xfrm>
          <a:prstGeom prst="downArrow">
            <a:avLst>
              <a:gd name="adj1" fmla="val 50000"/>
              <a:gd name="adj2" fmla="val 178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24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down)">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50</a:t>
            </a:fld>
            <a:endParaRPr kumimoji="1" lang="ja-JP" altLang="en-US"/>
          </a:p>
        </p:txBody>
      </p:sp>
      <p:sp>
        <p:nvSpPr>
          <p:cNvPr id="6" name="正方形/長方形 5">
            <a:extLst>
              <a:ext uri="{FF2B5EF4-FFF2-40B4-BE49-F238E27FC236}">
                <a16:creationId xmlns:a16="http://schemas.microsoft.com/office/drawing/2014/main" id="{C7A651C4-F4CB-418F-A2B5-896248CF280E}"/>
              </a:ext>
            </a:extLst>
          </p:cNvPr>
          <p:cNvSpPr/>
          <p:nvPr/>
        </p:nvSpPr>
        <p:spPr>
          <a:xfrm>
            <a:off x="1847528" y="1593762"/>
            <a:ext cx="8282196" cy="423115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9E957A8F-CCC5-4B20-B43D-F95752AA76ED}"/>
                  </a:ext>
                </a:extLst>
              </p:cNvPr>
              <p:cNvSpPr/>
              <p:nvPr/>
            </p:nvSpPr>
            <p:spPr>
              <a:xfrm>
                <a:off x="4354991" y="1662267"/>
                <a:ext cx="3482018" cy="17992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5400" i="1" smtClean="0">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𝑎</m:t>
                          </m:r>
                        </m:den>
                      </m:f>
                      <m:r>
                        <a:rPr lang="en-US" altLang="ja-JP" sz="5400" b="0" i="1" smtClean="0">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i="1">
                              <a:latin typeface="Cambria Math" panose="02040503050406030204" pitchFamily="18" charset="0"/>
                            </a:rPr>
                            <m:t>1</m:t>
                          </m:r>
                        </m:num>
                        <m:den>
                          <m:r>
                            <a:rPr lang="en-US" altLang="ja-JP" sz="5400" i="1">
                              <a:latin typeface="Cambria Math" panose="02040503050406030204" pitchFamily="18" charset="0"/>
                            </a:rPr>
                            <m:t>𝑏</m:t>
                          </m:r>
                        </m:den>
                      </m:f>
                      <m:r>
                        <a:rPr lang="en-US" altLang="ja-JP" sz="5400" i="1">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𝑓</m:t>
                          </m:r>
                        </m:den>
                      </m:f>
                    </m:oMath>
                  </m:oMathPara>
                </a14:m>
                <a:endParaRPr lang="ja-JP" altLang="en-US" sz="5400" dirty="0">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9E957A8F-CCC5-4B20-B43D-F95752AA76ED}"/>
                  </a:ext>
                </a:extLst>
              </p:cNvPr>
              <p:cNvSpPr>
                <a:spLocks noRot="1" noChangeAspect="1" noMove="1" noResize="1" noEditPoints="1" noAdjustHandles="1" noChangeArrowheads="1" noChangeShapeType="1" noTextEdit="1"/>
              </p:cNvSpPr>
              <p:nvPr/>
            </p:nvSpPr>
            <p:spPr>
              <a:xfrm>
                <a:off x="4354991" y="1662267"/>
                <a:ext cx="3482018" cy="1799275"/>
              </a:xfrm>
              <a:prstGeom prst="rect">
                <a:avLst/>
              </a:prstGeom>
              <a:blipFill>
                <a:blip r:embed="rId2"/>
                <a:stretch>
                  <a:fillRect/>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D9C37C1B-F947-4263-9AD1-0D51CD5BEC2C}"/>
              </a:ext>
            </a:extLst>
          </p:cNvPr>
          <p:cNvSpPr/>
          <p:nvPr/>
        </p:nvSpPr>
        <p:spPr>
          <a:xfrm>
            <a:off x="2071406" y="3833834"/>
            <a:ext cx="1882247" cy="769441"/>
          </a:xfrm>
          <a:prstGeom prst="rect">
            <a:avLst/>
          </a:prstGeom>
        </p:spPr>
        <p:txBody>
          <a:bodyPr wrap="none">
            <a:sp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rPr>
              <a:t>凹面鏡</a:t>
            </a:r>
            <a:endParaRPr lang="ja-JP" altLang="en-US" sz="4400" b="1" dirty="0">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93788F89-27C0-47D3-B2CD-EA34B7B1DF55}"/>
              </a:ext>
            </a:extLst>
          </p:cNvPr>
          <p:cNvSpPr/>
          <p:nvPr/>
        </p:nvSpPr>
        <p:spPr>
          <a:xfrm>
            <a:off x="2008277" y="4970052"/>
            <a:ext cx="1882247" cy="769441"/>
          </a:xfrm>
          <a:prstGeom prst="rect">
            <a:avLst/>
          </a:prstGeom>
        </p:spPr>
        <p:txBody>
          <a:bodyPr wrap="none">
            <a:spAutoFit/>
          </a:bodyPr>
          <a:lstStyle/>
          <a:p>
            <a:r>
              <a:rPr lang="ja-JP" altLang="en-US" sz="4400" b="1" dirty="0">
                <a:latin typeface="HG丸ｺﾞｼｯｸM-PRO" panose="020F0600000000000000" pitchFamily="50" charset="-128"/>
                <a:ea typeface="HG丸ｺﾞｼｯｸM-PRO" panose="020F0600000000000000" pitchFamily="50" charset="-128"/>
              </a:rPr>
              <a:t>凸面鏡</a:t>
            </a:r>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A9558CAF-2AB0-4658-AB98-6941D4E011B9}"/>
                  </a:ext>
                </a:extLst>
              </p:cNvPr>
              <p:cNvSpPr/>
              <p:nvPr/>
            </p:nvSpPr>
            <p:spPr>
              <a:xfrm>
                <a:off x="4665826" y="3818884"/>
                <a:ext cx="1369286"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𝒇</m:t>
                    </m:r>
                    <m:r>
                      <a:rPr lang="ja-JP" altLang="en-US" sz="3600" b="1" i="1" smtClean="0">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11" name="正方形/長方形 10">
                <a:extLst>
                  <a:ext uri="{FF2B5EF4-FFF2-40B4-BE49-F238E27FC236}">
                    <a16:creationId xmlns:a16="http://schemas.microsoft.com/office/drawing/2014/main" id="{A9558CAF-2AB0-4658-AB98-6941D4E011B9}"/>
                  </a:ext>
                </a:extLst>
              </p:cNvPr>
              <p:cNvSpPr>
                <a:spLocks noRot="1" noChangeAspect="1" noMove="1" noResize="1" noEditPoints="1" noAdjustHandles="1" noChangeArrowheads="1" noChangeShapeType="1" noTextEdit="1"/>
              </p:cNvSpPr>
              <p:nvPr/>
            </p:nvSpPr>
            <p:spPr>
              <a:xfrm>
                <a:off x="4665826" y="3818884"/>
                <a:ext cx="1369286" cy="646331"/>
              </a:xfrm>
              <a:prstGeom prst="rect">
                <a:avLst/>
              </a:prstGeom>
              <a:blipFill>
                <a:blip r:embed="rId3"/>
                <a:stretch>
                  <a:fillRect t="-18868" r="-12889"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472C605B-B820-4963-9658-DEF532B0A4B7}"/>
                  </a:ext>
                </a:extLst>
              </p:cNvPr>
              <p:cNvSpPr/>
              <p:nvPr/>
            </p:nvSpPr>
            <p:spPr>
              <a:xfrm>
                <a:off x="4646506" y="4969271"/>
                <a:ext cx="1369286"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𝒇</m:t>
                    </m:r>
                    <m:r>
                      <a:rPr lang="ja-JP" altLang="en-US" sz="3600" b="1" i="1">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12" name="正方形/長方形 11">
                <a:extLst>
                  <a:ext uri="{FF2B5EF4-FFF2-40B4-BE49-F238E27FC236}">
                    <a16:creationId xmlns:a16="http://schemas.microsoft.com/office/drawing/2014/main" id="{472C605B-B820-4963-9658-DEF532B0A4B7}"/>
                  </a:ext>
                </a:extLst>
              </p:cNvPr>
              <p:cNvSpPr>
                <a:spLocks noRot="1" noChangeAspect="1" noMove="1" noResize="1" noEditPoints="1" noAdjustHandles="1" noChangeArrowheads="1" noChangeShapeType="1" noTextEdit="1"/>
              </p:cNvSpPr>
              <p:nvPr/>
            </p:nvSpPr>
            <p:spPr>
              <a:xfrm>
                <a:off x="4646506" y="4969271"/>
                <a:ext cx="1369286" cy="646331"/>
              </a:xfrm>
              <a:prstGeom prst="rect">
                <a:avLst/>
              </a:prstGeom>
              <a:blipFill>
                <a:blip r:embed="rId4"/>
                <a:stretch>
                  <a:fillRect t="-18868" r="-12889"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A11509F9-7963-4ED1-8830-149D8B04AD67}"/>
                  </a:ext>
                </a:extLst>
              </p:cNvPr>
              <p:cNvSpPr/>
              <p:nvPr/>
            </p:nvSpPr>
            <p:spPr>
              <a:xfrm>
                <a:off x="3980448" y="5791556"/>
                <a:ext cx="2187715" cy="523220"/>
              </a:xfrm>
              <a:prstGeom prst="rect">
                <a:avLst/>
              </a:prstGeom>
            </p:spPr>
            <p:txBody>
              <a:bodyPr wrap="none">
                <a:spAutoFit/>
              </a:bodyPr>
              <a:lstStyle/>
              <a:p>
                <a14:m>
                  <m:oMath xmlns:m="http://schemas.openxmlformats.org/officeDocument/2006/math">
                    <m:r>
                      <a:rPr lang="en-US" altLang="ja-JP" sz="2800" i="1">
                        <a:latin typeface="Cambria Math" panose="02040503050406030204" pitchFamily="18" charset="0"/>
                      </a:rPr>
                      <m:t>𝑓</m:t>
                    </m:r>
                  </m:oMath>
                </a14:m>
                <a:r>
                  <a:rPr lang="ja-JP" altLang="en-US" sz="2800" dirty="0">
                    <a:ea typeface="HG丸ｺﾞｼｯｸM-PRO" panose="020F0600000000000000" pitchFamily="50" charset="-128"/>
                  </a:rPr>
                  <a:t>：焦点距離</a:t>
                </a:r>
              </a:p>
            </p:txBody>
          </p:sp>
        </mc:Choice>
        <mc:Fallback xmlns="">
          <p:sp>
            <p:nvSpPr>
              <p:cNvPr id="13" name="正方形/長方形 12">
                <a:extLst>
                  <a:ext uri="{FF2B5EF4-FFF2-40B4-BE49-F238E27FC236}">
                    <a16:creationId xmlns:a16="http://schemas.microsoft.com/office/drawing/2014/main" id="{A11509F9-7963-4ED1-8830-149D8B04AD67}"/>
                  </a:ext>
                </a:extLst>
              </p:cNvPr>
              <p:cNvSpPr>
                <a:spLocks noRot="1" noChangeAspect="1" noMove="1" noResize="1" noEditPoints="1" noAdjustHandles="1" noChangeArrowheads="1" noChangeShapeType="1" noTextEdit="1"/>
              </p:cNvSpPr>
              <p:nvPr/>
            </p:nvSpPr>
            <p:spPr>
              <a:xfrm>
                <a:off x="3980448" y="5791556"/>
                <a:ext cx="2187715" cy="523220"/>
              </a:xfrm>
              <a:prstGeom prst="rect">
                <a:avLst/>
              </a:prstGeom>
              <a:blipFill>
                <a:blip r:embed="rId5"/>
                <a:stretch>
                  <a:fillRect t="-16279" r="-4178" b="-26744"/>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D09AA3D4-37C0-4275-A386-5AC37E9C4E78}"/>
              </a:ext>
            </a:extLst>
          </p:cNvPr>
          <p:cNvSpPr/>
          <p:nvPr/>
        </p:nvSpPr>
        <p:spPr>
          <a:xfrm>
            <a:off x="7263980" y="3762760"/>
            <a:ext cx="1313180" cy="769441"/>
          </a:xfrm>
          <a:prstGeom prst="rect">
            <a:avLst/>
          </a:prstGeom>
        </p:spPr>
        <p:txBody>
          <a:bodyPr wrap="none">
            <a:spAutoFit/>
          </a:bodyPr>
          <a:lstStyle/>
          <a:p>
            <a:r>
              <a:rPr lang="ja-JP" altLang="en-US" sz="4400" dirty="0">
                <a:solidFill>
                  <a:srgbClr val="000000"/>
                </a:solidFill>
                <a:latin typeface="HG丸ｺﾞｼｯｸM-PRO" panose="020F0600000000000000" pitchFamily="50" charset="-128"/>
                <a:ea typeface="HG丸ｺﾞｼｯｸM-PRO" panose="020F0600000000000000" pitchFamily="50" charset="-128"/>
              </a:rPr>
              <a:t>実像</a:t>
            </a:r>
            <a:endParaRPr lang="ja-JP" altLang="en-US" sz="4400" dirty="0">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BF4F3A8A-DEF3-4465-8979-F2BCFCE38307}"/>
              </a:ext>
            </a:extLst>
          </p:cNvPr>
          <p:cNvSpPr/>
          <p:nvPr/>
        </p:nvSpPr>
        <p:spPr>
          <a:xfrm>
            <a:off x="7277490" y="4899358"/>
            <a:ext cx="1313180" cy="769441"/>
          </a:xfrm>
          <a:prstGeom prst="rect">
            <a:avLst/>
          </a:prstGeom>
        </p:spPr>
        <p:txBody>
          <a:bodyPr wrap="none">
            <a:spAutoFit/>
          </a:bodyPr>
          <a:lstStyle/>
          <a:p>
            <a:r>
              <a:rPr lang="ja-JP" altLang="en-US" sz="4400" dirty="0">
                <a:latin typeface="HG丸ｺﾞｼｯｸM-PRO" panose="020F0600000000000000" pitchFamily="50" charset="-128"/>
                <a:ea typeface="HG丸ｺﾞｼｯｸM-PRO" panose="020F0600000000000000" pitchFamily="50" charset="-128"/>
              </a:rPr>
              <a:t>虚像</a:t>
            </a:r>
          </a:p>
        </p:txBody>
      </p: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07A60A10-9E4E-474C-934F-C7013EA62171}"/>
                  </a:ext>
                </a:extLst>
              </p:cNvPr>
              <p:cNvSpPr/>
              <p:nvPr/>
            </p:nvSpPr>
            <p:spPr>
              <a:xfrm>
                <a:off x="8577160" y="3810954"/>
                <a:ext cx="1390124"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𝒃</m:t>
                    </m:r>
                    <m:r>
                      <a:rPr lang="ja-JP" altLang="en-US" sz="3600" b="1" i="1" smtClean="0">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16" name="正方形/長方形 15">
                <a:extLst>
                  <a:ext uri="{FF2B5EF4-FFF2-40B4-BE49-F238E27FC236}">
                    <a16:creationId xmlns:a16="http://schemas.microsoft.com/office/drawing/2014/main" id="{07A60A10-9E4E-474C-934F-C7013EA62171}"/>
                  </a:ext>
                </a:extLst>
              </p:cNvPr>
              <p:cNvSpPr>
                <a:spLocks noRot="1" noChangeAspect="1" noMove="1" noResize="1" noEditPoints="1" noAdjustHandles="1" noChangeArrowheads="1" noChangeShapeType="1" noTextEdit="1"/>
              </p:cNvSpPr>
              <p:nvPr/>
            </p:nvSpPr>
            <p:spPr>
              <a:xfrm>
                <a:off x="8577160" y="3810954"/>
                <a:ext cx="1390124" cy="646331"/>
              </a:xfrm>
              <a:prstGeom prst="rect">
                <a:avLst/>
              </a:prstGeom>
              <a:blipFill>
                <a:blip r:embed="rId6"/>
                <a:stretch>
                  <a:fillRect t="-18868" r="-13158"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87C760A3-8E66-494D-A47D-AB605B2FD714}"/>
                  </a:ext>
                </a:extLst>
              </p:cNvPr>
              <p:cNvSpPr/>
              <p:nvPr/>
            </p:nvSpPr>
            <p:spPr>
              <a:xfrm>
                <a:off x="8590670" y="4980277"/>
                <a:ext cx="1390124"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𝒃</m:t>
                    </m:r>
                    <m:r>
                      <a:rPr lang="ja-JP" altLang="en-US" sz="3600" b="1" i="1">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17" name="正方形/長方形 16">
                <a:extLst>
                  <a:ext uri="{FF2B5EF4-FFF2-40B4-BE49-F238E27FC236}">
                    <a16:creationId xmlns:a16="http://schemas.microsoft.com/office/drawing/2014/main" id="{87C760A3-8E66-494D-A47D-AB605B2FD714}"/>
                  </a:ext>
                </a:extLst>
              </p:cNvPr>
              <p:cNvSpPr>
                <a:spLocks noRot="1" noChangeAspect="1" noMove="1" noResize="1" noEditPoints="1" noAdjustHandles="1" noChangeArrowheads="1" noChangeShapeType="1" noTextEdit="1"/>
              </p:cNvSpPr>
              <p:nvPr/>
            </p:nvSpPr>
            <p:spPr>
              <a:xfrm>
                <a:off x="8590670" y="4980277"/>
                <a:ext cx="1390124" cy="646331"/>
              </a:xfrm>
              <a:prstGeom prst="rect">
                <a:avLst/>
              </a:prstGeom>
              <a:blipFill>
                <a:blip r:embed="rId7"/>
                <a:stretch>
                  <a:fillRect t="-19811" r="-13158"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876CC549-DF80-4ABF-A64A-724604542C9F}"/>
                  </a:ext>
                </a:extLst>
              </p:cNvPr>
              <p:cNvSpPr/>
              <p:nvPr/>
            </p:nvSpPr>
            <p:spPr>
              <a:xfrm>
                <a:off x="7113406" y="5824912"/>
                <a:ext cx="3259097" cy="523220"/>
              </a:xfrm>
              <a:prstGeom prst="rect">
                <a:avLst/>
              </a:prstGeom>
            </p:spPr>
            <p:txBody>
              <a:bodyPr wrap="none">
                <a:spAutoFit/>
              </a:bodyPr>
              <a:lstStyle/>
              <a:p>
                <a14:m>
                  <m:oMath xmlns:m="http://schemas.openxmlformats.org/officeDocument/2006/math">
                    <m:r>
                      <a:rPr lang="en-US" altLang="ja-JP" sz="2800" b="0" i="1" smtClean="0">
                        <a:latin typeface="Cambria Math" panose="02040503050406030204" pitchFamily="18" charset="0"/>
                      </a:rPr>
                      <m:t>𝑏</m:t>
                    </m:r>
                  </m:oMath>
                </a14:m>
                <a:r>
                  <a:rPr lang="ja-JP" altLang="en-US" sz="2800" dirty="0">
                    <a:ea typeface="HG丸ｺﾞｼｯｸM-PRO" panose="020F0600000000000000" pitchFamily="50" charset="-128"/>
                  </a:rPr>
                  <a:t>：像のできる位置</a:t>
                </a:r>
              </a:p>
            </p:txBody>
          </p:sp>
        </mc:Choice>
        <mc:Fallback xmlns="">
          <p:sp>
            <p:nvSpPr>
              <p:cNvPr id="18" name="正方形/長方形 17">
                <a:extLst>
                  <a:ext uri="{FF2B5EF4-FFF2-40B4-BE49-F238E27FC236}">
                    <a16:creationId xmlns:a16="http://schemas.microsoft.com/office/drawing/2014/main" id="{876CC549-DF80-4ABF-A64A-724604542C9F}"/>
                  </a:ext>
                </a:extLst>
              </p:cNvPr>
              <p:cNvSpPr>
                <a:spLocks noRot="1" noChangeAspect="1" noMove="1" noResize="1" noEditPoints="1" noAdjustHandles="1" noChangeArrowheads="1" noChangeShapeType="1" noTextEdit="1"/>
              </p:cNvSpPr>
              <p:nvPr/>
            </p:nvSpPr>
            <p:spPr>
              <a:xfrm>
                <a:off x="7113406" y="5824912"/>
                <a:ext cx="3259097" cy="523220"/>
              </a:xfrm>
              <a:prstGeom prst="rect">
                <a:avLst/>
              </a:prstGeom>
              <a:blipFill>
                <a:blip r:embed="rId8"/>
                <a:stretch>
                  <a:fillRect t="-17647" r="-2243" b="-28235"/>
                </a:stretch>
              </a:blipFill>
            </p:spPr>
            <p:txBody>
              <a:bodyPr/>
              <a:lstStyle/>
              <a:p>
                <a:r>
                  <a:rPr lang="ja-JP" altLang="en-US">
                    <a:noFill/>
                  </a:rPr>
                  <a:t> </a:t>
                </a:r>
              </a:p>
            </p:txBody>
          </p:sp>
        </mc:Fallback>
      </mc:AlternateContent>
      <p:cxnSp>
        <p:nvCxnSpPr>
          <p:cNvPr id="19" name="直線コネクタ 18">
            <a:extLst>
              <a:ext uri="{FF2B5EF4-FFF2-40B4-BE49-F238E27FC236}">
                <a16:creationId xmlns:a16="http://schemas.microsoft.com/office/drawing/2014/main" id="{02D2C3C4-E745-455D-B7E0-23C6B0E804C4}"/>
              </a:ext>
            </a:extLst>
          </p:cNvPr>
          <p:cNvCxnSpPr>
            <a:stCxn id="15" idx="1"/>
          </p:cNvCxnSpPr>
          <p:nvPr/>
        </p:nvCxnSpPr>
        <p:spPr>
          <a:xfrm flipH="1" flipV="1">
            <a:off x="5910951" y="4206915"/>
            <a:ext cx="1366539" cy="1077164"/>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3CFC7E0-7B24-4E4C-91D5-D07660AE836D}"/>
              </a:ext>
            </a:extLst>
          </p:cNvPr>
          <p:cNvCxnSpPr>
            <a:stCxn id="14" idx="1"/>
          </p:cNvCxnSpPr>
          <p:nvPr/>
        </p:nvCxnSpPr>
        <p:spPr>
          <a:xfrm flipH="1">
            <a:off x="5933047" y="4147481"/>
            <a:ext cx="1330933" cy="0"/>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2CE2E27-FB78-4386-A576-830CC20F9D8B}"/>
              </a:ext>
            </a:extLst>
          </p:cNvPr>
          <p:cNvCxnSpPr>
            <a:stCxn id="15" idx="1"/>
            <a:endCxn id="12" idx="3"/>
          </p:cNvCxnSpPr>
          <p:nvPr/>
        </p:nvCxnSpPr>
        <p:spPr>
          <a:xfrm flipH="1">
            <a:off x="6015792" y="5284079"/>
            <a:ext cx="1261698" cy="8358"/>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15674EC5-EF1D-4451-ABF3-26EF6A3E0D46}"/>
              </a:ext>
            </a:extLst>
          </p:cNvPr>
          <p:cNvSpPr/>
          <p:nvPr/>
        </p:nvSpPr>
        <p:spPr>
          <a:xfrm>
            <a:off x="5855577" y="5321533"/>
            <a:ext cx="1620957" cy="523220"/>
          </a:xfrm>
          <a:prstGeom prst="rect">
            <a:avLst/>
          </a:prstGeom>
        </p:spPr>
        <p:txBody>
          <a:bodyPr wrap="none">
            <a:spAutoFit/>
          </a:bodyPr>
          <a:lstStyle/>
          <a:p>
            <a:r>
              <a:rPr lang="ja-JP" altLang="en-US" sz="1400" b="1" dirty="0">
                <a:solidFill>
                  <a:srgbClr val="000000"/>
                </a:solidFill>
                <a:latin typeface="HG丸ｺﾞｼｯｸM-PRO" panose="020F0600000000000000" pitchFamily="50" charset="-128"/>
                <a:ea typeface="HG丸ｺﾞｼｯｸM-PRO" panose="020F0600000000000000" pitchFamily="50" charset="-128"/>
              </a:rPr>
              <a:t>凸面鏡は</a:t>
            </a:r>
            <a:endParaRPr lang="en-US" altLang="ja-JP" sz="14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00000"/>
                </a:solidFill>
                <a:latin typeface="HG丸ｺﾞｼｯｸM-PRO" panose="020F0600000000000000" pitchFamily="50" charset="-128"/>
                <a:ea typeface="HG丸ｺﾞｼｯｸM-PRO" panose="020F0600000000000000" pitchFamily="50" charset="-128"/>
              </a:rPr>
              <a:t>虚像しかできない</a:t>
            </a:r>
            <a:endParaRPr lang="ja-JP" altLang="en-US" sz="1400" b="1" dirty="0">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2684668-8900-48C9-AD81-727FB2B68F97}"/>
              </a:ext>
            </a:extLst>
          </p:cNvPr>
          <p:cNvSpPr/>
          <p:nvPr/>
        </p:nvSpPr>
        <p:spPr>
          <a:xfrm>
            <a:off x="6011028" y="3351237"/>
            <a:ext cx="5493812" cy="369332"/>
          </a:xfrm>
          <a:prstGeom prst="rect">
            <a:avLst/>
          </a:prstGeom>
        </p:spPr>
        <p:txBody>
          <a:bodyPr wrap="none">
            <a:spAutoFit/>
          </a:bodyPr>
          <a:lstStyle/>
          <a:p>
            <a:r>
              <a:rPr lang="ja-JP" altLang="en-US" dirty="0">
                <a:solidFill>
                  <a:srgbClr val="FF0000"/>
                </a:solidFill>
                <a:ea typeface="HG丸ｺﾞｼｯｸM-PRO" panose="020F0600000000000000" pitchFamily="50" charset="-128"/>
              </a:rPr>
              <a:t>鏡の場合は、像が物体と同じ側にあるとき、ｂ＞０</a:t>
            </a:r>
            <a:endParaRPr lang="ja-JP" altLang="en-US" dirty="0">
              <a:ea typeface="HG丸ｺﾞｼｯｸM-PRO" panose="020F0600000000000000" pitchFamily="50" charset="-128"/>
            </a:endParaRPr>
          </a:p>
        </p:txBody>
      </p:sp>
      <p:cxnSp>
        <p:nvCxnSpPr>
          <p:cNvPr id="25" name="直線コネクタ 24">
            <a:extLst>
              <a:ext uri="{FF2B5EF4-FFF2-40B4-BE49-F238E27FC236}">
                <a16:creationId xmlns:a16="http://schemas.microsoft.com/office/drawing/2014/main" id="{EFF8E170-DB93-4731-A7E2-7906024D15BD}"/>
              </a:ext>
            </a:extLst>
          </p:cNvPr>
          <p:cNvCxnSpPr/>
          <p:nvPr/>
        </p:nvCxnSpPr>
        <p:spPr>
          <a:xfrm flipH="1" flipV="1">
            <a:off x="5909356" y="4187074"/>
            <a:ext cx="1366539" cy="1077164"/>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D5604B8-6A90-4F3E-BAF3-27960695AD7E}"/>
              </a:ext>
            </a:extLst>
          </p:cNvPr>
          <p:cNvCxnSpPr/>
          <p:nvPr/>
        </p:nvCxnSpPr>
        <p:spPr>
          <a:xfrm flipH="1">
            <a:off x="5934642" y="4143952"/>
            <a:ext cx="1330933"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8CA289F-7717-45DD-8C13-3657A12E4378}"/>
              </a:ext>
            </a:extLst>
          </p:cNvPr>
          <p:cNvCxnSpPr/>
          <p:nvPr/>
        </p:nvCxnSpPr>
        <p:spPr>
          <a:xfrm flipH="1">
            <a:off x="5871513" y="5280550"/>
            <a:ext cx="1407572" cy="8358"/>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ABD67EA-0374-4B6F-8A97-AE2B46548BDB}"/>
              </a:ext>
            </a:extLst>
          </p:cNvPr>
          <p:cNvCxnSpPr/>
          <p:nvPr/>
        </p:nvCxnSpPr>
        <p:spPr>
          <a:xfrm flipH="1">
            <a:off x="5854369" y="4186144"/>
            <a:ext cx="1396442" cy="1109607"/>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BCBF5896-366E-441F-8D24-EE12EC695B8B}"/>
              </a:ext>
            </a:extLst>
          </p:cNvPr>
          <p:cNvSpPr/>
          <p:nvPr/>
        </p:nvSpPr>
        <p:spPr>
          <a:xfrm>
            <a:off x="1816239" y="795093"/>
            <a:ext cx="4698722" cy="769441"/>
          </a:xfrm>
          <a:prstGeom prst="rect">
            <a:avLst/>
          </a:prstGeom>
        </p:spPr>
        <p:txBody>
          <a:bodyPr wrap="none">
            <a:spAutoFit/>
          </a:bodyPr>
          <a:lstStyle/>
          <a:p>
            <a:r>
              <a:rPr lang="ja-JP" altLang="en-US" sz="4400" dirty="0">
                <a:ea typeface="HG丸ｺﾞｼｯｸM-PRO" panose="020F0600000000000000" pitchFamily="50" charset="-128"/>
              </a:rPr>
              <a:t>鏡の公式のまとめ</a:t>
            </a:r>
            <a:endParaRPr lang="en-US" altLang="ja-JP" sz="4400" dirty="0">
              <a:ea typeface="HG丸ｺﾞｼｯｸM-PRO" panose="020F0600000000000000" pitchFamily="50" charset="-128"/>
            </a:endParaRPr>
          </a:p>
        </p:txBody>
      </p:sp>
    </p:spTree>
    <p:extLst>
      <p:ext uri="{BB962C8B-B14F-4D97-AF65-F5344CB8AC3E}">
        <p14:creationId xmlns:p14="http://schemas.microsoft.com/office/powerpoint/2010/main" val="23903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４</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鏡</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51</a:t>
            </a:fld>
            <a:endParaRPr kumimoji="1" lang="ja-JP" altLang="en-US"/>
          </a:p>
        </p:txBody>
      </p:sp>
      <p:sp>
        <p:nvSpPr>
          <p:cNvPr id="6" name="正方形/長方形 5">
            <a:extLst>
              <a:ext uri="{FF2B5EF4-FFF2-40B4-BE49-F238E27FC236}">
                <a16:creationId xmlns:a16="http://schemas.microsoft.com/office/drawing/2014/main" id="{22EFC6FC-01E3-44E0-8F07-D23E52877B87}"/>
              </a:ext>
            </a:extLst>
          </p:cNvPr>
          <p:cNvSpPr/>
          <p:nvPr/>
        </p:nvSpPr>
        <p:spPr>
          <a:xfrm>
            <a:off x="1282728" y="859217"/>
            <a:ext cx="7109639" cy="646331"/>
          </a:xfrm>
          <a:prstGeom prst="rect">
            <a:avLst/>
          </a:prstGeom>
        </p:spPr>
        <p:txBody>
          <a:bodyPr wrap="none">
            <a:spAutoFit/>
          </a:bodyPr>
          <a:lstStyle/>
          <a:p>
            <a:r>
              <a:rPr lang="ja-JP" altLang="en-US" sz="3600" dirty="0">
                <a:ea typeface="HG丸ｺﾞｼｯｸM-PRO" panose="020F0600000000000000" pitchFamily="50" charset="-128"/>
              </a:rPr>
              <a:t>◎レンズと鏡の写像公式のまとめ</a:t>
            </a:r>
            <a:endParaRPr lang="en-US" altLang="ja-JP" sz="3600" dirty="0">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4CCF6ED0-56E6-4298-AA1F-C7ECE0A32E8F}"/>
              </a:ext>
            </a:extLst>
          </p:cNvPr>
          <p:cNvSpPr/>
          <p:nvPr/>
        </p:nvSpPr>
        <p:spPr>
          <a:xfrm>
            <a:off x="1536417" y="1533209"/>
            <a:ext cx="9721080" cy="494641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ea typeface="HG丸ｺﾞｼｯｸM-PRO" panose="020F0600000000000000" pitchFamily="50" charset="-128"/>
            </a:endParaRPr>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2E3B072C-3FB0-4429-A90B-466BC1FD490E}"/>
                  </a:ext>
                </a:extLst>
              </p:cNvPr>
              <p:cNvSpPr/>
              <p:nvPr/>
            </p:nvSpPr>
            <p:spPr>
              <a:xfrm>
                <a:off x="1909818" y="1669947"/>
                <a:ext cx="3482018" cy="17992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5400" i="1" smtClean="0">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𝑎</m:t>
                          </m:r>
                        </m:den>
                      </m:f>
                      <m:r>
                        <a:rPr lang="en-US" altLang="ja-JP" sz="5400" b="0" i="1" smtClean="0">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i="1">
                              <a:latin typeface="Cambria Math" panose="02040503050406030204" pitchFamily="18" charset="0"/>
                            </a:rPr>
                            <m:t>1</m:t>
                          </m:r>
                        </m:num>
                        <m:den>
                          <m:r>
                            <a:rPr lang="en-US" altLang="ja-JP" sz="5400" i="1">
                              <a:latin typeface="Cambria Math" panose="02040503050406030204" pitchFamily="18" charset="0"/>
                            </a:rPr>
                            <m:t>𝑏</m:t>
                          </m:r>
                        </m:den>
                      </m:f>
                      <m:r>
                        <a:rPr lang="en-US" altLang="ja-JP" sz="5400" i="1">
                          <a:latin typeface="Cambria Math" panose="02040503050406030204" pitchFamily="18" charset="0"/>
                        </a:rPr>
                        <m:t>=</m:t>
                      </m:r>
                      <m:f>
                        <m:fPr>
                          <m:ctrlPr>
                            <a:rPr lang="en-US" altLang="ja-JP" sz="5400" i="1">
                              <a:latin typeface="Cambria Math" panose="02040503050406030204" pitchFamily="18" charset="0"/>
                            </a:rPr>
                          </m:ctrlPr>
                        </m:fPr>
                        <m:num>
                          <m:r>
                            <a:rPr lang="en-US" altLang="ja-JP" sz="5400" b="0" i="1" smtClean="0">
                              <a:latin typeface="Cambria Math" panose="02040503050406030204" pitchFamily="18" charset="0"/>
                            </a:rPr>
                            <m:t>1</m:t>
                          </m:r>
                        </m:num>
                        <m:den>
                          <m:r>
                            <a:rPr lang="en-US" altLang="ja-JP" sz="5400" i="1">
                              <a:latin typeface="Cambria Math" panose="02040503050406030204" pitchFamily="18" charset="0"/>
                            </a:rPr>
                            <m:t>𝑓</m:t>
                          </m:r>
                        </m:den>
                      </m:f>
                    </m:oMath>
                  </m:oMathPara>
                </a14:m>
                <a:endParaRPr lang="ja-JP" altLang="en-US" sz="5400" dirty="0">
                  <a:ea typeface="HG丸ｺﾞｼｯｸM-PRO" panose="020F0600000000000000" pitchFamily="50" charset="-128"/>
                </a:endParaRPr>
              </a:p>
            </p:txBody>
          </p:sp>
        </mc:Choice>
        <mc:Fallback xmlns="">
          <p:sp>
            <p:nvSpPr>
              <p:cNvPr id="8" name="正方形/長方形 7">
                <a:extLst>
                  <a:ext uri="{FF2B5EF4-FFF2-40B4-BE49-F238E27FC236}">
                    <a16:creationId xmlns:a16="http://schemas.microsoft.com/office/drawing/2014/main" id="{2E3B072C-3FB0-4429-A90B-466BC1FD490E}"/>
                  </a:ext>
                </a:extLst>
              </p:cNvPr>
              <p:cNvSpPr>
                <a:spLocks noRot="1" noChangeAspect="1" noMove="1" noResize="1" noEditPoints="1" noAdjustHandles="1" noChangeArrowheads="1" noChangeShapeType="1" noTextEdit="1"/>
              </p:cNvSpPr>
              <p:nvPr/>
            </p:nvSpPr>
            <p:spPr>
              <a:xfrm>
                <a:off x="1909818" y="1669947"/>
                <a:ext cx="3482018" cy="1799275"/>
              </a:xfrm>
              <a:prstGeom prst="rect">
                <a:avLst/>
              </a:prstGeom>
              <a:blipFill>
                <a:blip r:embed="rId2"/>
                <a:stretch>
                  <a:fillRect/>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BA626631-CFE2-44B0-A652-FE99AE461995}"/>
              </a:ext>
            </a:extLst>
          </p:cNvPr>
          <p:cNvSpPr/>
          <p:nvPr/>
        </p:nvSpPr>
        <p:spPr>
          <a:xfrm>
            <a:off x="2452571" y="3810022"/>
            <a:ext cx="2448106" cy="769441"/>
          </a:xfrm>
          <a:prstGeom prst="rect">
            <a:avLst/>
          </a:prstGeom>
        </p:spPr>
        <p:txBody>
          <a:bodyPr wrap="none">
            <a:sp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rPr>
              <a:t>凸レ凹ミ</a:t>
            </a:r>
            <a:endParaRPr lang="ja-JP" altLang="en-US" sz="4400" b="1" dirty="0">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F491165C-A9F8-4A90-AA91-FE918CFA10B4}"/>
              </a:ext>
            </a:extLst>
          </p:cNvPr>
          <p:cNvSpPr/>
          <p:nvPr/>
        </p:nvSpPr>
        <p:spPr>
          <a:xfrm>
            <a:off x="2389442" y="4946240"/>
            <a:ext cx="2448106" cy="769441"/>
          </a:xfrm>
          <a:prstGeom prst="rect">
            <a:avLst/>
          </a:prstGeom>
        </p:spPr>
        <p:txBody>
          <a:bodyPr wrap="none">
            <a:spAutoFit/>
          </a:bodyPr>
          <a:lstStyle/>
          <a:p>
            <a:r>
              <a:rPr lang="ja-JP" altLang="en-US" sz="4400" b="1" dirty="0">
                <a:latin typeface="HG丸ｺﾞｼｯｸM-PRO" panose="020F0600000000000000" pitchFamily="50" charset="-128"/>
                <a:ea typeface="HG丸ｺﾞｼｯｸM-PRO" panose="020F0600000000000000" pitchFamily="50" charset="-128"/>
              </a:rPr>
              <a:t>凹レ凸ミ</a:t>
            </a:r>
          </a:p>
        </p:txBody>
      </p:sp>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DDFEC4B6-2865-48A5-96B3-958697CF3761}"/>
                  </a:ext>
                </a:extLst>
              </p:cNvPr>
              <p:cNvSpPr/>
              <p:nvPr/>
            </p:nvSpPr>
            <p:spPr>
              <a:xfrm>
                <a:off x="5046991" y="3795072"/>
                <a:ext cx="1369286"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𝒇</m:t>
                    </m:r>
                    <m:r>
                      <a:rPr lang="ja-JP" altLang="en-US" sz="3600" b="1" i="1" smtClean="0">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11" name="正方形/長方形 10">
                <a:extLst>
                  <a:ext uri="{FF2B5EF4-FFF2-40B4-BE49-F238E27FC236}">
                    <a16:creationId xmlns:a16="http://schemas.microsoft.com/office/drawing/2014/main" id="{DDFEC4B6-2865-48A5-96B3-958697CF3761}"/>
                  </a:ext>
                </a:extLst>
              </p:cNvPr>
              <p:cNvSpPr>
                <a:spLocks noRot="1" noChangeAspect="1" noMove="1" noResize="1" noEditPoints="1" noAdjustHandles="1" noChangeArrowheads="1" noChangeShapeType="1" noTextEdit="1"/>
              </p:cNvSpPr>
              <p:nvPr/>
            </p:nvSpPr>
            <p:spPr>
              <a:xfrm>
                <a:off x="5046991" y="3795072"/>
                <a:ext cx="1369286" cy="646331"/>
              </a:xfrm>
              <a:prstGeom prst="rect">
                <a:avLst/>
              </a:prstGeom>
              <a:blipFill>
                <a:blip r:embed="rId3"/>
                <a:stretch>
                  <a:fillRect t="-19811" r="-12444"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32D7CD06-88B8-41C8-B792-0E4295EE7241}"/>
                  </a:ext>
                </a:extLst>
              </p:cNvPr>
              <p:cNvSpPr/>
              <p:nvPr/>
            </p:nvSpPr>
            <p:spPr>
              <a:xfrm>
                <a:off x="5027671" y="4945459"/>
                <a:ext cx="1369286"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𝒇</m:t>
                    </m:r>
                    <m:r>
                      <a:rPr lang="ja-JP" altLang="en-US" sz="3600" b="1" i="1">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12" name="正方形/長方形 11">
                <a:extLst>
                  <a:ext uri="{FF2B5EF4-FFF2-40B4-BE49-F238E27FC236}">
                    <a16:creationId xmlns:a16="http://schemas.microsoft.com/office/drawing/2014/main" id="{32D7CD06-88B8-41C8-B792-0E4295EE7241}"/>
                  </a:ext>
                </a:extLst>
              </p:cNvPr>
              <p:cNvSpPr>
                <a:spLocks noRot="1" noChangeAspect="1" noMove="1" noResize="1" noEditPoints="1" noAdjustHandles="1" noChangeArrowheads="1" noChangeShapeType="1" noTextEdit="1"/>
              </p:cNvSpPr>
              <p:nvPr/>
            </p:nvSpPr>
            <p:spPr>
              <a:xfrm>
                <a:off x="5027671" y="4945459"/>
                <a:ext cx="1369286" cy="646331"/>
              </a:xfrm>
              <a:prstGeom prst="rect">
                <a:avLst/>
              </a:prstGeom>
              <a:blipFill>
                <a:blip r:embed="rId4"/>
                <a:stretch>
                  <a:fillRect t="-18868" r="-12946"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04883C5D-7231-46A9-8078-DC865DF237D8}"/>
                  </a:ext>
                </a:extLst>
              </p:cNvPr>
              <p:cNvSpPr/>
              <p:nvPr/>
            </p:nvSpPr>
            <p:spPr>
              <a:xfrm>
                <a:off x="4808595" y="5767744"/>
                <a:ext cx="2187715" cy="523220"/>
              </a:xfrm>
              <a:prstGeom prst="rect">
                <a:avLst/>
              </a:prstGeom>
            </p:spPr>
            <p:txBody>
              <a:bodyPr wrap="none">
                <a:spAutoFit/>
              </a:bodyPr>
              <a:lstStyle/>
              <a:p>
                <a14:m>
                  <m:oMath xmlns:m="http://schemas.openxmlformats.org/officeDocument/2006/math">
                    <m:r>
                      <a:rPr lang="en-US" altLang="ja-JP" sz="2800" i="1">
                        <a:latin typeface="Cambria Math" panose="02040503050406030204" pitchFamily="18" charset="0"/>
                      </a:rPr>
                      <m:t>𝑓</m:t>
                    </m:r>
                  </m:oMath>
                </a14:m>
                <a:r>
                  <a:rPr lang="ja-JP" altLang="en-US" sz="2800" dirty="0">
                    <a:ea typeface="HG丸ｺﾞｼｯｸM-PRO" panose="020F0600000000000000" pitchFamily="50" charset="-128"/>
                  </a:rPr>
                  <a:t>：焦点距離</a:t>
                </a:r>
              </a:p>
            </p:txBody>
          </p:sp>
        </mc:Choice>
        <mc:Fallback xmlns="">
          <p:sp>
            <p:nvSpPr>
              <p:cNvPr id="13" name="正方形/長方形 12">
                <a:extLst>
                  <a:ext uri="{FF2B5EF4-FFF2-40B4-BE49-F238E27FC236}">
                    <a16:creationId xmlns:a16="http://schemas.microsoft.com/office/drawing/2014/main" id="{04883C5D-7231-46A9-8078-DC865DF237D8}"/>
                  </a:ext>
                </a:extLst>
              </p:cNvPr>
              <p:cNvSpPr>
                <a:spLocks noRot="1" noChangeAspect="1" noMove="1" noResize="1" noEditPoints="1" noAdjustHandles="1" noChangeArrowheads="1" noChangeShapeType="1" noTextEdit="1"/>
              </p:cNvSpPr>
              <p:nvPr/>
            </p:nvSpPr>
            <p:spPr>
              <a:xfrm>
                <a:off x="4808595" y="5767744"/>
                <a:ext cx="2187715" cy="523220"/>
              </a:xfrm>
              <a:prstGeom prst="rect">
                <a:avLst/>
              </a:prstGeom>
              <a:blipFill>
                <a:blip r:embed="rId5"/>
                <a:stretch>
                  <a:fillRect t="-16279" r="-4178" b="-26744"/>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5D85D6BD-2582-4E24-878F-BA2B5C598E09}"/>
              </a:ext>
            </a:extLst>
          </p:cNvPr>
          <p:cNvSpPr/>
          <p:nvPr/>
        </p:nvSpPr>
        <p:spPr>
          <a:xfrm>
            <a:off x="7645145" y="3738948"/>
            <a:ext cx="1313180" cy="769441"/>
          </a:xfrm>
          <a:prstGeom prst="rect">
            <a:avLst/>
          </a:prstGeom>
        </p:spPr>
        <p:txBody>
          <a:bodyPr wrap="none">
            <a:spAutoFit/>
          </a:bodyPr>
          <a:lstStyle/>
          <a:p>
            <a:r>
              <a:rPr lang="ja-JP" altLang="en-US" sz="4400" dirty="0">
                <a:solidFill>
                  <a:srgbClr val="000000"/>
                </a:solidFill>
                <a:latin typeface="HG丸ｺﾞｼｯｸM-PRO" panose="020F0600000000000000" pitchFamily="50" charset="-128"/>
                <a:ea typeface="HG丸ｺﾞｼｯｸM-PRO" panose="020F0600000000000000" pitchFamily="50" charset="-128"/>
              </a:rPr>
              <a:t>実像</a:t>
            </a:r>
            <a:endParaRPr lang="ja-JP" altLang="en-US" sz="4400" dirty="0">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11DCAA1D-5D92-4243-99DE-C74BB6EDC89C}"/>
              </a:ext>
            </a:extLst>
          </p:cNvPr>
          <p:cNvSpPr/>
          <p:nvPr/>
        </p:nvSpPr>
        <p:spPr>
          <a:xfrm>
            <a:off x="7658655" y="4875546"/>
            <a:ext cx="1313180" cy="769441"/>
          </a:xfrm>
          <a:prstGeom prst="rect">
            <a:avLst/>
          </a:prstGeom>
        </p:spPr>
        <p:txBody>
          <a:bodyPr wrap="none">
            <a:spAutoFit/>
          </a:bodyPr>
          <a:lstStyle/>
          <a:p>
            <a:r>
              <a:rPr lang="ja-JP" altLang="en-US" sz="4400" dirty="0">
                <a:latin typeface="HG丸ｺﾞｼｯｸM-PRO" panose="020F0600000000000000" pitchFamily="50" charset="-128"/>
                <a:ea typeface="HG丸ｺﾞｼｯｸM-PRO" panose="020F0600000000000000" pitchFamily="50" charset="-128"/>
              </a:rPr>
              <a:t>虚像</a:t>
            </a:r>
          </a:p>
        </p:txBody>
      </p:sp>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3488DFD3-3A49-4699-86E7-C65DC9465942}"/>
                  </a:ext>
                </a:extLst>
              </p:cNvPr>
              <p:cNvSpPr/>
              <p:nvPr/>
            </p:nvSpPr>
            <p:spPr>
              <a:xfrm>
                <a:off x="8958325" y="3787142"/>
                <a:ext cx="1390124"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𝒃</m:t>
                    </m:r>
                    <m:r>
                      <a:rPr lang="ja-JP" altLang="en-US" sz="3600" b="1" i="1" smtClean="0">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16" name="正方形/長方形 15">
                <a:extLst>
                  <a:ext uri="{FF2B5EF4-FFF2-40B4-BE49-F238E27FC236}">
                    <a16:creationId xmlns:a16="http://schemas.microsoft.com/office/drawing/2014/main" id="{3488DFD3-3A49-4699-86E7-C65DC9465942}"/>
                  </a:ext>
                </a:extLst>
              </p:cNvPr>
              <p:cNvSpPr>
                <a:spLocks noRot="1" noChangeAspect="1" noMove="1" noResize="1" noEditPoints="1" noAdjustHandles="1" noChangeArrowheads="1" noChangeShapeType="1" noTextEdit="1"/>
              </p:cNvSpPr>
              <p:nvPr/>
            </p:nvSpPr>
            <p:spPr>
              <a:xfrm>
                <a:off x="8958325" y="3787142"/>
                <a:ext cx="1390124" cy="646331"/>
              </a:xfrm>
              <a:prstGeom prst="rect">
                <a:avLst/>
              </a:prstGeom>
              <a:blipFill>
                <a:blip r:embed="rId6"/>
                <a:stretch>
                  <a:fillRect t="-18868" r="-12719"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A07496C0-4DB2-4F63-9E39-307B2CF1BD40}"/>
                  </a:ext>
                </a:extLst>
              </p:cNvPr>
              <p:cNvSpPr/>
              <p:nvPr/>
            </p:nvSpPr>
            <p:spPr>
              <a:xfrm>
                <a:off x="8971835" y="4956465"/>
                <a:ext cx="1390124"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𝒃</m:t>
                    </m:r>
                    <m:r>
                      <a:rPr lang="ja-JP" altLang="en-US" sz="3600" b="1" i="1">
                        <a:solidFill>
                          <a:srgbClr val="FF0000"/>
                        </a:solidFill>
                        <a:latin typeface="Cambria Math" panose="02040503050406030204" pitchFamily="18" charset="0"/>
                      </a:rPr>
                      <m:t>＜</m:t>
                    </m:r>
                  </m:oMath>
                </a14:m>
                <a:r>
                  <a:rPr lang="ja-JP" altLang="en-US" sz="3600" b="1" dirty="0">
                    <a:solidFill>
                      <a:srgbClr val="FF0000"/>
                    </a:solidFill>
                    <a:ea typeface="HG丸ｺﾞｼｯｸM-PRO" panose="020F0600000000000000" pitchFamily="50" charset="-128"/>
                  </a:rPr>
                  <a:t>０</a:t>
                </a:r>
              </a:p>
            </p:txBody>
          </p:sp>
        </mc:Choice>
        <mc:Fallback xmlns="">
          <p:sp>
            <p:nvSpPr>
              <p:cNvPr id="17" name="正方形/長方形 16">
                <a:extLst>
                  <a:ext uri="{FF2B5EF4-FFF2-40B4-BE49-F238E27FC236}">
                    <a16:creationId xmlns:a16="http://schemas.microsoft.com/office/drawing/2014/main" id="{A07496C0-4DB2-4F63-9E39-307B2CF1BD40}"/>
                  </a:ext>
                </a:extLst>
              </p:cNvPr>
              <p:cNvSpPr>
                <a:spLocks noRot="1" noChangeAspect="1" noMove="1" noResize="1" noEditPoints="1" noAdjustHandles="1" noChangeArrowheads="1" noChangeShapeType="1" noTextEdit="1"/>
              </p:cNvSpPr>
              <p:nvPr/>
            </p:nvSpPr>
            <p:spPr>
              <a:xfrm>
                <a:off x="8971835" y="4956465"/>
                <a:ext cx="1390124" cy="646331"/>
              </a:xfrm>
              <a:prstGeom prst="rect">
                <a:avLst/>
              </a:prstGeom>
              <a:blipFill>
                <a:blip r:embed="rId7"/>
                <a:stretch>
                  <a:fillRect t="-18868" r="-12719"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C7D504A9-8D89-494F-93BE-9DCA07603EB9}"/>
                  </a:ext>
                </a:extLst>
              </p:cNvPr>
              <p:cNvSpPr/>
              <p:nvPr/>
            </p:nvSpPr>
            <p:spPr>
              <a:xfrm>
                <a:off x="7494571" y="5801100"/>
                <a:ext cx="3259097" cy="523220"/>
              </a:xfrm>
              <a:prstGeom prst="rect">
                <a:avLst/>
              </a:prstGeom>
            </p:spPr>
            <p:txBody>
              <a:bodyPr wrap="none">
                <a:spAutoFit/>
              </a:bodyPr>
              <a:lstStyle/>
              <a:p>
                <a14:m>
                  <m:oMath xmlns:m="http://schemas.openxmlformats.org/officeDocument/2006/math">
                    <m:r>
                      <a:rPr lang="en-US" altLang="ja-JP" sz="2800" b="0" i="1" smtClean="0">
                        <a:latin typeface="Cambria Math" panose="02040503050406030204" pitchFamily="18" charset="0"/>
                      </a:rPr>
                      <m:t>𝑏</m:t>
                    </m:r>
                  </m:oMath>
                </a14:m>
                <a:r>
                  <a:rPr lang="ja-JP" altLang="en-US" sz="2800" dirty="0">
                    <a:ea typeface="HG丸ｺﾞｼｯｸM-PRO" panose="020F0600000000000000" pitchFamily="50" charset="-128"/>
                  </a:rPr>
                  <a:t>：像のできる位置</a:t>
                </a:r>
              </a:p>
            </p:txBody>
          </p:sp>
        </mc:Choice>
        <mc:Fallback xmlns="">
          <p:sp>
            <p:nvSpPr>
              <p:cNvPr id="18" name="正方形/長方形 17">
                <a:extLst>
                  <a:ext uri="{FF2B5EF4-FFF2-40B4-BE49-F238E27FC236}">
                    <a16:creationId xmlns:a16="http://schemas.microsoft.com/office/drawing/2014/main" id="{C7D504A9-8D89-494F-93BE-9DCA07603EB9}"/>
                  </a:ext>
                </a:extLst>
              </p:cNvPr>
              <p:cNvSpPr>
                <a:spLocks noRot="1" noChangeAspect="1" noMove="1" noResize="1" noEditPoints="1" noAdjustHandles="1" noChangeArrowheads="1" noChangeShapeType="1" noTextEdit="1"/>
              </p:cNvSpPr>
              <p:nvPr/>
            </p:nvSpPr>
            <p:spPr>
              <a:xfrm>
                <a:off x="7494571" y="5801100"/>
                <a:ext cx="3259097" cy="523220"/>
              </a:xfrm>
              <a:prstGeom prst="rect">
                <a:avLst/>
              </a:prstGeom>
              <a:blipFill>
                <a:blip r:embed="rId8"/>
                <a:stretch>
                  <a:fillRect t="-17647" r="-2430" b="-28235"/>
                </a:stretch>
              </a:blipFill>
            </p:spPr>
            <p:txBody>
              <a:bodyPr/>
              <a:lstStyle/>
              <a:p>
                <a:r>
                  <a:rPr lang="ja-JP" altLang="en-US">
                    <a:noFill/>
                  </a:rPr>
                  <a:t> </a:t>
                </a:r>
              </a:p>
            </p:txBody>
          </p:sp>
        </mc:Fallback>
      </mc:AlternateContent>
      <p:cxnSp>
        <p:nvCxnSpPr>
          <p:cNvPr id="19" name="直線コネクタ 18">
            <a:extLst>
              <a:ext uri="{FF2B5EF4-FFF2-40B4-BE49-F238E27FC236}">
                <a16:creationId xmlns:a16="http://schemas.microsoft.com/office/drawing/2014/main" id="{A59C4C8E-14FB-4AE2-ABA7-62122B943E41}"/>
              </a:ext>
            </a:extLst>
          </p:cNvPr>
          <p:cNvCxnSpPr>
            <a:stCxn id="15" idx="1"/>
          </p:cNvCxnSpPr>
          <p:nvPr/>
        </p:nvCxnSpPr>
        <p:spPr>
          <a:xfrm flipH="1" flipV="1">
            <a:off x="6292116" y="4183103"/>
            <a:ext cx="1366539" cy="1077164"/>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F67765B-C604-4D5A-835C-9502C6401481}"/>
              </a:ext>
            </a:extLst>
          </p:cNvPr>
          <p:cNvCxnSpPr>
            <a:stCxn id="14" idx="1"/>
          </p:cNvCxnSpPr>
          <p:nvPr/>
        </p:nvCxnSpPr>
        <p:spPr>
          <a:xfrm flipH="1">
            <a:off x="6314212" y="4123669"/>
            <a:ext cx="1330933" cy="0"/>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3B402CF-FD18-4280-BE6C-48FCC82F8D57}"/>
              </a:ext>
            </a:extLst>
          </p:cNvPr>
          <p:cNvCxnSpPr>
            <a:stCxn id="15" idx="1"/>
            <a:endCxn id="12" idx="3"/>
          </p:cNvCxnSpPr>
          <p:nvPr/>
        </p:nvCxnSpPr>
        <p:spPr>
          <a:xfrm flipH="1">
            <a:off x="6396957" y="5260267"/>
            <a:ext cx="1261698" cy="8358"/>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BD4AFEB0-0E08-43B1-B034-8F6978FBFC49}"/>
              </a:ext>
            </a:extLst>
          </p:cNvPr>
          <p:cNvSpPr/>
          <p:nvPr/>
        </p:nvSpPr>
        <p:spPr>
          <a:xfrm>
            <a:off x="6236742" y="5297721"/>
            <a:ext cx="1620957" cy="523220"/>
          </a:xfrm>
          <a:prstGeom prst="rect">
            <a:avLst/>
          </a:prstGeom>
        </p:spPr>
        <p:txBody>
          <a:bodyPr wrap="none">
            <a:spAutoFit/>
          </a:bodyPr>
          <a:lstStyle/>
          <a:p>
            <a:r>
              <a:rPr lang="ja-JP" altLang="en-US" sz="1400" b="1" dirty="0">
                <a:solidFill>
                  <a:srgbClr val="000000"/>
                </a:solidFill>
                <a:latin typeface="HG丸ｺﾞｼｯｸM-PRO" panose="020F0600000000000000" pitchFamily="50" charset="-128"/>
                <a:ea typeface="HG丸ｺﾞｼｯｸM-PRO" panose="020F0600000000000000" pitchFamily="50" charset="-128"/>
              </a:rPr>
              <a:t>凸面鏡は</a:t>
            </a:r>
            <a:endParaRPr lang="en-US" altLang="ja-JP" sz="14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400" b="1" dirty="0">
                <a:solidFill>
                  <a:srgbClr val="000000"/>
                </a:solidFill>
                <a:latin typeface="HG丸ｺﾞｼｯｸM-PRO" panose="020F0600000000000000" pitchFamily="50" charset="-128"/>
                <a:ea typeface="HG丸ｺﾞｼｯｸM-PRO" panose="020F0600000000000000" pitchFamily="50" charset="-128"/>
              </a:rPr>
              <a:t>虚像しかできない</a:t>
            </a:r>
            <a:endParaRPr lang="ja-JP" altLang="en-US" sz="1400" b="1"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141ED9C8-1130-4BF6-83D7-96DE2A555C65}"/>
              </a:ext>
            </a:extLst>
          </p:cNvPr>
          <p:cNvSpPr/>
          <p:nvPr/>
        </p:nvSpPr>
        <p:spPr>
          <a:xfrm>
            <a:off x="5897259" y="2982912"/>
            <a:ext cx="5032147" cy="369332"/>
          </a:xfrm>
          <a:prstGeom prst="rect">
            <a:avLst/>
          </a:prstGeom>
        </p:spPr>
        <p:txBody>
          <a:bodyPr wrap="none">
            <a:spAutoFit/>
          </a:bodyPr>
          <a:lstStyle/>
          <a:p>
            <a:r>
              <a:rPr lang="ja-JP" altLang="en-US" dirty="0">
                <a:solidFill>
                  <a:srgbClr val="FF0000"/>
                </a:solidFill>
                <a:ea typeface="HG丸ｺﾞｼｯｸM-PRO" panose="020F0600000000000000" pitchFamily="50" charset="-128"/>
              </a:rPr>
              <a:t>鏡の場合は、像が物体と同じ側のとき、ｂ＞０</a:t>
            </a:r>
            <a:endParaRPr lang="ja-JP" altLang="en-US" dirty="0">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4CCF2311-42CE-4483-9016-928E4C457692}"/>
              </a:ext>
            </a:extLst>
          </p:cNvPr>
          <p:cNvSpPr/>
          <p:nvPr/>
        </p:nvSpPr>
        <p:spPr>
          <a:xfrm>
            <a:off x="5860392" y="2548556"/>
            <a:ext cx="4801314" cy="369332"/>
          </a:xfrm>
          <a:prstGeom prst="rect">
            <a:avLst/>
          </a:prstGeom>
        </p:spPr>
        <p:txBody>
          <a:bodyPr wrap="none">
            <a:spAutoFit/>
          </a:bodyPr>
          <a:lstStyle/>
          <a:p>
            <a:r>
              <a:rPr lang="ja-JP" altLang="en-US" dirty="0">
                <a:solidFill>
                  <a:srgbClr val="FF0000"/>
                </a:solidFill>
                <a:ea typeface="HG丸ｺﾞｼｯｸM-PRO" panose="020F0600000000000000" pitchFamily="50" charset="-128"/>
              </a:rPr>
              <a:t>レンズは、像が物体と反対側のとき、ｂ＞０</a:t>
            </a:r>
            <a:endParaRPr lang="ja-JP" altLang="en-US" dirty="0">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73872C1C-CCB8-433B-B1F1-711E112A018E}"/>
              </a:ext>
            </a:extLst>
          </p:cNvPr>
          <p:cNvSpPr/>
          <p:nvPr/>
        </p:nvSpPr>
        <p:spPr>
          <a:xfrm>
            <a:off x="3443822" y="5736966"/>
            <a:ext cx="1420582" cy="584775"/>
          </a:xfrm>
          <a:prstGeom prst="rect">
            <a:avLst/>
          </a:prstGeom>
        </p:spPr>
        <p:txBody>
          <a:bodyPr wrap="none">
            <a:spAutoFit/>
          </a:bodyPr>
          <a:lstStyle/>
          <a:p>
            <a:r>
              <a:rPr lang="ja-JP" altLang="en-US" sz="3200" b="1" dirty="0">
                <a:latin typeface="HG丸ｺﾞｼｯｸM-PRO" panose="020F0600000000000000" pitchFamily="50" charset="-128"/>
                <a:ea typeface="HG丸ｺﾞｼｯｸM-PRO" panose="020F0600000000000000" pitchFamily="50" charset="-128"/>
              </a:rPr>
              <a:t>ミ：鏡</a:t>
            </a:r>
            <a:endParaRPr lang="ja-JP" altLang="en-US" sz="3200" dirty="0">
              <a:ea typeface="HG丸ｺﾞｼｯｸM-PRO" panose="020F0600000000000000" pitchFamily="50" charset="-128"/>
            </a:endParaRPr>
          </a:p>
        </p:txBody>
      </p:sp>
      <p:cxnSp>
        <p:nvCxnSpPr>
          <p:cNvPr id="26" name="直線コネクタ 25">
            <a:extLst>
              <a:ext uri="{FF2B5EF4-FFF2-40B4-BE49-F238E27FC236}">
                <a16:creationId xmlns:a16="http://schemas.microsoft.com/office/drawing/2014/main" id="{9876B83E-214B-4E43-B196-D20506D051ED}"/>
              </a:ext>
            </a:extLst>
          </p:cNvPr>
          <p:cNvCxnSpPr/>
          <p:nvPr/>
        </p:nvCxnSpPr>
        <p:spPr>
          <a:xfrm flipH="1">
            <a:off x="6243138" y="4161124"/>
            <a:ext cx="1396442" cy="1109607"/>
          </a:xfrm>
          <a:prstGeom prst="line">
            <a:avLst/>
          </a:prstGeom>
          <a:ln w="444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435CE24-8794-4247-9148-349346E71126}"/>
              </a:ext>
            </a:extLst>
          </p:cNvPr>
          <p:cNvCxnSpPr/>
          <p:nvPr/>
        </p:nvCxnSpPr>
        <p:spPr>
          <a:xfrm flipH="1" flipV="1">
            <a:off x="6266238" y="4168319"/>
            <a:ext cx="1366539" cy="1077164"/>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1C7FE0A-D658-426C-BDB7-0E572FA584BF}"/>
              </a:ext>
            </a:extLst>
          </p:cNvPr>
          <p:cNvCxnSpPr/>
          <p:nvPr/>
        </p:nvCxnSpPr>
        <p:spPr>
          <a:xfrm flipH="1">
            <a:off x="6291524" y="4125197"/>
            <a:ext cx="1330933"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8EA71B0-F555-4393-8D25-082B2F34FB6A}"/>
              </a:ext>
            </a:extLst>
          </p:cNvPr>
          <p:cNvCxnSpPr/>
          <p:nvPr/>
        </p:nvCxnSpPr>
        <p:spPr>
          <a:xfrm flipH="1">
            <a:off x="6228395" y="5261795"/>
            <a:ext cx="1407572" cy="8358"/>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29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9336" y="116632"/>
            <a:ext cx="11569242" cy="646331"/>
          </a:xfrm>
          <a:prstGeom prst="rect">
            <a:avLst/>
          </a:prstGeom>
        </p:spPr>
        <p:txBody>
          <a:bodyPr wrap="square">
            <a:spAutoFit/>
          </a:bodyPr>
          <a:lstStyle/>
          <a:p>
            <a:r>
              <a:rPr lang="ja-JP" altLang="en-US" sz="3600" dirty="0"/>
              <a:t>（１）</a:t>
            </a:r>
            <a:endParaRPr lang="en-US" altLang="ja-JP" sz="3600" dirty="0"/>
          </a:p>
        </p:txBody>
      </p:sp>
      <mc:AlternateContent xmlns:mc="http://schemas.openxmlformats.org/markup-compatibility/2006">
        <mc:Choice xmlns:a14="http://schemas.microsoft.com/office/drawing/2010/main" Requires="a14">
          <p:sp>
            <p:nvSpPr>
              <p:cNvPr id="4" name="正方形/長方形 3"/>
              <p:cNvSpPr/>
              <p:nvPr/>
            </p:nvSpPr>
            <p:spPr>
              <a:xfrm>
                <a:off x="703476" y="692696"/>
                <a:ext cx="3139449" cy="16071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rPr>
                        <m:t>𝒏</m:t>
                      </m:r>
                      <m:r>
                        <a:rPr lang="en-US" altLang="ja-JP" sz="4800" b="1" i="1">
                          <a:solidFill>
                            <a:srgbClr val="FF0000"/>
                          </a:solidFill>
                          <a:latin typeface="Cambria Math" panose="02040503050406030204" pitchFamily="18" charset="0"/>
                        </a:rPr>
                        <m:t>=</m:t>
                      </m:r>
                      <m:f>
                        <m:fPr>
                          <m:ctrlPr>
                            <a:rPr lang="en-US" altLang="ja-JP" sz="4800" b="1" i="1">
                              <a:solidFill>
                                <a:srgbClr val="FF0000"/>
                              </a:solidFill>
                              <a:latin typeface="Cambria Math" panose="02040503050406030204" pitchFamily="18" charset="0"/>
                            </a:rPr>
                          </m:ctrlPr>
                        </m:fPr>
                        <m:num>
                          <m:r>
                            <a:rPr lang="en-US" altLang="ja-JP" sz="4800" b="1" i="1">
                              <a:solidFill>
                                <a:srgbClr val="FF0000"/>
                              </a:solidFill>
                              <a:latin typeface="Cambria Math" panose="02040503050406030204" pitchFamily="18" charset="0"/>
                            </a:rPr>
                            <m:t>𝒔𝒊𝒏</m:t>
                          </m:r>
                          <m:sSub>
                            <m:sSubPr>
                              <m:ctrlPr>
                                <a:rPr lang="en-US" altLang="ja-JP" sz="4800" b="1" i="1">
                                  <a:solidFill>
                                    <a:srgbClr val="FF0000"/>
                                  </a:solidFill>
                                  <a:latin typeface="Cambria Math" panose="02040503050406030204" pitchFamily="18" charset="0"/>
                                </a:rPr>
                              </m:ctrlPr>
                            </m:sSubPr>
                            <m:e>
                              <m:r>
                                <a:rPr lang="ja-JP" altLang="en-US" sz="4800" b="1" i="1" smtClean="0">
                                  <a:solidFill>
                                    <a:srgbClr val="FF0000"/>
                                  </a:solidFill>
                                  <a:latin typeface="Cambria Math" panose="02040503050406030204" pitchFamily="18" charset="0"/>
                                </a:rPr>
                                <m:t>𝜽</m:t>
                              </m:r>
                            </m:e>
                            <m:sub>
                              <m:r>
                                <a:rPr lang="en-US" altLang="ja-JP" sz="4800" b="1" i="1">
                                  <a:solidFill>
                                    <a:srgbClr val="FF0000"/>
                                  </a:solidFill>
                                  <a:latin typeface="Cambria Math" panose="02040503050406030204" pitchFamily="18" charset="0"/>
                                </a:rPr>
                                <m:t>𝟏</m:t>
                              </m:r>
                            </m:sub>
                          </m:sSub>
                        </m:num>
                        <m:den>
                          <m:r>
                            <a:rPr lang="en-US" altLang="ja-JP" sz="4800" b="1" i="1">
                              <a:solidFill>
                                <a:srgbClr val="FF0000"/>
                              </a:solidFill>
                              <a:latin typeface="Cambria Math" panose="02040503050406030204" pitchFamily="18" charset="0"/>
                            </a:rPr>
                            <m:t>𝒔𝒊𝒏</m:t>
                          </m:r>
                          <m:sSub>
                            <m:sSubPr>
                              <m:ctrlPr>
                                <a:rPr lang="en-US" altLang="ja-JP" sz="4800" b="1" i="1">
                                  <a:solidFill>
                                    <a:srgbClr val="FF0000"/>
                                  </a:solidFill>
                                  <a:latin typeface="Cambria Math" panose="02040503050406030204" pitchFamily="18" charset="0"/>
                                </a:rPr>
                              </m:ctrlPr>
                            </m:sSubPr>
                            <m:e>
                              <m:r>
                                <a:rPr lang="ja-JP" altLang="en-US" sz="4800" b="1" i="1">
                                  <a:solidFill>
                                    <a:srgbClr val="FF0000"/>
                                  </a:solidFill>
                                  <a:latin typeface="Cambria Math" panose="02040503050406030204" pitchFamily="18" charset="0"/>
                                </a:rPr>
                                <m:t>𝜽</m:t>
                              </m:r>
                            </m:e>
                            <m:sub>
                              <m:r>
                                <a:rPr lang="en-US" altLang="ja-JP" sz="4800" b="1" i="1">
                                  <a:solidFill>
                                    <a:srgbClr val="FF0000"/>
                                  </a:solidFill>
                                  <a:latin typeface="Cambria Math" panose="02040503050406030204" pitchFamily="18" charset="0"/>
                                </a:rPr>
                                <m:t>𝟐</m:t>
                              </m:r>
                            </m:sub>
                          </m:sSub>
                        </m:den>
                      </m:f>
                    </m:oMath>
                  </m:oMathPara>
                </a14:m>
                <a:endParaRPr lang="ja-JP" altLang="en-US" sz="4800" b="1" dirty="0">
                  <a:solidFill>
                    <a:srgbClr val="FF0000"/>
                  </a:solidFill>
                </a:endParaRPr>
              </a:p>
            </p:txBody>
          </p:sp>
        </mc:Choice>
        <mc:Fallback>
          <p:sp>
            <p:nvSpPr>
              <p:cNvPr id="4" name="正方形/長方形 3"/>
              <p:cNvSpPr>
                <a:spLocks noRot="1" noChangeAspect="1" noMove="1" noResize="1" noEditPoints="1" noAdjustHandles="1" noChangeArrowheads="1" noChangeShapeType="1" noTextEdit="1"/>
              </p:cNvSpPr>
              <p:nvPr/>
            </p:nvSpPr>
            <p:spPr>
              <a:xfrm>
                <a:off x="703476" y="692696"/>
                <a:ext cx="3139449" cy="160717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正方形/長方形 4"/>
              <p:cNvSpPr/>
              <p:nvPr/>
            </p:nvSpPr>
            <p:spPr>
              <a:xfrm>
                <a:off x="3727812" y="1080782"/>
                <a:ext cx="5442324"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ea typeface="Cambria Math" panose="02040503050406030204" pitchFamily="18" charset="0"/>
                        </a:rPr>
                        <m:t>→</m:t>
                      </m:r>
                      <m:r>
                        <a:rPr lang="en-US" altLang="ja-JP" sz="4800" b="1" i="1" smtClean="0">
                          <a:solidFill>
                            <a:srgbClr val="FF0000"/>
                          </a:solidFill>
                          <a:latin typeface="Cambria Math" panose="02040503050406030204" pitchFamily="18" charset="0"/>
                        </a:rPr>
                        <m:t>𝒏</m:t>
                      </m:r>
                      <m:r>
                        <a:rPr lang="en-US" altLang="ja-JP" sz="4800" b="1" i="1">
                          <a:solidFill>
                            <a:srgbClr val="FF0000"/>
                          </a:solidFill>
                          <a:latin typeface="Cambria Math" panose="02040503050406030204" pitchFamily="18" charset="0"/>
                        </a:rPr>
                        <m:t>𝒔𝒊𝒏</m:t>
                      </m:r>
                      <m:sSub>
                        <m:sSubPr>
                          <m:ctrlPr>
                            <a:rPr lang="en-US" altLang="ja-JP" sz="4800" b="1" i="1">
                              <a:solidFill>
                                <a:srgbClr val="FF0000"/>
                              </a:solidFill>
                              <a:latin typeface="Cambria Math" panose="02040503050406030204" pitchFamily="18" charset="0"/>
                            </a:rPr>
                          </m:ctrlPr>
                        </m:sSubPr>
                        <m:e>
                          <m:r>
                            <a:rPr lang="ja-JP" altLang="en-US" sz="4800" b="1" i="1">
                              <a:solidFill>
                                <a:srgbClr val="FF0000"/>
                              </a:solidFill>
                              <a:latin typeface="Cambria Math" panose="02040503050406030204" pitchFamily="18" charset="0"/>
                            </a:rPr>
                            <m:t>𝜽</m:t>
                          </m:r>
                        </m:e>
                        <m:sub>
                          <m:r>
                            <a:rPr lang="en-US" altLang="ja-JP" sz="4800" b="1" i="1">
                              <a:solidFill>
                                <a:srgbClr val="FF0000"/>
                              </a:solidFill>
                              <a:latin typeface="Cambria Math" panose="02040503050406030204" pitchFamily="18" charset="0"/>
                            </a:rPr>
                            <m:t>𝟐</m:t>
                          </m:r>
                        </m:sub>
                      </m:sSub>
                      <m:r>
                        <a:rPr lang="en-US" altLang="ja-JP" sz="4800" b="1" i="1">
                          <a:solidFill>
                            <a:srgbClr val="FF0000"/>
                          </a:solidFill>
                          <a:latin typeface="Cambria Math" panose="02040503050406030204" pitchFamily="18" charset="0"/>
                        </a:rPr>
                        <m:t>=</m:t>
                      </m:r>
                      <m:r>
                        <a:rPr lang="en-US" altLang="ja-JP" sz="4800" b="1" i="1">
                          <a:solidFill>
                            <a:srgbClr val="FF0000"/>
                          </a:solidFill>
                          <a:latin typeface="Cambria Math" panose="02040503050406030204" pitchFamily="18" charset="0"/>
                        </a:rPr>
                        <m:t>𝒔𝒊𝒏</m:t>
                      </m:r>
                      <m:sSub>
                        <m:sSubPr>
                          <m:ctrlPr>
                            <a:rPr lang="en-US" altLang="ja-JP" sz="4800" b="1" i="1">
                              <a:solidFill>
                                <a:srgbClr val="FF0000"/>
                              </a:solidFill>
                              <a:latin typeface="Cambria Math" panose="02040503050406030204" pitchFamily="18" charset="0"/>
                            </a:rPr>
                          </m:ctrlPr>
                        </m:sSubPr>
                        <m:e>
                          <m:r>
                            <a:rPr lang="ja-JP" altLang="en-US" sz="4800" b="1" i="1">
                              <a:solidFill>
                                <a:srgbClr val="FF0000"/>
                              </a:solidFill>
                              <a:latin typeface="Cambria Math" panose="02040503050406030204" pitchFamily="18" charset="0"/>
                            </a:rPr>
                            <m:t>𝜽</m:t>
                          </m:r>
                        </m:e>
                        <m:sub>
                          <m:r>
                            <a:rPr lang="en-US" altLang="ja-JP" sz="4800" b="1" i="1">
                              <a:solidFill>
                                <a:srgbClr val="FF0000"/>
                              </a:solidFill>
                              <a:latin typeface="Cambria Math" panose="02040503050406030204" pitchFamily="18" charset="0"/>
                            </a:rPr>
                            <m:t>𝟏</m:t>
                          </m:r>
                        </m:sub>
                      </m:sSub>
                    </m:oMath>
                  </m:oMathPara>
                </a14:m>
                <a:endParaRPr lang="ja-JP" altLang="en-US" sz="4800" b="1" dirty="0">
                  <a:solidFill>
                    <a:srgbClr val="FF0000"/>
                  </a:solidFill>
                </a:endParaRPr>
              </a:p>
            </p:txBody>
          </p:sp>
        </mc:Choice>
        <mc:Fallback>
          <p:sp>
            <p:nvSpPr>
              <p:cNvPr id="5" name="正方形/長方形 4"/>
              <p:cNvSpPr>
                <a:spLocks noRot="1" noChangeAspect="1" noMove="1" noResize="1" noEditPoints="1" noAdjustHandles="1" noChangeArrowheads="1" noChangeShapeType="1" noTextEdit="1"/>
              </p:cNvSpPr>
              <p:nvPr/>
            </p:nvSpPr>
            <p:spPr>
              <a:xfrm>
                <a:off x="3727812" y="1080782"/>
                <a:ext cx="5442324" cy="83099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 name="正方形/長方形 5"/>
              <p:cNvSpPr/>
              <p:nvPr/>
            </p:nvSpPr>
            <p:spPr>
              <a:xfrm>
                <a:off x="3755646" y="3453120"/>
                <a:ext cx="3570016"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1" i="1" smtClean="0">
                          <a:solidFill>
                            <a:srgbClr val="FF0000"/>
                          </a:solidFill>
                          <a:latin typeface="Cambria Math" panose="02040503050406030204" pitchFamily="18" charset="0"/>
                          <a:ea typeface="Cambria Math" panose="02040503050406030204" pitchFamily="18" charset="0"/>
                        </a:rPr>
                        <m:t>→</m:t>
                      </m:r>
                      <m:r>
                        <a:rPr lang="en-US" altLang="ja-JP" sz="4800" b="1" i="1" smtClean="0">
                          <a:solidFill>
                            <a:srgbClr val="FF0000"/>
                          </a:solidFill>
                          <a:latin typeface="Cambria Math" panose="02040503050406030204" pitchFamily="18" charset="0"/>
                        </a:rPr>
                        <m:t>𝒏</m:t>
                      </m:r>
                      <m:sSub>
                        <m:sSubPr>
                          <m:ctrlPr>
                            <a:rPr lang="en-US" altLang="ja-JP" sz="4800" b="1" i="1">
                              <a:solidFill>
                                <a:srgbClr val="FF0000"/>
                              </a:solidFill>
                              <a:latin typeface="Cambria Math" panose="02040503050406030204" pitchFamily="18" charset="0"/>
                            </a:rPr>
                          </m:ctrlPr>
                        </m:sSubPr>
                        <m:e>
                          <m:r>
                            <a:rPr lang="ja-JP" altLang="en-US" sz="4800" b="1" i="1">
                              <a:solidFill>
                                <a:srgbClr val="FF0000"/>
                              </a:solidFill>
                              <a:latin typeface="Cambria Math" panose="02040503050406030204" pitchFamily="18" charset="0"/>
                            </a:rPr>
                            <m:t>𝜽</m:t>
                          </m:r>
                        </m:e>
                        <m:sub>
                          <m:r>
                            <a:rPr lang="en-US" altLang="ja-JP" sz="4800" b="1" i="1">
                              <a:solidFill>
                                <a:srgbClr val="FF0000"/>
                              </a:solidFill>
                              <a:latin typeface="Cambria Math" panose="02040503050406030204" pitchFamily="18" charset="0"/>
                            </a:rPr>
                            <m:t>𝟐</m:t>
                          </m:r>
                        </m:sub>
                      </m:sSub>
                      <m:r>
                        <a:rPr lang="en-US" altLang="ja-JP" sz="4800" b="1" i="1">
                          <a:solidFill>
                            <a:srgbClr val="FF0000"/>
                          </a:solidFill>
                          <a:latin typeface="Cambria Math" panose="02040503050406030204" pitchFamily="18" charset="0"/>
                        </a:rPr>
                        <m:t>=</m:t>
                      </m:r>
                      <m:sSub>
                        <m:sSubPr>
                          <m:ctrlPr>
                            <a:rPr lang="en-US" altLang="ja-JP" sz="4800" b="1" i="1">
                              <a:solidFill>
                                <a:srgbClr val="FF0000"/>
                              </a:solidFill>
                              <a:latin typeface="Cambria Math" panose="02040503050406030204" pitchFamily="18" charset="0"/>
                            </a:rPr>
                          </m:ctrlPr>
                        </m:sSubPr>
                        <m:e>
                          <m:r>
                            <a:rPr lang="ja-JP" altLang="en-US" sz="4800" b="1" i="1">
                              <a:solidFill>
                                <a:srgbClr val="FF0000"/>
                              </a:solidFill>
                              <a:latin typeface="Cambria Math" panose="02040503050406030204" pitchFamily="18" charset="0"/>
                            </a:rPr>
                            <m:t>𝜽</m:t>
                          </m:r>
                        </m:e>
                        <m:sub>
                          <m:r>
                            <a:rPr lang="en-US" altLang="ja-JP" sz="4800" b="1" i="1">
                              <a:solidFill>
                                <a:srgbClr val="FF0000"/>
                              </a:solidFill>
                              <a:latin typeface="Cambria Math" panose="02040503050406030204" pitchFamily="18" charset="0"/>
                            </a:rPr>
                            <m:t>𝟏</m:t>
                          </m:r>
                        </m:sub>
                      </m:sSub>
                    </m:oMath>
                  </m:oMathPara>
                </a14:m>
                <a:endParaRPr lang="ja-JP" altLang="en-US" sz="4800" b="1" dirty="0">
                  <a:solidFill>
                    <a:srgbClr val="FF0000"/>
                  </a:solidFill>
                </a:endParaRPr>
              </a:p>
            </p:txBody>
          </p:sp>
        </mc:Choice>
        <mc:Fallback>
          <p:sp>
            <p:nvSpPr>
              <p:cNvPr id="6" name="正方形/長方形 5"/>
              <p:cNvSpPr>
                <a:spLocks noRot="1" noChangeAspect="1" noMove="1" noResize="1" noEditPoints="1" noAdjustHandles="1" noChangeArrowheads="1" noChangeShapeType="1" noTextEdit="1"/>
              </p:cNvSpPr>
              <p:nvPr/>
            </p:nvSpPr>
            <p:spPr>
              <a:xfrm>
                <a:off x="3755646" y="3453120"/>
                <a:ext cx="3570016" cy="83099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 name="正方形/長方形 6"/>
              <p:cNvSpPr/>
              <p:nvPr/>
            </p:nvSpPr>
            <p:spPr>
              <a:xfrm>
                <a:off x="2999656" y="2648077"/>
                <a:ext cx="1934569" cy="461665"/>
              </a:xfrm>
              <a:prstGeom prst="rect">
                <a:avLst/>
              </a:prstGeom>
            </p:spPr>
            <p:txBody>
              <a:bodyPr wrap="none">
                <a:spAutoFit/>
              </a:bodyPr>
              <a:lstStyle/>
              <a:p>
                <a:pPr/>
                <a14:m>
                  <m:oMath xmlns:m="http://schemas.openxmlformats.org/officeDocument/2006/math">
                    <m:r>
                      <a:rPr lang="en-US" altLang="ja-JP" sz="2400" b="1" i="1">
                        <a:solidFill>
                          <a:srgbClr val="FF0000"/>
                        </a:solidFill>
                        <a:latin typeface="Cambria Math" panose="02040503050406030204" pitchFamily="18" charset="0"/>
                      </a:rPr>
                      <m:t>𝒔𝒊𝒏</m:t>
                    </m:r>
                    <m:r>
                      <a:rPr lang="ja-JP" altLang="en-US" sz="2400" b="1" i="1" smtClean="0">
                        <a:solidFill>
                          <a:srgbClr val="FF0000"/>
                        </a:solidFill>
                        <a:latin typeface="Cambria Math" panose="02040503050406030204" pitchFamily="18" charset="0"/>
                      </a:rPr>
                      <m:t>𝜽</m:t>
                    </m:r>
                    <m:r>
                      <a:rPr lang="en-US" altLang="ja-JP" sz="2400" b="1" i="1" smtClean="0">
                        <a:solidFill>
                          <a:srgbClr val="FF0000"/>
                        </a:solidFill>
                        <a:latin typeface="Cambria Math" panose="02040503050406030204" pitchFamily="18" charset="0"/>
                        <a:ea typeface="Cambria Math" panose="02040503050406030204" pitchFamily="18" charset="0"/>
                      </a:rPr>
                      <m:t>≒</m:t>
                    </m:r>
                    <m:r>
                      <a:rPr lang="ja-JP" altLang="en-US" sz="2400" b="1" i="1">
                        <a:solidFill>
                          <a:srgbClr val="FF0000"/>
                        </a:solidFill>
                        <a:latin typeface="Cambria Math" panose="02040503050406030204" pitchFamily="18" charset="0"/>
                      </a:rPr>
                      <m:t>𝜽</m:t>
                    </m:r>
                  </m:oMath>
                </a14:m>
                <a:r>
                  <a:rPr lang="ja-JP" altLang="en-US" sz="2400" b="1" dirty="0">
                    <a:solidFill>
                      <a:srgbClr val="FF0000"/>
                    </a:solidFill>
                  </a:rPr>
                  <a:t>より</a:t>
                </a:r>
              </a:p>
            </p:txBody>
          </p:sp>
        </mc:Choice>
        <mc:Fallback>
          <p:sp>
            <p:nvSpPr>
              <p:cNvPr id="7" name="正方形/長方形 6"/>
              <p:cNvSpPr>
                <a:spLocks noRot="1" noChangeAspect="1" noMove="1" noResize="1" noEditPoints="1" noAdjustHandles="1" noChangeArrowheads="1" noChangeShapeType="1" noTextEdit="1"/>
              </p:cNvSpPr>
              <p:nvPr/>
            </p:nvSpPr>
            <p:spPr>
              <a:xfrm>
                <a:off x="2999656" y="2648077"/>
                <a:ext cx="1934569" cy="461665"/>
              </a:xfrm>
              <a:prstGeom prst="rect">
                <a:avLst/>
              </a:prstGeom>
              <a:blipFill>
                <a:blip r:embed="rId5"/>
                <a:stretch>
                  <a:fillRect l="-631" t="-15789" r="-4416" b="-2368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461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正方形/長方形 4"/>
              <p:cNvSpPr/>
              <p:nvPr/>
            </p:nvSpPr>
            <p:spPr>
              <a:xfrm>
                <a:off x="6693278" y="1707045"/>
                <a:ext cx="5215342" cy="70788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sz="4000" i="1" smtClean="0">
                          <a:latin typeface="Cambria Math" panose="02040503050406030204" pitchFamily="18" charset="0"/>
                          <a:ea typeface="Cambria Math" panose="02040503050406030204" pitchFamily="18" charset="0"/>
                        </a:rPr>
                        <m:t>→</m:t>
                      </m:r>
                      <m:r>
                        <a:rPr lang="en-US" altLang="ja-JP" sz="4000" i="1">
                          <a:latin typeface="Cambria Math" panose="02040503050406030204" pitchFamily="18" charset="0"/>
                        </a:rPr>
                        <m:t>𝑛</m:t>
                      </m:r>
                      <m:r>
                        <a:rPr lang="en-US" altLang="ja-JP" sz="4000" i="1">
                          <a:latin typeface="Cambria Math" panose="02040503050406030204" pitchFamily="18" charset="0"/>
                        </a:rPr>
                        <m:t>=</m:t>
                      </m:r>
                    </m:oMath>
                  </m:oMathPara>
                </a14:m>
                <a:endParaRPr lang="en-US" altLang="ja-JP" sz="40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6693278" y="1707045"/>
                <a:ext cx="5215342" cy="70788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43773" y="38120"/>
                <a:ext cx="4192045" cy="707886"/>
              </a:xfrm>
              <a:prstGeom prst="rect">
                <a:avLst/>
              </a:prstGeom>
            </p:spPr>
            <p:txBody>
              <a:bodyPr wrap="none">
                <a:spAutoFit/>
              </a:bodyPr>
              <a:lstStyle/>
              <a:p>
                <a:r>
                  <a:rPr lang="ja-JP" altLang="en-US" sz="4000" b="0" dirty="0"/>
                  <a:t>（１）より　</a:t>
                </a:r>
                <a14:m>
                  <m:oMath xmlns:m="http://schemas.openxmlformats.org/officeDocument/2006/math">
                    <m:r>
                      <a:rPr lang="en-US" altLang="ja-JP" sz="4000" b="0" i="1" smtClean="0">
                        <a:latin typeface="Cambria Math" panose="02040503050406030204" pitchFamily="18" charset="0"/>
                      </a:rPr>
                      <m:t>𝑛</m:t>
                    </m:r>
                    <m:sSub>
                      <m:sSubPr>
                        <m:ctrlPr>
                          <a:rPr lang="en-US" altLang="ja-JP" sz="4000" i="1">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i="1">
                            <a:latin typeface="Cambria Math" panose="02040503050406030204" pitchFamily="18" charset="0"/>
                          </a:rPr>
                          <m:t>2</m:t>
                        </m:r>
                      </m:sub>
                    </m:sSub>
                    <m:r>
                      <a:rPr lang="en-US" altLang="ja-JP" sz="4000" i="1">
                        <a:latin typeface="Cambria Math" panose="02040503050406030204" pitchFamily="18" charset="0"/>
                      </a:rPr>
                      <m:t>=</m:t>
                    </m:r>
                    <m:sSub>
                      <m:sSubPr>
                        <m:ctrlPr>
                          <a:rPr lang="en-US" altLang="ja-JP" sz="4000" i="1">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i="1">
                            <a:latin typeface="Cambria Math" panose="02040503050406030204" pitchFamily="18" charset="0"/>
                          </a:rPr>
                          <m:t>1</m:t>
                        </m:r>
                      </m:sub>
                    </m:sSub>
                  </m:oMath>
                </a14:m>
                <a:endParaRPr lang="ja-JP" altLang="en-US" sz="40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43773" y="38120"/>
                <a:ext cx="4192045" cy="707886"/>
              </a:xfrm>
              <a:prstGeom prst="rect">
                <a:avLst/>
              </a:prstGeom>
              <a:blipFill>
                <a:blip r:embed="rId3"/>
                <a:stretch>
                  <a:fillRect l="-5087" t="-20690"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551384" y="806058"/>
                <a:ext cx="3458832" cy="707886"/>
              </a:xfrm>
              <a:prstGeom prst="rect">
                <a:avLst/>
              </a:prstGeom>
            </p:spPr>
            <p:txBody>
              <a:bodyPr wrap="none">
                <a:spAutoFit/>
              </a:bodyPr>
              <a:lstStyle/>
              <a:p>
                <a:r>
                  <a:rPr lang="ja-JP" altLang="en-US" sz="4000" dirty="0"/>
                  <a:t>（ア）（イ）</a:t>
                </a:r>
                <a:r>
                  <a:rPr lang="ja-JP" altLang="en-US" sz="4000" b="0" dirty="0"/>
                  <a:t>　</a:t>
                </a:r>
                <a14:m>
                  <m:oMath xmlns:m="http://schemas.openxmlformats.org/officeDocument/2006/math">
                    <m:sSub>
                      <m:sSubPr>
                        <m:ctrlPr>
                          <a:rPr lang="en-US" altLang="ja-JP" sz="4000" i="1">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i="1">
                            <a:latin typeface="Cambria Math" panose="02040503050406030204" pitchFamily="18" charset="0"/>
                          </a:rPr>
                          <m:t>1</m:t>
                        </m:r>
                      </m:sub>
                    </m:sSub>
                    <m:r>
                      <a:rPr lang="en-US" altLang="ja-JP" sz="4000" i="1">
                        <a:latin typeface="Cambria Math" panose="02040503050406030204" pitchFamily="18" charset="0"/>
                      </a:rPr>
                      <m:t>=</m:t>
                    </m:r>
                  </m:oMath>
                </a14:m>
                <a:endParaRPr lang="ja-JP" altLang="en-US" sz="40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551384" y="806058"/>
                <a:ext cx="3458832" cy="707886"/>
              </a:xfrm>
              <a:prstGeom prst="rect">
                <a:avLst/>
              </a:prstGeom>
              <a:blipFill>
                <a:blip r:embed="rId4"/>
                <a:stretch>
                  <a:fillRect l="-6162" t="-20690" b="-31034"/>
                </a:stretch>
              </a:blipFill>
            </p:spPr>
            <p:txBody>
              <a:bodyPr/>
              <a:lstStyle/>
              <a:p>
                <a:r>
                  <a:rPr lang="ja-JP" altLang="en-US">
                    <a:noFill/>
                  </a:rPr>
                  <a:t> </a:t>
                </a:r>
              </a:p>
            </p:txBody>
          </p:sp>
        </mc:Fallback>
      </mc:AlternateContent>
      <p:cxnSp>
        <p:nvCxnSpPr>
          <p:cNvPr id="9" name="直線コネクタ 8"/>
          <p:cNvCxnSpPr/>
          <p:nvPr/>
        </p:nvCxnSpPr>
        <p:spPr>
          <a:xfrm>
            <a:off x="335360" y="3861048"/>
            <a:ext cx="114505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335360" y="3000506"/>
            <a:ext cx="4082702" cy="841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755604" y="2449248"/>
            <a:ext cx="6900460" cy="13895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513062" y="3000506"/>
            <a:ext cx="6967461" cy="8382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円弧 12"/>
          <p:cNvSpPr/>
          <p:nvPr/>
        </p:nvSpPr>
        <p:spPr>
          <a:xfrm>
            <a:off x="1288257" y="3419629"/>
            <a:ext cx="504056" cy="838247"/>
          </a:xfrm>
          <a:prstGeom prst="arc">
            <a:avLst>
              <a:gd name="adj1" fmla="val 18422408"/>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p:cNvSpPr/>
          <p:nvPr/>
        </p:nvSpPr>
        <p:spPr>
          <a:xfrm rot="12070315">
            <a:off x="7337717" y="3279384"/>
            <a:ext cx="504056" cy="838247"/>
          </a:xfrm>
          <a:prstGeom prst="arc">
            <a:avLst>
              <a:gd name="adj1" fmla="val 18422408"/>
              <a:gd name="adj2" fmla="val 2159868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p:cNvSpPr/>
          <p:nvPr/>
        </p:nvSpPr>
        <p:spPr>
          <a:xfrm rot="12070315">
            <a:off x="9383449" y="3267263"/>
            <a:ext cx="504056" cy="838247"/>
          </a:xfrm>
          <a:prstGeom prst="arc">
            <a:avLst>
              <a:gd name="adj1" fmla="val 18422408"/>
              <a:gd name="adj2" fmla="val 2159868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p:cNvSpPr/>
          <p:nvPr/>
        </p:nvSpPr>
        <p:spPr>
          <a:xfrm rot="1228232">
            <a:off x="6436944" y="3080125"/>
            <a:ext cx="504056" cy="838247"/>
          </a:xfrm>
          <a:prstGeom prst="arc">
            <a:avLst>
              <a:gd name="adj1" fmla="val 18422408"/>
              <a:gd name="adj2" fmla="val 207576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正方形/長方形 16"/>
              <p:cNvSpPr/>
              <p:nvPr/>
            </p:nvSpPr>
            <p:spPr>
              <a:xfrm>
                <a:off x="3377379" y="1907860"/>
                <a:ext cx="79643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b="0" i="1" smtClean="0">
                              <a:latin typeface="Cambria Math" panose="02040503050406030204" pitchFamily="18" charset="0"/>
                            </a:rPr>
                            <m:t>1</m:t>
                          </m:r>
                        </m:sub>
                      </m:sSub>
                    </m:oMath>
                  </m:oMathPara>
                </a14:m>
                <a:endParaRPr lang="ja-JP" altLang="en-US"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3377379" y="1907860"/>
                <a:ext cx="796436" cy="707886"/>
              </a:xfrm>
              <a:prstGeom prst="rect">
                <a:avLst/>
              </a:prstGeom>
              <a:blipFill>
                <a:blip r:embed="rId5"/>
                <a:stretch>
                  <a:fillRect/>
                </a:stretch>
              </a:blipFill>
            </p:spPr>
            <p:txBody>
              <a:bodyPr/>
              <a:lstStyle/>
              <a:p>
                <a:r>
                  <a:rPr lang="ja-JP" altLang="en-US">
                    <a:noFill/>
                  </a:rPr>
                  <a:t> </a:t>
                </a:r>
              </a:p>
            </p:txBody>
          </p:sp>
        </mc:Fallback>
      </mc:AlternateContent>
      <p:sp>
        <p:nvSpPr>
          <p:cNvPr id="18" name="円弧 17"/>
          <p:cNvSpPr/>
          <p:nvPr/>
        </p:nvSpPr>
        <p:spPr>
          <a:xfrm rot="10800000">
            <a:off x="3712406" y="2446333"/>
            <a:ext cx="339235" cy="928280"/>
          </a:xfrm>
          <a:prstGeom prst="arc">
            <a:avLst>
              <a:gd name="adj1" fmla="val 18422408"/>
              <a:gd name="adj2" fmla="val 256206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正方形/長方形 18"/>
              <p:cNvSpPr/>
              <p:nvPr/>
            </p:nvSpPr>
            <p:spPr>
              <a:xfrm>
                <a:off x="5486535" y="3182961"/>
                <a:ext cx="80829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b="0" i="1" smtClean="0">
                              <a:latin typeface="Cambria Math" panose="02040503050406030204" pitchFamily="18" charset="0"/>
                            </a:rPr>
                            <m:t>2</m:t>
                          </m:r>
                        </m:sub>
                      </m:sSub>
                    </m:oMath>
                  </m:oMathPara>
                </a14:m>
                <a:endParaRPr lang="ja-JP" altLang="en-US"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5486535" y="3182961"/>
                <a:ext cx="808298" cy="707886"/>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6484639" y="3995320"/>
                <a:ext cx="58336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smtClean="0">
                          <a:latin typeface="Cambria Math" panose="02040503050406030204" pitchFamily="18" charset="0"/>
                        </a:rPr>
                        <m:t>𝛽</m:t>
                      </m:r>
                    </m:oMath>
                  </m:oMathPara>
                </a14:m>
                <a:endParaRPr lang="ja-JP" altLang="en-US" sz="3600"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6484639" y="3995320"/>
                <a:ext cx="583365" cy="646331"/>
              </a:xfrm>
              <a:prstGeom prst="rect">
                <a:avLst/>
              </a:prstGeom>
              <a:blipFill>
                <a:blip r:embed="rId7"/>
                <a:stretch>
                  <a:fillRect/>
                </a:stretch>
              </a:blipFill>
            </p:spPr>
            <p:txBody>
              <a:bodyPr/>
              <a:lstStyle/>
              <a:p>
                <a:r>
                  <a:rPr lang="ja-JP" altLang="en-US">
                    <a:noFill/>
                  </a:rPr>
                  <a:t> </a:t>
                </a:r>
              </a:p>
            </p:txBody>
          </p:sp>
        </mc:Fallback>
      </mc:AlternateContent>
      <p:cxnSp>
        <p:nvCxnSpPr>
          <p:cNvPr id="21" name="直線コネクタ 20"/>
          <p:cNvCxnSpPr/>
          <p:nvPr/>
        </p:nvCxnSpPr>
        <p:spPr>
          <a:xfrm flipH="1">
            <a:off x="6932655" y="3706934"/>
            <a:ext cx="319194" cy="44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6116126" y="3391353"/>
            <a:ext cx="778914" cy="12157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正方形/長方形 22"/>
              <p:cNvSpPr/>
              <p:nvPr/>
            </p:nvSpPr>
            <p:spPr>
              <a:xfrm>
                <a:off x="1858170" y="3314312"/>
                <a:ext cx="58015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smtClean="0">
                          <a:latin typeface="Cambria Math" panose="02040503050406030204" pitchFamily="18" charset="0"/>
                        </a:rPr>
                        <m:t>𝛼</m:t>
                      </m:r>
                    </m:oMath>
                  </m:oMathPara>
                </a14:m>
                <a:endParaRPr lang="ja-JP" altLang="en-US" sz="36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1858170" y="3314312"/>
                <a:ext cx="580159" cy="64633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10055982" y="2800575"/>
                <a:ext cx="5432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smtClean="0">
                          <a:latin typeface="Cambria Math" panose="02040503050406030204" pitchFamily="18" charset="0"/>
                        </a:rPr>
                        <m:t>𝛾</m:t>
                      </m:r>
                    </m:oMath>
                  </m:oMathPara>
                </a14:m>
                <a:endParaRPr lang="ja-JP" altLang="en-US" sz="36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10055982" y="2800575"/>
                <a:ext cx="543289" cy="646331"/>
              </a:xfrm>
              <a:prstGeom prst="rect">
                <a:avLst/>
              </a:prstGeom>
              <a:blipFill>
                <a:blip r:embed="rId9"/>
                <a:stretch>
                  <a:fillRect/>
                </a:stretch>
              </a:blipFill>
            </p:spPr>
            <p:txBody>
              <a:bodyPr/>
              <a:lstStyle/>
              <a:p>
                <a:r>
                  <a:rPr lang="ja-JP" altLang="en-US">
                    <a:noFill/>
                  </a:rPr>
                  <a:t> </a:t>
                </a:r>
              </a:p>
            </p:txBody>
          </p:sp>
        </mc:Fallback>
      </mc:AlternateContent>
      <p:cxnSp>
        <p:nvCxnSpPr>
          <p:cNvPr id="25" name="直線コネクタ 24"/>
          <p:cNvCxnSpPr/>
          <p:nvPr/>
        </p:nvCxnSpPr>
        <p:spPr>
          <a:xfrm flipH="1">
            <a:off x="9405343" y="3314312"/>
            <a:ext cx="611819" cy="426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4479030" y="3018451"/>
            <a:ext cx="79" cy="812647"/>
          </a:xfrm>
          <a:prstGeom prst="line">
            <a:avLst/>
          </a:prstGeom>
          <a:ln w="317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正方形/長方形 34"/>
              <p:cNvSpPr/>
              <p:nvPr/>
            </p:nvSpPr>
            <p:spPr>
              <a:xfrm>
                <a:off x="1804423" y="2777919"/>
                <a:ext cx="69480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latin typeface="Cambria Math" panose="02040503050406030204" pitchFamily="18" charset="0"/>
                            </a:rPr>
                          </m:ctrlPr>
                        </m:sSubPr>
                        <m:e>
                          <m:r>
                            <a:rPr lang="en-US" altLang="ja-JP" sz="3600" b="0" i="1" smtClean="0">
                              <a:latin typeface="Cambria Math" panose="02040503050406030204" pitchFamily="18" charset="0"/>
                            </a:rPr>
                            <m:t>𝑠</m:t>
                          </m:r>
                        </m:e>
                        <m:sub>
                          <m:r>
                            <a:rPr lang="en-US" altLang="ja-JP" sz="3600" i="1">
                              <a:latin typeface="Cambria Math" panose="02040503050406030204" pitchFamily="18" charset="0"/>
                            </a:rPr>
                            <m:t>1</m:t>
                          </m:r>
                        </m:sub>
                      </m:sSub>
                    </m:oMath>
                  </m:oMathPara>
                </a14:m>
                <a:endParaRPr lang="ja-JP" altLang="en-US" sz="3600"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1804423" y="2777919"/>
                <a:ext cx="694806" cy="64633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8129327" y="2587307"/>
                <a:ext cx="70551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latin typeface="Cambria Math" panose="02040503050406030204" pitchFamily="18" charset="0"/>
                            </a:rPr>
                          </m:ctrlPr>
                        </m:sSubPr>
                        <m:e>
                          <m:r>
                            <a:rPr lang="en-US" altLang="ja-JP" sz="3600" b="0" i="1" smtClean="0">
                              <a:latin typeface="Cambria Math" panose="02040503050406030204" pitchFamily="18" charset="0"/>
                            </a:rPr>
                            <m:t>𝑠</m:t>
                          </m:r>
                        </m:e>
                        <m:sub>
                          <m:r>
                            <a:rPr lang="en-US" altLang="ja-JP" sz="3600" b="0" i="1" smtClean="0">
                              <a:latin typeface="Cambria Math" panose="02040503050406030204" pitchFamily="18" charset="0"/>
                            </a:rPr>
                            <m:t>2</m:t>
                          </m:r>
                        </m:sub>
                      </m:sSub>
                    </m:oMath>
                  </m:oMathPara>
                </a14:m>
                <a:endParaRPr lang="ja-JP" altLang="en-US" sz="3600"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8129327" y="2587307"/>
                <a:ext cx="705513" cy="646331"/>
              </a:xfrm>
              <a:prstGeom prst="rect">
                <a:avLst/>
              </a:prstGeom>
              <a:blipFill>
                <a:blip r:embed="rId11"/>
                <a:stretch>
                  <a:fillRect/>
                </a:stretch>
              </a:blipFill>
            </p:spPr>
            <p:txBody>
              <a:bodyPr/>
              <a:lstStyle/>
              <a:p>
                <a:r>
                  <a:rPr lang="ja-JP" altLang="en-US">
                    <a:noFill/>
                  </a:rPr>
                  <a:t> </a:t>
                </a:r>
              </a:p>
            </p:txBody>
          </p:sp>
        </mc:Fallback>
      </mc:AlternateContent>
      <p:cxnSp>
        <p:nvCxnSpPr>
          <p:cNvPr id="37" name="直線コネクタ 36"/>
          <p:cNvCxnSpPr/>
          <p:nvPr/>
        </p:nvCxnSpPr>
        <p:spPr>
          <a:xfrm flipV="1">
            <a:off x="335360" y="2831711"/>
            <a:ext cx="3909626" cy="844986"/>
          </a:xfrm>
          <a:prstGeom prst="line">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541041" y="2776621"/>
            <a:ext cx="6978302" cy="865330"/>
          </a:xfrm>
          <a:prstGeom prst="line">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正方形/長方形 40"/>
              <p:cNvSpPr/>
              <p:nvPr/>
            </p:nvSpPr>
            <p:spPr>
              <a:xfrm>
                <a:off x="902214" y="4127339"/>
                <a:ext cx="247516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latin typeface="Cambria Math" panose="02040503050406030204" pitchFamily="18" charset="0"/>
                            </a:rPr>
                          </m:ctrlPr>
                        </m:sSubPr>
                        <m:e>
                          <m:r>
                            <a:rPr lang="en-US" altLang="ja-JP" sz="3600" i="1">
                              <a:latin typeface="Cambria Math" panose="02040503050406030204" pitchFamily="18" charset="0"/>
                            </a:rPr>
                            <m:t>𝑠</m:t>
                          </m:r>
                        </m:e>
                        <m:sub>
                          <m:r>
                            <a:rPr lang="en-US" altLang="ja-JP" sz="3600" i="1">
                              <a:latin typeface="Cambria Math" panose="02040503050406030204" pitchFamily="18" charset="0"/>
                            </a:rPr>
                            <m:t>1</m:t>
                          </m:r>
                        </m:sub>
                      </m:sSub>
                      <m:r>
                        <a:rPr lang="en-US" altLang="ja-JP" sz="3600" b="0" i="1" smtClean="0">
                          <a:latin typeface="Cambria Math" panose="02040503050406030204" pitchFamily="18" charset="0"/>
                        </a:rPr>
                        <m:t>𝑠𝑖𝑛</m:t>
                      </m:r>
                      <m:r>
                        <a:rPr lang="ja-JP" altLang="en-US" sz="3600" i="1" smtClean="0">
                          <a:latin typeface="Cambria Math" panose="02040503050406030204" pitchFamily="18" charset="0"/>
                        </a:rPr>
                        <m:t>𝛼</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h</m:t>
                      </m:r>
                    </m:oMath>
                  </m:oMathPara>
                </a14:m>
                <a:endParaRPr lang="ja-JP" altLang="en-US" sz="3600" dirty="0"/>
              </a:p>
            </p:txBody>
          </p:sp>
        </mc:Choice>
        <mc:Fallback xmlns="">
          <p:sp>
            <p:nvSpPr>
              <p:cNvPr id="41" name="正方形/長方形 40"/>
              <p:cNvSpPr>
                <a:spLocks noRot="1" noChangeAspect="1" noMove="1" noResize="1" noEditPoints="1" noAdjustHandles="1" noChangeArrowheads="1" noChangeShapeType="1" noTextEdit="1"/>
              </p:cNvSpPr>
              <p:nvPr/>
            </p:nvSpPr>
            <p:spPr>
              <a:xfrm>
                <a:off x="902214" y="4127339"/>
                <a:ext cx="2475165" cy="646331"/>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p:cNvSpPr/>
              <p:nvPr/>
            </p:nvSpPr>
            <p:spPr>
              <a:xfrm>
                <a:off x="3832530" y="3095369"/>
                <a:ext cx="59420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i="1">
                          <a:latin typeface="Cambria Math" panose="02040503050406030204" pitchFamily="18" charset="0"/>
                        </a:rPr>
                        <m:t>h</m:t>
                      </m:r>
                    </m:oMath>
                  </m:oMathPara>
                </a14:m>
                <a:endParaRPr lang="ja-JP" altLang="en-US" dirty="0"/>
              </a:p>
            </p:txBody>
          </p:sp>
        </mc:Choice>
        <mc:Fallback xmlns="">
          <p:sp>
            <p:nvSpPr>
              <p:cNvPr id="42" name="正方形/長方形 41"/>
              <p:cNvSpPr>
                <a:spLocks noRot="1" noChangeAspect="1" noMove="1" noResize="1" noEditPoints="1" noAdjustHandles="1" noChangeArrowheads="1" noChangeShapeType="1" noTextEdit="1"/>
              </p:cNvSpPr>
              <p:nvPr/>
            </p:nvSpPr>
            <p:spPr>
              <a:xfrm>
                <a:off x="3832530" y="3095369"/>
                <a:ext cx="594201" cy="707886"/>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p:cNvSpPr/>
              <p:nvPr/>
            </p:nvSpPr>
            <p:spPr>
              <a:xfrm>
                <a:off x="1316148" y="4837136"/>
                <a:ext cx="236616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i="1" smtClean="0">
                          <a:latin typeface="Cambria Math" panose="02040503050406030204" pitchFamily="18" charset="0"/>
                          <a:ea typeface="Cambria Math" panose="02040503050406030204" pitchFamily="18" charset="0"/>
                        </a:rPr>
                        <m:t>→</m:t>
                      </m:r>
                      <m:sSub>
                        <m:sSubPr>
                          <m:ctrlPr>
                            <a:rPr lang="en-US" altLang="ja-JP" sz="3600" i="1" smtClean="0">
                              <a:latin typeface="Cambria Math" panose="02040503050406030204" pitchFamily="18" charset="0"/>
                            </a:rPr>
                          </m:ctrlPr>
                        </m:sSubPr>
                        <m:e>
                          <m:r>
                            <a:rPr lang="en-US" altLang="ja-JP" sz="3600" i="1">
                              <a:latin typeface="Cambria Math" panose="02040503050406030204" pitchFamily="18" charset="0"/>
                            </a:rPr>
                            <m:t>𝑠</m:t>
                          </m:r>
                        </m:e>
                        <m:sub>
                          <m:r>
                            <a:rPr lang="en-US" altLang="ja-JP" sz="3600" i="1">
                              <a:latin typeface="Cambria Math" panose="02040503050406030204" pitchFamily="18" charset="0"/>
                            </a:rPr>
                            <m:t>1</m:t>
                          </m:r>
                        </m:sub>
                      </m:sSub>
                      <m:r>
                        <a:rPr lang="ja-JP" altLang="en-US" sz="3600" i="1" smtClean="0">
                          <a:latin typeface="Cambria Math" panose="02040503050406030204" pitchFamily="18" charset="0"/>
                        </a:rPr>
                        <m:t>𝛼</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h</m:t>
                      </m:r>
                    </m:oMath>
                  </m:oMathPara>
                </a14:m>
                <a:endParaRPr lang="ja-JP" altLang="en-US" sz="3600" dirty="0"/>
              </a:p>
            </p:txBody>
          </p:sp>
        </mc:Choice>
        <mc:Fallback xmlns="">
          <p:sp>
            <p:nvSpPr>
              <p:cNvPr id="43" name="正方形/長方形 42"/>
              <p:cNvSpPr>
                <a:spLocks noRot="1" noChangeAspect="1" noMove="1" noResize="1" noEditPoints="1" noAdjustHandles="1" noChangeArrowheads="1" noChangeShapeType="1" noTextEdit="1"/>
              </p:cNvSpPr>
              <p:nvPr/>
            </p:nvSpPr>
            <p:spPr>
              <a:xfrm>
                <a:off x="1316148" y="4837136"/>
                <a:ext cx="2366161" cy="646331"/>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p:cNvSpPr/>
              <p:nvPr/>
            </p:nvSpPr>
            <p:spPr>
              <a:xfrm>
                <a:off x="1415480" y="5664131"/>
                <a:ext cx="2905411" cy="956031"/>
              </a:xfrm>
              <a:prstGeom prst="rect">
                <a:avLst/>
              </a:prstGeom>
            </p:spPr>
            <p:txBody>
              <a:bodyPr wrap="none">
                <a:spAutoFit/>
              </a:bodyPr>
              <a:lstStyle/>
              <a:p>
                <a:r>
                  <a:rPr lang="ja-JP" altLang="en-US" sz="3600" dirty="0"/>
                  <a:t>（エ） </a:t>
                </a:r>
                <a14:m>
                  <m:oMath xmlns:m="http://schemas.openxmlformats.org/officeDocument/2006/math">
                    <m:r>
                      <a:rPr lang="en-US" altLang="ja-JP" sz="3600" i="1" smtClean="0">
                        <a:latin typeface="Cambria Math" panose="02040503050406030204" pitchFamily="18" charset="0"/>
                        <a:ea typeface="Cambria Math" panose="02040503050406030204" pitchFamily="18" charset="0"/>
                      </a:rPr>
                      <m:t>→</m:t>
                    </m:r>
                    <m:r>
                      <a:rPr lang="ja-JP" altLang="en-US" sz="3600" i="1" smtClean="0">
                        <a:latin typeface="Cambria Math" panose="02040503050406030204" pitchFamily="18" charset="0"/>
                      </a:rPr>
                      <m:t>𝛼</m:t>
                    </m:r>
                    <m:r>
                      <a:rPr lang="en-US" altLang="ja-JP" sz="3600" b="0" i="1" smtClean="0">
                        <a:latin typeface="Cambria Math" panose="02040503050406030204" pitchFamily="18" charset="0"/>
                      </a:rPr>
                      <m:t>=</m:t>
                    </m:r>
                    <m:f>
                      <m:fPr>
                        <m:ctrlPr>
                          <a:rPr lang="en-US" altLang="ja-JP" sz="3600" b="0" i="1" smtClean="0">
                            <a:latin typeface="Cambria Math" panose="02040503050406030204" pitchFamily="18" charset="0"/>
                          </a:rPr>
                        </m:ctrlPr>
                      </m:fPr>
                      <m:num>
                        <m:r>
                          <a:rPr lang="en-US" altLang="ja-JP" sz="3600" b="0" i="1" smtClean="0">
                            <a:latin typeface="Cambria Math" panose="02040503050406030204" pitchFamily="18" charset="0"/>
                          </a:rPr>
                          <m:t>h</m:t>
                        </m:r>
                      </m:num>
                      <m:den>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𝑠</m:t>
                            </m:r>
                          </m:e>
                          <m:sub>
                            <m:r>
                              <a:rPr lang="en-US" altLang="ja-JP" sz="3600" i="1">
                                <a:latin typeface="Cambria Math" panose="02040503050406030204" pitchFamily="18" charset="0"/>
                              </a:rPr>
                              <m:t>1</m:t>
                            </m:r>
                          </m:sub>
                        </m:sSub>
                      </m:den>
                    </m:f>
                  </m:oMath>
                </a14:m>
                <a:endParaRPr lang="en-US" altLang="ja-JP" sz="36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1415480" y="5664131"/>
                <a:ext cx="2905411" cy="956031"/>
              </a:xfrm>
              <a:prstGeom prst="rect">
                <a:avLst/>
              </a:prstGeom>
              <a:blipFill>
                <a:blip r:embed="rId15"/>
                <a:stretch>
                  <a:fillRect l="-6289" t="-6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p:cNvSpPr/>
              <p:nvPr/>
            </p:nvSpPr>
            <p:spPr>
              <a:xfrm>
                <a:off x="4009923" y="4133724"/>
                <a:ext cx="236737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latin typeface="Cambria Math" panose="02040503050406030204" pitchFamily="18" charset="0"/>
                        </a:rPr>
                        <m:t>𝑅𝑠𝑖𝑛</m:t>
                      </m:r>
                      <m:r>
                        <a:rPr lang="ja-JP" altLang="en-US" sz="3600" b="0" i="1" smtClean="0">
                          <a:latin typeface="Cambria Math" panose="02040503050406030204" pitchFamily="18" charset="0"/>
                        </a:rPr>
                        <m:t>𝛽</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h</m:t>
                      </m:r>
                    </m:oMath>
                  </m:oMathPara>
                </a14:m>
                <a:endParaRPr lang="ja-JP" altLang="en-US" sz="3600" dirty="0"/>
              </a:p>
            </p:txBody>
          </p:sp>
        </mc:Choice>
        <mc:Fallback xmlns="">
          <p:sp>
            <p:nvSpPr>
              <p:cNvPr id="45" name="正方形/長方形 44"/>
              <p:cNvSpPr>
                <a:spLocks noRot="1" noChangeAspect="1" noMove="1" noResize="1" noEditPoints="1" noAdjustHandles="1" noChangeArrowheads="1" noChangeShapeType="1" noTextEdit="1"/>
              </p:cNvSpPr>
              <p:nvPr/>
            </p:nvSpPr>
            <p:spPr>
              <a:xfrm>
                <a:off x="4009923" y="4133724"/>
                <a:ext cx="2367379" cy="646331"/>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p:cNvSpPr/>
              <p:nvPr/>
            </p:nvSpPr>
            <p:spPr>
              <a:xfrm>
                <a:off x="4396111" y="4829676"/>
                <a:ext cx="225837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i="1" smtClean="0">
                          <a:latin typeface="Cambria Math" panose="02040503050406030204" pitchFamily="18" charset="0"/>
                          <a:ea typeface="Cambria Math" panose="02040503050406030204" pitchFamily="18" charset="0"/>
                        </a:rPr>
                        <m:t>→</m:t>
                      </m:r>
                      <m:r>
                        <a:rPr lang="en-US" altLang="ja-JP" sz="3600" b="0" i="1" smtClean="0">
                          <a:latin typeface="Cambria Math" panose="02040503050406030204" pitchFamily="18" charset="0"/>
                          <a:ea typeface="Cambria Math" panose="02040503050406030204" pitchFamily="18" charset="0"/>
                        </a:rPr>
                        <m:t>𝑅</m:t>
                      </m:r>
                      <m:r>
                        <a:rPr lang="ja-JP" altLang="en-US" sz="3600" i="1">
                          <a:latin typeface="Cambria Math" panose="02040503050406030204" pitchFamily="18" charset="0"/>
                        </a:rPr>
                        <m:t>𝛽</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h</m:t>
                      </m:r>
                    </m:oMath>
                  </m:oMathPara>
                </a14:m>
                <a:endParaRPr lang="ja-JP" altLang="en-US" sz="3600" dirty="0"/>
              </a:p>
            </p:txBody>
          </p:sp>
        </mc:Choice>
        <mc:Fallback xmlns="">
          <p:sp>
            <p:nvSpPr>
              <p:cNvPr id="46" name="正方形/長方形 45"/>
              <p:cNvSpPr>
                <a:spLocks noRot="1" noChangeAspect="1" noMove="1" noResize="1" noEditPoints="1" noAdjustHandles="1" noChangeArrowheads="1" noChangeShapeType="1" noTextEdit="1"/>
              </p:cNvSpPr>
              <p:nvPr/>
            </p:nvSpPr>
            <p:spPr>
              <a:xfrm>
                <a:off x="4396111" y="4829676"/>
                <a:ext cx="2258375" cy="646331"/>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正方形/長方形 46"/>
              <p:cNvSpPr/>
              <p:nvPr/>
            </p:nvSpPr>
            <p:spPr>
              <a:xfrm>
                <a:off x="4767478" y="5644560"/>
                <a:ext cx="2828147" cy="887294"/>
              </a:xfrm>
              <a:prstGeom prst="rect">
                <a:avLst/>
              </a:prstGeom>
            </p:spPr>
            <p:txBody>
              <a:bodyPr wrap="none">
                <a:spAutoFit/>
              </a:bodyPr>
              <a:lstStyle/>
              <a:p>
                <a:r>
                  <a:rPr lang="ja-JP" altLang="en-US" sz="3600" dirty="0"/>
                  <a:t>（オ） </a:t>
                </a:r>
                <a14:m>
                  <m:oMath xmlns:m="http://schemas.openxmlformats.org/officeDocument/2006/math">
                    <m:r>
                      <a:rPr lang="en-US" altLang="ja-JP" sz="3600" i="1" smtClean="0">
                        <a:latin typeface="Cambria Math" panose="02040503050406030204" pitchFamily="18" charset="0"/>
                        <a:ea typeface="Cambria Math" panose="02040503050406030204" pitchFamily="18" charset="0"/>
                      </a:rPr>
                      <m:t>→</m:t>
                    </m:r>
                    <m:r>
                      <a:rPr lang="ja-JP" altLang="en-US" sz="3600" i="1">
                        <a:latin typeface="Cambria Math" panose="02040503050406030204" pitchFamily="18" charset="0"/>
                      </a:rPr>
                      <m:t>𝛽</m:t>
                    </m:r>
                    <m:r>
                      <a:rPr lang="en-US" altLang="ja-JP" sz="3600" b="0" i="1" smtClean="0">
                        <a:latin typeface="Cambria Math" panose="02040503050406030204" pitchFamily="18" charset="0"/>
                      </a:rPr>
                      <m:t>=</m:t>
                    </m:r>
                    <m:f>
                      <m:fPr>
                        <m:ctrlPr>
                          <a:rPr lang="en-US" altLang="ja-JP" sz="3600" b="0" i="1" smtClean="0">
                            <a:latin typeface="Cambria Math" panose="02040503050406030204" pitchFamily="18" charset="0"/>
                          </a:rPr>
                        </m:ctrlPr>
                      </m:fPr>
                      <m:num>
                        <m:r>
                          <a:rPr lang="en-US" altLang="ja-JP" sz="3600" b="0" i="1" smtClean="0">
                            <a:latin typeface="Cambria Math" panose="02040503050406030204" pitchFamily="18" charset="0"/>
                          </a:rPr>
                          <m:t>h</m:t>
                        </m:r>
                      </m:num>
                      <m:den>
                        <m:r>
                          <a:rPr lang="en-US" altLang="ja-JP" sz="3600" b="0" i="1" smtClean="0">
                            <a:latin typeface="Cambria Math" panose="02040503050406030204" pitchFamily="18" charset="0"/>
                          </a:rPr>
                          <m:t>𝑅</m:t>
                        </m:r>
                      </m:den>
                    </m:f>
                  </m:oMath>
                </a14:m>
                <a:endParaRPr lang="en-US" altLang="ja-JP" sz="3600"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4767478" y="5644560"/>
                <a:ext cx="2828147" cy="887294"/>
              </a:xfrm>
              <a:prstGeom prst="rect">
                <a:avLst/>
              </a:prstGeom>
              <a:blipFill>
                <a:blip r:embed="rId18"/>
                <a:stretch>
                  <a:fillRect l="-6466" t="-1379" b="-82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正方形/長方形 47"/>
              <p:cNvSpPr/>
              <p:nvPr/>
            </p:nvSpPr>
            <p:spPr>
              <a:xfrm>
                <a:off x="8397894" y="4023033"/>
                <a:ext cx="2449004"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smtClean="0">
                              <a:latin typeface="Cambria Math" panose="02040503050406030204" pitchFamily="18" charset="0"/>
                            </a:rPr>
                          </m:ctrlPr>
                        </m:sSubPr>
                        <m:e>
                          <m:r>
                            <a:rPr lang="en-US" altLang="ja-JP" sz="3600" i="1">
                              <a:latin typeface="Cambria Math" panose="02040503050406030204" pitchFamily="18" charset="0"/>
                            </a:rPr>
                            <m:t>𝑠</m:t>
                          </m:r>
                        </m:e>
                        <m:sub>
                          <m:r>
                            <a:rPr lang="en-US" altLang="ja-JP" sz="3600" b="0" i="1" smtClean="0">
                              <a:latin typeface="Cambria Math" panose="02040503050406030204" pitchFamily="18" charset="0"/>
                            </a:rPr>
                            <m:t>2</m:t>
                          </m:r>
                        </m:sub>
                      </m:sSub>
                      <m:r>
                        <a:rPr lang="en-US" altLang="ja-JP" sz="3600" b="0" i="1" smtClean="0">
                          <a:latin typeface="Cambria Math" panose="02040503050406030204" pitchFamily="18" charset="0"/>
                        </a:rPr>
                        <m:t>𝑠𝑖𝑛</m:t>
                      </m:r>
                      <m:r>
                        <a:rPr lang="ja-JP" altLang="en-US" sz="3600" b="0" i="1" smtClean="0">
                          <a:latin typeface="Cambria Math" panose="02040503050406030204" pitchFamily="18" charset="0"/>
                        </a:rPr>
                        <m:t>𝛾</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h</m:t>
                      </m:r>
                    </m:oMath>
                  </m:oMathPara>
                </a14:m>
                <a:endParaRPr lang="ja-JP" altLang="en-US" sz="3600"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8397894" y="4023033"/>
                <a:ext cx="2449004" cy="646331"/>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p:cNvSpPr/>
              <p:nvPr/>
            </p:nvSpPr>
            <p:spPr>
              <a:xfrm>
                <a:off x="8885982" y="4829675"/>
                <a:ext cx="2340000"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i="1" smtClean="0">
                          <a:latin typeface="Cambria Math" panose="02040503050406030204" pitchFamily="18" charset="0"/>
                          <a:ea typeface="Cambria Math" panose="02040503050406030204" pitchFamily="18" charset="0"/>
                        </a:rPr>
                        <m:t>→</m:t>
                      </m:r>
                      <m:sSub>
                        <m:sSubPr>
                          <m:ctrlPr>
                            <a:rPr lang="en-US" altLang="ja-JP" sz="3600" i="1" smtClean="0">
                              <a:latin typeface="Cambria Math" panose="02040503050406030204" pitchFamily="18" charset="0"/>
                            </a:rPr>
                          </m:ctrlPr>
                        </m:sSubPr>
                        <m:e>
                          <m:r>
                            <a:rPr lang="en-US" altLang="ja-JP" sz="3600" i="1">
                              <a:latin typeface="Cambria Math" panose="02040503050406030204" pitchFamily="18" charset="0"/>
                            </a:rPr>
                            <m:t>𝑠</m:t>
                          </m:r>
                        </m:e>
                        <m:sub>
                          <m:r>
                            <a:rPr lang="en-US" altLang="ja-JP" sz="3600" b="0" i="1" smtClean="0">
                              <a:latin typeface="Cambria Math" panose="02040503050406030204" pitchFamily="18" charset="0"/>
                            </a:rPr>
                            <m:t>2</m:t>
                          </m:r>
                        </m:sub>
                      </m:sSub>
                      <m:r>
                        <a:rPr lang="ja-JP" altLang="en-US" sz="3600" i="1">
                          <a:latin typeface="Cambria Math" panose="02040503050406030204" pitchFamily="18" charset="0"/>
                        </a:rPr>
                        <m:t>𝛾</m:t>
                      </m:r>
                      <m:r>
                        <a:rPr lang="en-US" altLang="ja-JP" sz="3600" b="0" i="1" smtClean="0">
                          <a:latin typeface="Cambria Math" panose="02040503050406030204" pitchFamily="18" charset="0"/>
                        </a:rPr>
                        <m:t>=</m:t>
                      </m:r>
                      <m:r>
                        <a:rPr lang="en-US" altLang="ja-JP" sz="3600" b="0" i="1" smtClean="0">
                          <a:latin typeface="Cambria Math" panose="02040503050406030204" pitchFamily="18" charset="0"/>
                        </a:rPr>
                        <m:t>h</m:t>
                      </m:r>
                    </m:oMath>
                  </m:oMathPara>
                </a14:m>
                <a:endParaRPr lang="ja-JP" altLang="en-US" sz="3600"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8885982" y="4829675"/>
                <a:ext cx="2340000" cy="646331"/>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p:cNvSpPr/>
              <p:nvPr/>
            </p:nvSpPr>
            <p:spPr>
              <a:xfrm>
                <a:off x="8498203" y="5600136"/>
                <a:ext cx="2913426" cy="956031"/>
              </a:xfrm>
              <a:prstGeom prst="rect">
                <a:avLst/>
              </a:prstGeom>
            </p:spPr>
            <p:txBody>
              <a:bodyPr wrap="none">
                <a:spAutoFit/>
              </a:bodyPr>
              <a:lstStyle/>
              <a:p>
                <a:r>
                  <a:rPr lang="ja-JP" altLang="en-US" sz="3600" dirty="0"/>
                  <a:t>（カ） </a:t>
                </a:r>
                <a14:m>
                  <m:oMath xmlns:m="http://schemas.openxmlformats.org/officeDocument/2006/math">
                    <m:r>
                      <a:rPr lang="en-US" altLang="ja-JP" sz="3600" i="1" smtClean="0">
                        <a:latin typeface="Cambria Math" panose="02040503050406030204" pitchFamily="18" charset="0"/>
                        <a:ea typeface="Cambria Math" panose="02040503050406030204" pitchFamily="18" charset="0"/>
                      </a:rPr>
                      <m:t>→</m:t>
                    </m:r>
                    <m:r>
                      <a:rPr lang="ja-JP" altLang="en-US" sz="3600" i="1">
                        <a:latin typeface="Cambria Math" panose="02040503050406030204" pitchFamily="18" charset="0"/>
                      </a:rPr>
                      <m:t>𝛾</m:t>
                    </m:r>
                    <m:r>
                      <a:rPr lang="en-US" altLang="ja-JP" sz="3600" b="0" i="1" smtClean="0">
                        <a:latin typeface="Cambria Math" panose="02040503050406030204" pitchFamily="18" charset="0"/>
                      </a:rPr>
                      <m:t>=</m:t>
                    </m:r>
                    <m:f>
                      <m:fPr>
                        <m:ctrlPr>
                          <a:rPr lang="en-US" altLang="ja-JP" sz="3600" b="0" i="1" smtClean="0">
                            <a:latin typeface="Cambria Math" panose="02040503050406030204" pitchFamily="18" charset="0"/>
                          </a:rPr>
                        </m:ctrlPr>
                      </m:fPr>
                      <m:num>
                        <m:r>
                          <a:rPr lang="en-US" altLang="ja-JP" sz="3600" b="0" i="1" smtClean="0">
                            <a:latin typeface="Cambria Math" panose="02040503050406030204" pitchFamily="18" charset="0"/>
                          </a:rPr>
                          <m:t>h</m:t>
                        </m:r>
                      </m:num>
                      <m:den>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𝑠</m:t>
                            </m:r>
                          </m:e>
                          <m:sub>
                            <m:r>
                              <a:rPr lang="en-US" altLang="ja-JP" sz="3600" b="0" i="1" smtClean="0">
                                <a:latin typeface="Cambria Math" panose="02040503050406030204" pitchFamily="18" charset="0"/>
                              </a:rPr>
                              <m:t>2</m:t>
                            </m:r>
                          </m:sub>
                        </m:sSub>
                      </m:den>
                    </m:f>
                  </m:oMath>
                </a14:m>
                <a:endParaRPr lang="en-US" altLang="ja-JP" sz="3600" dirty="0"/>
              </a:p>
            </p:txBody>
          </p:sp>
        </mc:Choice>
        <mc:Fallback xmlns="">
          <p:sp>
            <p:nvSpPr>
              <p:cNvPr id="50" name="正方形/長方形 49"/>
              <p:cNvSpPr>
                <a:spLocks noRot="1" noChangeAspect="1" noMove="1" noResize="1" noEditPoints="1" noAdjustHandles="1" noChangeArrowheads="1" noChangeShapeType="1" noTextEdit="1"/>
              </p:cNvSpPr>
              <p:nvPr/>
            </p:nvSpPr>
            <p:spPr>
              <a:xfrm>
                <a:off x="8498203" y="5600136"/>
                <a:ext cx="2913426" cy="956031"/>
              </a:xfrm>
              <a:prstGeom prst="rect">
                <a:avLst/>
              </a:prstGeom>
              <a:blipFill>
                <a:blip r:embed="rId21"/>
                <a:stretch>
                  <a:fillRect l="-6276" t="-1282" b="-6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p:cNvSpPr/>
              <p:nvPr/>
            </p:nvSpPr>
            <p:spPr>
              <a:xfrm>
                <a:off x="3946305" y="809358"/>
                <a:ext cx="160370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4000" b="1" i="1" smtClean="0">
                          <a:solidFill>
                            <a:srgbClr val="FF0000"/>
                          </a:solidFill>
                          <a:latin typeface="Cambria Math" panose="02040503050406030204" pitchFamily="18" charset="0"/>
                        </a:rPr>
                        <m:t>𝜶</m:t>
                      </m:r>
                      <m:r>
                        <a:rPr lang="en-US" altLang="ja-JP" sz="4000" b="1" i="1">
                          <a:solidFill>
                            <a:srgbClr val="FF0000"/>
                          </a:solidFill>
                          <a:latin typeface="Cambria Math" panose="02040503050406030204" pitchFamily="18" charset="0"/>
                        </a:rPr>
                        <m:t>+</m:t>
                      </m:r>
                      <m:r>
                        <a:rPr lang="ja-JP" altLang="en-US" sz="4000" b="1" i="1">
                          <a:solidFill>
                            <a:srgbClr val="FF0000"/>
                          </a:solidFill>
                          <a:latin typeface="Cambria Math" panose="02040503050406030204" pitchFamily="18" charset="0"/>
                        </a:rPr>
                        <m:t>𝜷</m:t>
                      </m:r>
                    </m:oMath>
                  </m:oMathPara>
                </a14:m>
                <a:endParaRPr lang="ja-JP" altLang="en-US" sz="4000" b="1" dirty="0">
                  <a:solidFill>
                    <a:srgbClr val="FF0000"/>
                  </a:solidFill>
                </a:endParaRPr>
              </a:p>
            </p:txBody>
          </p:sp>
        </mc:Choice>
        <mc:Fallback xmlns="">
          <p:sp>
            <p:nvSpPr>
              <p:cNvPr id="2" name="正方形/長方形 1"/>
              <p:cNvSpPr>
                <a:spLocks noRot="1" noChangeAspect="1" noMove="1" noResize="1" noEditPoints="1" noAdjustHandles="1" noChangeArrowheads="1" noChangeShapeType="1" noTextEdit="1"/>
              </p:cNvSpPr>
              <p:nvPr/>
            </p:nvSpPr>
            <p:spPr>
              <a:xfrm>
                <a:off x="3946305" y="809358"/>
                <a:ext cx="1603709" cy="707886"/>
              </a:xfrm>
              <a:prstGeom prst="rect">
                <a:avLst/>
              </a:prstGeom>
              <a:blipFill>
                <a:blip r:embed="rId2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5872303" y="844570"/>
                <a:ext cx="121994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3600" i="1">
                              <a:latin typeface="Cambria Math" panose="02040503050406030204" pitchFamily="18" charset="0"/>
                            </a:rPr>
                          </m:ctrlPr>
                        </m:sSubPr>
                        <m:e>
                          <m:r>
                            <a:rPr lang="ja-JP" altLang="en-US" sz="3600" i="1">
                              <a:latin typeface="Cambria Math" panose="02040503050406030204" pitchFamily="18" charset="0"/>
                            </a:rPr>
                            <m:t>𝜃</m:t>
                          </m:r>
                        </m:e>
                        <m:sub>
                          <m:r>
                            <a:rPr lang="en-US" altLang="ja-JP" sz="3600" i="1">
                              <a:latin typeface="Cambria Math" panose="02040503050406030204" pitchFamily="18" charset="0"/>
                            </a:rPr>
                            <m:t>2</m:t>
                          </m:r>
                        </m:sub>
                      </m:sSub>
                      <m:r>
                        <a:rPr lang="en-US" altLang="ja-JP" sz="3600" i="1">
                          <a:latin typeface="Cambria Math" panose="02040503050406030204" pitchFamily="18" charset="0"/>
                        </a:rPr>
                        <m:t>=</m:t>
                      </m:r>
                    </m:oMath>
                  </m:oMathPara>
                </a14:m>
                <a:endParaRPr lang="ja-JP" altLang="en-US" sz="36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5872303" y="844570"/>
                <a:ext cx="1219949" cy="646331"/>
              </a:xfrm>
              <a:prstGeom prst="rect">
                <a:avLst/>
              </a:prstGeom>
              <a:blipFill>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7068004" y="832285"/>
                <a:ext cx="143019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b="1" i="1" smtClean="0">
                          <a:solidFill>
                            <a:srgbClr val="FF0000"/>
                          </a:solidFill>
                          <a:latin typeface="Cambria Math" panose="02040503050406030204" pitchFamily="18" charset="0"/>
                        </a:rPr>
                        <m:t>𝜷</m:t>
                      </m:r>
                      <m:r>
                        <a:rPr lang="en-US" altLang="ja-JP" sz="3600" b="1" i="1">
                          <a:solidFill>
                            <a:srgbClr val="FF0000"/>
                          </a:solidFill>
                          <a:latin typeface="Cambria Math" panose="02040503050406030204" pitchFamily="18" charset="0"/>
                        </a:rPr>
                        <m:t>−</m:t>
                      </m:r>
                      <m:r>
                        <a:rPr lang="ja-JP" altLang="en-US" sz="3600" b="1" i="1">
                          <a:solidFill>
                            <a:srgbClr val="FF0000"/>
                          </a:solidFill>
                          <a:latin typeface="Cambria Math" panose="02040503050406030204" pitchFamily="18" charset="0"/>
                        </a:rPr>
                        <m:t>𝜸</m:t>
                      </m:r>
                    </m:oMath>
                  </m:oMathPara>
                </a14:m>
                <a:endParaRPr lang="ja-JP" altLang="en-US" sz="3600" b="1" dirty="0">
                  <a:solidFill>
                    <a:srgbClr val="FF0000"/>
                  </a:solidFill>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7068004" y="832285"/>
                <a:ext cx="1430199" cy="646331"/>
              </a:xfrm>
              <a:prstGeom prst="rect">
                <a:avLst/>
              </a:prstGeom>
              <a:blipFill>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8293137" y="1553922"/>
                <a:ext cx="3410357" cy="1071768"/>
              </a:xfrm>
              <a:prstGeom prst="rect">
                <a:avLst/>
              </a:prstGeom>
            </p:spPr>
            <p:txBody>
              <a:bodyPr wrap="none">
                <a:spAutoFit/>
              </a:bodyPr>
              <a:lstStyle/>
              <a:p>
                <a14:m>
                  <m:oMath xmlns:m="http://schemas.openxmlformats.org/officeDocument/2006/math">
                    <m:f>
                      <m:fPr>
                        <m:ctrlPr>
                          <a:rPr lang="en-US" altLang="ja-JP" sz="4000" b="1" i="1" smtClean="0">
                            <a:solidFill>
                              <a:srgbClr val="FF0000"/>
                            </a:solidFill>
                            <a:latin typeface="Cambria Math" panose="02040503050406030204" pitchFamily="18" charset="0"/>
                          </a:rPr>
                        </m:ctrlPr>
                      </m:fPr>
                      <m:num>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𝜽</m:t>
                            </m:r>
                          </m:e>
                          <m:sub>
                            <m:r>
                              <a:rPr lang="en-US" altLang="ja-JP" sz="4000" b="1" i="1">
                                <a:solidFill>
                                  <a:srgbClr val="FF0000"/>
                                </a:solidFill>
                                <a:latin typeface="Cambria Math" panose="02040503050406030204" pitchFamily="18" charset="0"/>
                              </a:rPr>
                              <m:t>𝟏</m:t>
                            </m:r>
                          </m:sub>
                        </m:sSub>
                      </m:num>
                      <m:den>
                        <m:sSub>
                          <m:sSubPr>
                            <m:ctrlPr>
                              <a:rPr lang="en-US" altLang="ja-JP" sz="4000" b="1" i="1">
                                <a:solidFill>
                                  <a:srgbClr val="FF0000"/>
                                </a:solidFill>
                                <a:latin typeface="Cambria Math" panose="02040503050406030204" pitchFamily="18" charset="0"/>
                              </a:rPr>
                            </m:ctrlPr>
                          </m:sSubPr>
                          <m:e>
                            <m:r>
                              <a:rPr lang="ja-JP" altLang="en-US" sz="4000" b="1" i="1">
                                <a:solidFill>
                                  <a:srgbClr val="FF0000"/>
                                </a:solidFill>
                                <a:latin typeface="Cambria Math" panose="02040503050406030204" pitchFamily="18" charset="0"/>
                              </a:rPr>
                              <m:t>𝜽</m:t>
                            </m:r>
                          </m:e>
                          <m:sub>
                            <m:r>
                              <a:rPr lang="en-US" altLang="ja-JP" sz="4000" b="1" i="1">
                                <a:solidFill>
                                  <a:srgbClr val="FF0000"/>
                                </a:solidFill>
                                <a:latin typeface="Cambria Math" panose="02040503050406030204" pitchFamily="18" charset="0"/>
                              </a:rPr>
                              <m:t>𝟐</m:t>
                            </m:r>
                          </m:sub>
                        </m:sSub>
                      </m:den>
                    </m:f>
                    <m:r>
                      <a:rPr lang="en-US" altLang="ja-JP" sz="4000" b="1">
                        <a:solidFill>
                          <a:srgbClr val="FF0000"/>
                        </a:solidFill>
                        <a:latin typeface="Cambria Math" panose="02040503050406030204" pitchFamily="18" charset="0"/>
                      </a:rPr>
                      <m:t>=</m:t>
                    </m:r>
                    <m:f>
                      <m:fPr>
                        <m:ctrlPr>
                          <a:rPr lang="en-US" altLang="ja-JP" sz="4000" b="1" i="1">
                            <a:solidFill>
                              <a:srgbClr val="FF0000"/>
                            </a:solidFill>
                            <a:latin typeface="Cambria Math" panose="02040503050406030204" pitchFamily="18" charset="0"/>
                          </a:rPr>
                        </m:ctrlPr>
                      </m:fPr>
                      <m:num>
                        <m:r>
                          <a:rPr lang="ja-JP" altLang="en-US" sz="4000" b="1" i="1">
                            <a:solidFill>
                              <a:srgbClr val="FF0000"/>
                            </a:solidFill>
                            <a:latin typeface="Cambria Math" panose="02040503050406030204" pitchFamily="18" charset="0"/>
                          </a:rPr>
                          <m:t>𝜶</m:t>
                        </m:r>
                        <m:r>
                          <a:rPr lang="en-US" altLang="ja-JP" sz="4000" b="1" i="1">
                            <a:solidFill>
                              <a:srgbClr val="FF0000"/>
                            </a:solidFill>
                            <a:latin typeface="Cambria Math" panose="02040503050406030204" pitchFamily="18" charset="0"/>
                          </a:rPr>
                          <m:t>+</m:t>
                        </m:r>
                        <m:r>
                          <a:rPr lang="ja-JP" altLang="en-US" sz="4000" b="1" i="1">
                            <a:solidFill>
                              <a:srgbClr val="FF0000"/>
                            </a:solidFill>
                            <a:latin typeface="Cambria Math" panose="02040503050406030204" pitchFamily="18" charset="0"/>
                          </a:rPr>
                          <m:t>𝜷</m:t>
                        </m:r>
                      </m:num>
                      <m:den>
                        <m:r>
                          <a:rPr lang="ja-JP" altLang="en-US" sz="4000" b="1" i="1">
                            <a:solidFill>
                              <a:srgbClr val="FF0000"/>
                            </a:solidFill>
                            <a:latin typeface="Cambria Math" panose="02040503050406030204" pitchFamily="18" charset="0"/>
                          </a:rPr>
                          <m:t>𝜷</m:t>
                        </m:r>
                        <m:r>
                          <a:rPr lang="en-US" altLang="ja-JP" sz="4000" b="1" i="1">
                            <a:solidFill>
                              <a:srgbClr val="FF0000"/>
                            </a:solidFill>
                            <a:latin typeface="Cambria Math" panose="02040503050406030204" pitchFamily="18" charset="0"/>
                          </a:rPr>
                          <m:t>−</m:t>
                        </m:r>
                        <m:r>
                          <a:rPr lang="ja-JP" altLang="en-US" sz="4000" b="1" i="1">
                            <a:solidFill>
                              <a:srgbClr val="FF0000"/>
                            </a:solidFill>
                            <a:latin typeface="Cambria Math" panose="02040503050406030204" pitchFamily="18" charset="0"/>
                          </a:rPr>
                          <m:t>𝜸</m:t>
                        </m:r>
                      </m:den>
                    </m:f>
                  </m:oMath>
                </a14:m>
                <a:r>
                  <a:rPr lang="en-US" altLang="ja-JP" sz="4000" b="1" dirty="0">
                    <a:solidFill>
                      <a:srgbClr val="FF0000"/>
                    </a:solidFill>
                  </a:rPr>
                  <a:t>   </a:t>
                </a:r>
                <a:r>
                  <a:rPr lang="ja-JP" altLang="en-US" sz="4000" b="1" dirty="0">
                    <a:solidFill>
                      <a:srgbClr val="FF0000"/>
                    </a:solidFill>
                  </a:rPr>
                  <a:t>（ウ）</a:t>
                </a:r>
                <a:endParaRPr lang="en-US" altLang="ja-JP" sz="4000" b="1" dirty="0">
                  <a:solidFill>
                    <a:srgbClr val="FF0000"/>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8293137" y="1553922"/>
                <a:ext cx="3410357" cy="1071768"/>
              </a:xfrm>
              <a:prstGeom prst="rect">
                <a:avLst/>
              </a:prstGeom>
              <a:blipFill>
                <a:blip r:embed="rId25"/>
                <a:stretch>
                  <a:fillRect r="-571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551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down)">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47" grpId="0"/>
      <p:bldP spid="49" grpId="0"/>
      <p:bldP spid="5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109" y="0"/>
            <a:ext cx="11569242" cy="646331"/>
          </a:xfrm>
          <a:prstGeom prst="rect">
            <a:avLst/>
          </a:prstGeom>
        </p:spPr>
        <p:txBody>
          <a:bodyPr wrap="square">
            <a:spAutoFit/>
          </a:bodyPr>
          <a:lstStyle/>
          <a:p>
            <a:r>
              <a:rPr lang="ja-JP" altLang="en-US" sz="3600" dirty="0"/>
              <a:t>（２）</a:t>
            </a:r>
            <a:endParaRPr lang="en-US" altLang="ja-JP" sz="3600" dirty="0"/>
          </a:p>
        </p:txBody>
      </p:sp>
      <p:sp>
        <p:nvSpPr>
          <p:cNvPr id="6" name="円弧 5"/>
          <p:cNvSpPr/>
          <p:nvPr/>
        </p:nvSpPr>
        <p:spPr>
          <a:xfrm rot="10800000">
            <a:off x="4490071" y="1052736"/>
            <a:ext cx="2366439" cy="4580204"/>
          </a:xfrm>
          <a:prstGeom prst="arc">
            <a:avLst>
              <a:gd name="adj1" fmla="val 18102052"/>
              <a:gd name="adj2" fmla="val 417879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コネクタ 9"/>
          <p:cNvCxnSpPr/>
          <p:nvPr/>
        </p:nvCxnSpPr>
        <p:spPr>
          <a:xfrm>
            <a:off x="407368" y="3516349"/>
            <a:ext cx="114505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07368" y="2655807"/>
            <a:ext cx="4082702" cy="841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827612" y="2104549"/>
            <a:ext cx="6900460" cy="13895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585070" y="2655807"/>
            <a:ext cx="6967461" cy="8382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円弧 22"/>
          <p:cNvSpPr/>
          <p:nvPr/>
        </p:nvSpPr>
        <p:spPr>
          <a:xfrm>
            <a:off x="1360265" y="3074930"/>
            <a:ext cx="504056" cy="838247"/>
          </a:xfrm>
          <a:prstGeom prst="arc">
            <a:avLst>
              <a:gd name="adj1" fmla="val 18422408"/>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rot="12070315">
            <a:off x="7409725" y="2934685"/>
            <a:ext cx="504056" cy="838247"/>
          </a:xfrm>
          <a:prstGeom prst="arc">
            <a:avLst>
              <a:gd name="adj1" fmla="val 18422408"/>
              <a:gd name="adj2" fmla="val 2159868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rot="12070315">
            <a:off x="9455457" y="2922564"/>
            <a:ext cx="504056" cy="838247"/>
          </a:xfrm>
          <a:prstGeom prst="arc">
            <a:avLst>
              <a:gd name="adj1" fmla="val 18422408"/>
              <a:gd name="adj2" fmla="val 2159868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円弧 25"/>
          <p:cNvSpPr/>
          <p:nvPr/>
        </p:nvSpPr>
        <p:spPr>
          <a:xfrm rot="1228232">
            <a:off x="6508952" y="2735426"/>
            <a:ext cx="504056" cy="838247"/>
          </a:xfrm>
          <a:prstGeom prst="arc">
            <a:avLst>
              <a:gd name="adj1" fmla="val 18422408"/>
              <a:gd name="adj2" fmla="val 207576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 name="正方形/長方形 26"/>
              <p:cNvSpPr/>
              <p:nvPr/>
            </p:nvSpPr>
            <p:spPr>
              <a:xfrm>
                <a:off x="2490934" y="2258918"/>
                <a:ext cx="79643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b="0" i="1" smtClean="0">
                              <a:latin typeface="Cambria Math" panose="02040503050406030204" pitchFamily="18" charset="0"/>
                            </a:rPr>
                            <m:t>1</m:t>
                          </m:r>
                        </m:sub>
                      </m:sSub>
                    </m:oMath>
                  </m:oMathPara>
                </a14:m>
                <a:endParaRPr lang="ja-JP" altLang="en-US"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2490934" y="2258918"/>
                <a:ext cx="796436" cy="707886"/>
              </a:xfrm>
              <a:prstGeom prst="rect">
                <a:avLst/>
              </a:prstGeom>
              <a:blipFill>
                <a:blip r:embed="rId3"/>
                <a:stretch>
                  <a:fillRect/>
                </a:stretch>
              </a:blipFill>
            </p:spPr>
            <p:txBody>
              <a:bodyPr/>
              <a:lstStyle/>
              <a:p>
                <a:r>
                  <a:rPr lang="ja-JP" altLang="en-US">
                    <a:noFill/>
                  </a:rPr>
                  <a:t> </a:t>
                </a:r>
              </a:p>
            </p:txBody>
          </p:sp>
        </mc:Fallback>
      </mc:AlternateContent>
      <p:sp>
        <p:nvSpPr>
          <p:cNvPr id="28" name="円弧 27"/>
          <p:cNvSpPr/>
          <p:nvPr/>
        </p:nvSpPr>
        <p:spPr>
          <a:xfrm rot="10800000">
            <a:off x="3253628" y="2074751"/>
            <a:ext cx="504056" cy="1062551"/>
          </a:xfrm>
          <a:prstGeom prst="arc">
            <a:avLst>
              <a:gd name="adj1" fmla="val 18422408"/>
              <a:gd name="adj2" fmla="val 256206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0" name="正方形/長方形 29"/>
              <p:cNvSpPr/>
              <p:nvPr/>
            </p:nvSpPr>
            <p:spPr>
              <a:xfrm>
                <a:off x="5558543" y="2838262"/>
                <a:ext cx="80829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b="0" i="1" smtClean="0">
                              <a:latin typeface="Cambria Math" panose="02040503050406030204" pitchFamily="18" charset="0"/>
                            </a:rPr>
                            <m:t>2</m:t>
                          </m:r>
                        </m:sub>
                      </m:sSub>
                    </m:oMath>
                  </m:oMathPara>
                </a14:m>
                <a:endParaRPr lang="ja-JP" altLang="en-US"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5558543" y="2838262"/>
                <a:ext cx="808298"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p:cNvSpPr/>
              <p:nvPr/>
            </p:nvSpPr>
            <p:spPr>
              <a:xfrm>
                <a:off x="6556647" y="3650621"/>
                <a:ext cx="58336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smtClean="0">
                          <a:latin typeface="Cambria Math" panose="02040503050406030204" pitchFamily="18" charset="0"/>
                        </a:rPr>
                        <m:t>𝛽</m:t>
                      </m:r>
                    </m:oMath>
                  </m:oMathPara>
                </a14:m>
                <a:endParaRPr lang="ja-JP" altLang="en-US" sz="36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6556647" y="3650621"/>
                <a:ext cx="583365" cy="646331"/>
              </a:xfrm>
              <a:prstGeom prst="rect">
                <a:avLst/>
              </a:prstGeom>
              <a:blipFill>
                <a:blip r:embed="rId5"/>
                <a:stretch>
                  <a:fillRect/>
                </a:stretch>
              </a:blipFill>
            </p:spPr>
            <p:txBody>
              <a:bodyPr/>
              <a:lstStyle/>
              <a:p>
                <a:r>
                  <a:rPr lang="ja-JP" altLang="en-US">
                    <a:noFill/>
                  </a:rPr>
                  <a:t> </a:t>
                </a:r>
              </a:p>
            </p:txBody>
          </p:sp>
        </mc:Fallback>
      </mc:AlternateContent>
      <p:cxnSp>
        <p:nvCxnSpPr>
          <p:cNvPr id="34" name="直線コネクタ 33"/>
          <p:cNvCxnSpPr/>
          <p:nvPr/>
        </p:nvCxnSpPr>
        <p:spPr>
          <a:xfrm flipH="1">
            <a:off x="7004663" y="3362235"/>
            <a:ext cx="319194" cy="44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6188134" y="3046654"/>
            <a:ext cx="778914" cy="12157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正方形/長方形 35"/>
              <p:cNvSpPr/>
              <p:nvPr/>
            </p:nvSpPr>
            <p:spPr>
              <a:xfrm>
                <a:off x="1930178" y="2969613"/>
                <a:ext cx="58015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smtClean="0">
                          <a:latin typeface="Cambria Math" panose="02040503050406030204" pitchFamily="18" charset="0"/>
                        </a:rPr>
                        <m:t>𝛼</m:t>
                      </m:r>
                    </m:oMath>
                  </m:oMathPara>
                </a14:m>
                <a:endParaRPr lang="ja-JP" altLang="en-US" sz="3600"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1930178" y="2969613"/>
                <a:ext cx="580159" cy="64633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8584542" y="3615944"/>
                <a:ext cx="5432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smtClean="0">
                          <a:latin typeface="Cambria Math" panose="02040503050406030204" pitchFamily="18" charset="0"/>
                        </a:rPr>
                        <m:t>𝛾</m:t>
                      </m:r>
                    </m:oMath>
                  </m:oMathPara>
                </a14:m>
                <a:endParaRPr lang="ja-JP" altLang="en-US" sz="3600"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8584542" y="3615944"/>
                <a:ext cx="543289" cy="646331"/>
              </a:xfrm>
              <a:prstGeom prst="rect">
                <a:avLst/>
              </a:prstGeom>
              <a:blipFill>
                <a:blip r:embed="rId7"/>
                <a:stretch>
                  <a:fillRect/>
                </a:stretch>
              </a:blipFill>
            </p:spPr>
            <p:txBody>
              <a:bodyPr/>
              <a:lstStyle/>
              <a:p>
                <a:r>
                  <a:rPr lang="ja-JP" altLang="en-US">
                    <a:noFill/>
                  </a:rPr>
                  <a:t> </a:t>
                </a:r>
              </a:p>
            </p:txBody>
          </p:sp>
        </mc:Fallback>
      </mc:AlternateContent>
      <p:cxnSp>
        <p:nvCxnSpPr>
          <p:cNvPr id="38" name="直線コネクタ 37"/>
          <p:cNvCxnSpPr/>
          <p:nvPr/>
        </p:nvCxnSpPr>
        <p:spPr>
          <a:xfrm flipH="1">
            <a:off x="9032558" y="3327558"/>
            <a:ext cx="319194" cy="44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176172" y="2615845"/>
            <a:ext cx="9415179" cy="8824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正方形/長方形 44"/>
              <p:cNvSpPr/>
              <p:nvPr/>
            </p:nvSpPr>
            <p:spPr>
              <a:xfrm>
                <a:off x="4962408" y="356233"/>
                <a:ext cx="3188478"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4000" i="1" smtClean="0">
                          <a:latin typeface="Cambria Math" panose="02040503050406030204" pitchFamily="18" charset="0"/>
                        </a:rPr>
                        <m:t>𝛾</m:t>
                      </m:r>
                      <m:r>
                        <a:rPr lang="en-US" altLang="ja-JP" sz="4000" i="1">
                          <a:latin typeface="Cambria Math" panose="02040503050406030204" pitchFamily="18" charset="0"/>
                        </a:rPr>
                        <m:t>+</m:t>
                      </m:r>
                      <m:sSub>
                        <m:sSubPr>
                          <m:ctrlPr>
                            <a:rPr lang="en-US" altLang="ja-JP" sz="4000" i="1" smtClean="0">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b="0" i="1" smtClean="0">
                              <a:latin typeface="Cambria Math" panose="02040503050406030204" pitchFamily="18" charset="0"/>
                            </a:rPr>
                            <m:t>2</m:t>
                          </m:r>
                        </m:sub>
                      </m:sSub>
                      <m:r>
                        <a:rPr lang="en-US" altLang="ja-JP" sz="4000" i="1">
                          <a:latin typeface="Cambria Math" panose="02040503050406030204" pitchFamily="18" charset="0"/>
                        </a:rPr>
                        <m:t>=</m:t>
                      </m:r>
                      <m:r>
                        <a:rPr lang="ja-JP" altLang="en-US" sz="4000" i="1">
                          <a:latin typeface="Cambria Math" panose="02040503050406030204" pitchFamily="18" charset="0"/>
                        </a:rPr>
                        <m:t>𝛽</m:t>
                      </m:r>
                    </m:oMath>
                  </m:oMathPara>
                </a14:m>
                <a:endParaRPr lang="ja-JP" altLang="en-US" dirty="0"/>
              </a:p>
            </p:txBody>
          </p:sp>
        </mc:Choice>
        <mc:Fallback xmlns="">
          <p:sp>
            <p:nvSpPr>
              <p:cNvPr id="45" name="正方形/長方形 44"/>
              <p:cNvSpPr>
                <a:spLocks noRot="1" noChangeAspect="1" noMove="1" noResize="1" noEditPoints="1" noAdjustHandles="1" noChangeArrowheads="1" noChangeShapeType="1" noTextEdit="1"/>
              </p:cNvSpPr>
              <p:nvPr/>
            </p:nvSpPr>
            <p:spPr>
              <a:xfrm>
                <a:off x="4962408" y="356233"/>
                <a:ext cx="3188478" cy="707886"/>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p:cNvSpPr/>
              <p:nvPr/>
            </p:nvSpPr>
            <p:spPr>
              <a:xfrm>
                <a:off x="1265499" y="404643"/>
                <a:ext cx="3472192"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4000" i="1" smtClean="0">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b="0" i="1" smtClean="0">
                              <a:latin typeface="Cambria Math" panose="02040503050406030204" pitchFamily="18" charset="0"/>
                            </a:rPr>
                            <m:t>1</m:t>
                          </m:r>
                        </m:sub>
                      </m:sSub>
                      <m:r>
                        <a:rPr lang="en-US" altLang="ja-JP" sz="4000" b="0" i="1" smtClean="0">
                          <a:latin typeface="Cambria Math" panose="02040503050406030204" pitchFamily="18" charset="0"/>
                        </a:rPr>
                        <m:t>=</m:t>
                      </m:r>
                      <m:r>
                        <a:rPr lang="ja-JP" altLang="en-US" sz="4000" i="1">
                          <a:latin typeface="Cambria Math" panose="02040503050406030204" pitchFamily="18" charset="0"/>
                        </a:rPr>
                        <m:t>𝛼</m:t>
                      </m:r>
                      <m:r>
                        <a:rPr lang="en-US" altLang="ja-JP" sz="4000" b="0" i="1" smtClean="0">
                          <a:latin typeface="Cambria Math" panose="02040503050406030204" pitchFamily="18" charset="0"/>
                        </a:rPr>
                        <m:t>+</m:t>
                      </m:r>
                      <m:r>
                        <a:rPr lang="ja-JP" altLang="en-US" sz="4000" i="1">
                          <a:latin typeface="Cambria Math" panose="02040503050406030204" pitchFamily="18" charset="0"/>
                        </a:rPr>
                        <m:t>𝛽</m:t>
                      </m:r>
                    </m:oMath>
                  </m:oMathPara>
                </a14:m>
                <a:endParaRPr lang="ja-JP" altLang="en-US" dirty="0"/>
              </a:p>
            </p:txBody>
          </p:sp>
        </mc:Choice>
        <mc:Fallback xmlns="">
          <p:sp>
            <p:nvSpPr>
              <p:cNvPr id="46" name="正方形/長方形 45"/>
              <p:cNvSpPr>
                <a:spLocks noRot="1" noChangeAspect="1" noMove="1" noResize="1" noEditPoints="1" noAdjustHandles="1" noChangeArrowheads="1" noChangeShapeType="1" noTextEdit="1"/>
              </p:cNvSpPr>
              <p:nvPr/>
            </p:nvSpPr>
            <p:spPr>
              <a:xfrm>
                <a:off x="1265499" y="404643"/>
                <a:ext cx="3472192" cy="707886"/>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正方形/長方形 46"/>
              <p:cNvSpPr/>
              <p:nvPr/>
            </p:nvSpPr>
            <p:spPr>
              <a:xfrm>
                <a:off x="1922801" y="2490972"/>
                <a:ext cx="58015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smtClean="0">
                          <a:latin typeface="Cambria Math" panose="02040503050406030204" pitchFamily="18" charset="0"/>
                        </a:rPr>
                        <m:t>𝛼</m:t>
                      </m:r>
                    </m:oMath>
                  </m:oMathPara>
                </a14:m>
                <a:endParaRPr lang="ja-JP" altLang="en-US" sz="3600"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1922801" y="2490972"/>
                <a:ext cx="580159" cy="646331"/>
              </a:xfrm>
              <a:prstGeom prst="rect">
                <a:avLst/>
              </a:prstGeom>
              <a:blipFill>
                <a:blip r:embed="rId10"/>
                <a:stretch>
                  <a:fillRect/>
                </a:stretch>
              </a:blipFill>
            </p:spPr>
            <p:txBody>
              <a:bodyPr/>
              <a:lstStyle/>
              <a:p>
                <a:r>
                  <a:rPr lang="ja-JP" altLang="en-US">
                    <a:noFill/>
                  </a:rPr>
                  <a:t> </a:t>
                </a:r>
              </a:p>
            </p:txBody>
          </p:sp>
        </mc:Fallback>
      </mc:AlternateContent>
      <p:sp>
        <p:nvSpPr>
          <p:cNvPr id="48" name="円弧 47"/>
          <p:cNvSpPr/>
          <p:nvPr/>
        </p:nvSpPr>
        <p:spPr>
          <a:xfrm rot="10800000">
            <a:off x="2467770" y="2328554"/>
            <a:ext cx="465024" cy="934680"/>
          </a:xfrm>
          <a:prstGeom prst="arc">
            <a:avLst>
              <a:gd name="adj1" fmla="val 18422408"/>
              <a:gd name="adj2" fmla="val 256206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円弧 48"/>
          <p:cNvSpPr/>
          <p:nvPr/>
        </p:nvSpPr>
        <p:spPr>
          <a:xfrm rot="12070315">
            <a:off x="2504669" y="1994808"/>
            <a:ext cx="504056" cy="838247"/>
          </a:xfrm>
          <a:prstGeom prst="arc">
            <a:avLst>
              <a:gd name="adj1" fmla="val 18422408"/>
              <a:gd name="adj2" fmla="val 2159868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0" name="正方形/長方形 49"/>
              <p:cNvSpPr/>
              <p:nvPr/>
            </p:nvSpPr>
            <p:spPr>
              <a:xfrm>
                <a:off x="1871515" y="2035490"/>
                <a:ext cx="58336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i="1" smtClean="0">
                          <a:latin typeface="Cambria Math" panose="02040503050406030204" pitchFamily="18" charset="0"/>
                        </a:rPr>
                        <m:t>𝛽</m:t>
                      </m:r>
                    </m:oMath>
                  </m:oMathPara>
                </a14:m>
                <a:endParaRPr lang="ja-JP" altLang="en-US" sz="3600" dirty="0"/>
              </a:p>
            </p:txBody>
          </p:sp>
        </mc:Choice>
        <mc:Fallback xmlns="">
          <p:sp>
            <p:nvSpPr>
              <p:cNvPr id="50" name="正方形/長方形 49"/>
              <p:cNvSpPr>
                <a:spLocks noRot="1" noChangeAspect="1" noMove="1" noResize="1" noEditPoints="1" noAdjustHandles="1" noChangeArrowheads="1" noChangeShapeType="1" noTextEdit="1"/>
              </p:cNvSpPr>
              <p:nvPr/>
            </p:nvSpPr>
            <p:spPr>
              <a:xfrm>
                <a:off x="1871515" y="2035490"/>
                <a:ext cx="583365" cy="646331"/>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p:cNvSpPr/>
              <p:nvPr/>
            </p:nvSpPr>
            <p:spPr>
              <a:xfrm>
                <a:off x="7962262" y="378195"/>
                <a:ext cx="3188478"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4000" i="1" smtClean="0">
                          <a:latin typeface="Cambria Math" panose="02040503050406030204" pitchFamily="18" charset="0"/>
                        </a:rPr>
                        <m:t>→</m:t>
                      </m:r>
                      <m:sSub>
                        <m:sSubPr>
                          <m:ctrlPr>
                            <a:rPr lang="en-US" altLang="ja-JP" sz="4000" i="1" smtClean="0">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b="0" i="1" smtClean="0">
                              <a:latin typeface="Cambria Math" panose="02040503050406030204" pitchFamily="18" charset="0"/>
                            </a:rPr>
                            <m:t>2</m:t>
                          </m:r>
                        </m:sub>
                      </m:sSub>
                      <m:r>
                        <a:rPr lang="en-US" altLang="ja-JP" sz="4000" i="1">
                          <a:latin typeface="Cambria Math" panose="02040503050406030204" pitchFamily="18" charset="0"/>
                        </a:rPr>
                        <m:t>=</m:t>
                      </m:r>
                      <m:r>
                        <a:rPr lang="ja-JP" altLang="en-US" sz="4000" i="1">
                          <a:latin typeface="Cambria Math" panose="02040503050406030204" pitchFamily="18" charset="0"/>
                        </a:rPr>
                        <m:t>𝛽</m:t>
                      </m:r>
                      <m:r>
                        <a:rPr lang="en-US" altLang="ja-JP" sz="4000" b="0" i="1" smtClean="0">
                          <a:latin typeface="Cambria Math" panose="02040503050406030204" pitchFamily="18" charset="0"/>
                        </a:rPr>
                        <m:t>−</m:t>
                      </m:r>
                      <m:r>
                        <a:rPr lang="ja-JP" altLang="en-US" sz="4000" i="1">
                          <a:latin typeface="Cambria Math" panose="02040503050406030204" pitchFamily="18" charset="0"/>
                        </a:rPr>
                        <m:t>𝛾</m:t>
                      </m:r>
                    </m:oMath>
                  </m:oMathPara>
                </a14:m>
                <a:endParaRPr lang="ja-JP" altLang="en-US" dirty="0"/>
              </a:p>
            </p:txBody>
          </p:sp>
        </mc:Choice>
        <mc:Fallback xmlns="">
          <p:sp>
            <p:nvSpPr>
              <p:cNvPr id="51" name="正方形/長方形 50"/>
              <p:cNvSpPr>
                <a:spLocks noRot="1" noChangeAspect="1" noMove="1" noResize="1" noEditPoints="1" noAdjustHandles="1" noChangeArrowheads="1" noChangeShapeType="1" noTextEdit="1"/>
              </p:cNvSpPr>
              <p:nvPr/>
            </p:nvSpPr>
            <p:spPr>
              <a:xfrm>
                <a:off x="7962262" y="378195"/>
                <a:ext cx="3188478" cy="707886"/>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678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正方形/長方形 3"/>
              <p:cNvSpPr/>
              <p:nvPr/>
            </p:nvSpPr>
            <p:spPr>
              <a:xfrm>
                <a:off x="593934" y="1323096"/>
                <a:ext cx="10154284" cy="1681486"/>
              </a:xfrm>
              <a:prstGeom prst="rect">
                <a:avLst/>
              </a:prstGeom>
            </p:spPr>
            <p:txBody>
              <a:bodyPr wrap="square">
                <a:spAutoFit/>
              </a:bodyPr>
              <a:lstStyle/>
              <a:p>
                <a:r>
                  <a:rPr lang="ja-JP" altLang="en-US" sz="4000" dirty="0"/>
                  <a:t>（ウ）　 </a:t>
                </a:r>
                <a14:m>
                  <m:oMath xmlns:m="http://schemas.openxmlformats.org/officeDocument/2006/math">
                    <m:r>
                      <a:rPr lang="en-US" altLang="ja-JP" sz="4000" i="1">
                        <a:latin typeface="Cambria Math" panose="02040503050406030204" pitchFamily="18" charset="0"/>
                      </a:rPr>
                      <m:t>𝑛</m:t>
                    </m:r>
                    <m:r>
                      <a:rPr lang="en-US" altLang="ja-JP" sz="4000" i="1">
                        <a:latin typeface="Cambria Math" panose="02040503050406030204" pitchFamily="18" charset="0"/>
                      </a:rPr>
                      <m:t>=</m:t>
                    </m:r>
                    <m:f>
                      <m:fPr>
                        <m:ctrlPr>
                          <a:rPr lang="en-US" altLang="ja-JP" sz="4000" i="1">
                            <a:latin typeface="Cambria Math" panose="02040503050406030204" pitchFamily="18" charset="0"/>
                          </a:rPr>
                        </m:ctrlPr>
                      </m:fPr>
                      <m:num>
                        <m:sSub>
                          <m:sSubPr>
                            <m:ctrlPr>
                              <a:rPr lang="en-US" altLang="ja-JP" sz="4000" i="1">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i="1">
                                <a:latin typeface="Cambria Math" panose="02040503050406030204" pitchFamily="18" charset="0"/>
                              </a:rPr>
                              <m:t>1</m:t>
                            </m:r>
                          </m:sub>
                        </m:sSub>
                      </m:num>
                      <m:den>
                        <m:sSub>
                          <m:sSubPr>
                            <m:ctrlPr>
                              <a:rPr lang="en-US" altLang="ja-JP" sz="4000" i="1">
                                <a:latin typeface="Cambria Math" panose="02040503050406030204" pitchFamily="18" charset="0"/>
                              </a:rPr>
                            </m:ctrlPr>
                          </m:sSubPr>
                          <m:e>
                            <m:r>
                              <a:rPr lang="ja-JP" altLang="en-US" sz="4000" i="1">
                                <a:latin typeface="Cambria Math" panose="02040503050406030204" pitchFamily="18" charset="0"/>
                              </a:rPr>
                              <m:t>𝜃</m:t>
                            </m:r>
                          </m:e>
                          <m:sub>
                            <m:r>
                              <a:rPr lang="en-US" altLang="ja-JP" sz="4000" i="1">
                                <a:latin typeface="Cambria Math" panose="02040503050406030204" pitchFamily="18" charset="0"/>
                              </a:rPr>
                              <m:t>2</m:t>
                            </m:r>
                          </m:sub>
                        </m:sSub>
                      </m:den>
                    </m:f>
                    <m:r>
                      <a:rPr lang="en-US" altLang="ja-JP" sz="4000">
                        <a:latin typeface="Cambria Math" panose="02040503050406030204" pitchFamily="18" charset="0"/>
                      </a:rPr>
                      <m:t>=</m:t>
                    </m:r>
                    <m:f>
                      <m:fPr>
                        <m:ctrlPr>
                          <a:rPr lang="en-US" altLang="ja-JP" sz="4000" i="1">
                            <a:latin typeface="Cambria Math" panose="02040503050406030204" pitchFamily="18" charset="0"/>
                          </a:rPr>
                        </m:ctrlPr>
                      </m:fPr>
                      <m:num>
                        <m:r>
                          <a:rPr lang="ja-JP" altLang="en-US" sz="4000" i="1">
                            <a:latin typeface="Cambria Math" panose="02040503050406030204" pitchFamily="18" charset="0"/>
                          </a:rPr>
                          <m:t>𝛼</m:t>
                        </m:r>
                        <m:r>
                          <a:rPr lang="en-US" altLang="ja-JP" sz="4000" i="1">
                            <a:latin typeface="Cambria Math" panose="02040503050406030204" pitchFamily="18" charset="0"/>
                          </a:rPr>
                          <m:t>+</m:t>
                        </m:r>
                        <m:r>
                          <a:rPr lang="ja-JP" altLang="en-US" sz="4000" i="1">
                            <a:latin typeface="Cambria Math" panose="02040503050406030204" pitchFamily="18" charset="0"/>
                          </a:rPr>
                          <m:t>𝛽</m:t>
                        </m:r>
                      </m:num>
                      <m:den>
                        <m:r>
                          <a:rPr lang="ja-JP" altLang="en-US" sz="4000" i="1">
                            <a:latin typeface="Cambria Math" panose="02040503050406030204" pitchFamily="18" charset="0"/>
                          </a:rPr>
                          <m:t>𝛽</m:t>
                        </m:r>
                        <m:r>
                          <a:rPr lang="en-US" altLang="ja-JP" sz="4000" i="1">
                            <a:latin typeface="Cambria Math" panose="02040503050406030204" pitchFamily="18" charset="0"/>
                          </a:rPr>
                          <m:t>−</m:t>
                        </m:r>
                        <m:r>
                          <a:rPr lang="ja-JP" altLang="en-US" sz="4000" i="1">
                            <a:latin typeface="Cambria Math" panose="02040503050406030204" pitchFamily="18" charset="0"/>
                          </a:rPr>
                          <m:t>𝛾</m:t>
                        </m:r>
                      </m:den>
                    </m:f>
                    <m:r>
                      <a:rPr lang="en-US" altLang="ja-JP" sz="4000" b="0" i="1" smtClean="0">
                        <a:latin typeface="Cambria Math" panose="02040503050406030204" pitchFamily="18" charset="0"/>
                      </a:rPr>
                      <m:t>=</m:t>
                    </m:r>
                    <m:f>
                      <m:fPr>
                        <m:ctrlPr>
                          <a:rPr lang="en-US" altLang="ja-JP" sz="4000" i="1">
                            <a:latin typeface="Cambria Math" panose="02040503050406030204" pitchFamily="18" charset="0"/>
                          </a:rPr>
                        </m:ctrlPr>
                      </m:fPr>
                      <m:num>
                        <m:f>
                          <m:fPr>
                            <m:ctrlPr>
                              <a:rPr lang="en-US" altLang="ja-JP" sz="4000" i="1">
                                <a:latin typeface="Cambria Math" panose="02040503050406030204" pitchFamily="18" charset="0"/>
                              </a:rPr>
                            </m:ctrlPr>
                          </m:fPr>
                          <m:num>
                            <m:r>
                              <a:rPr lang="en-US" altLang="ja-JP" sz="4000" i="1">
                                <a:latin typeface="Cambria Math" panose="02040503050406030204" pitchFamily="18" charset="0"/>
                              </a:rPr>
                              <m:t>h</m:t>
                            </m:r>
                          </m:num>
                          <m:den>
                            <m:sSub>
                              <m:sSubPr>
                                <m:ctrlPr>
                                  <a:rPr lang="en-US" altLang="ja-JP" sz="4000" i="1">
                                    <a:latin typeface="Cambria Math" panose="02040503050406030204" pitchFamily="18" charset="0"/>
                                  </a:rPr>
                                </m:ctrlPr>
                              </m:sSubPr>
                              <m:e>
                                <m:r>
                                  <a:rPr lang="en-US" altLang="ja-JP" sz="4000" i="1">
                                    <a:latin typeface="Cambria Math" panose="02040503050406030204" pitchFamily="18" charset="0"/>
                                  </a:rPr>
                                  <m:t>𝑠</m:t>
                                </m:r>
                              </m:e>
                              <m:sub>
                                <m:r>
                                  <a:rPr lang="en-US" altLang="ja-JP" sz="4000" i="1">
                                    <a:latin typeface="Cambria Math" panose="02040503050406030204" pitchFamily="18" charset="0"/>
                                  </a:rPr>
                                  <m:t>1</m:t>
                                </m:r>
                              </m:sub>
                            </m:sSub>
                          </m:den>
                        </m:f>
                        <m:r>
                          <a:rPr lang="en-US" altLang="ja-JP" sz="4000" i="1">
                            <a:latin typeface="Cambria Math" panose="02040503050406030204" pitchFamily="18" charset="0"/>
                          </a:rPr>
                          <m:t>+</m:t>
                        </m:r>
                        <m:f>
                          <m:fPr>
                            <m:ctrlPr>
                              <a:rPr lang="en-US" altLang="ja-JP" sz="4000" i="1">
                                <a:latin typeface="Cambria Math" panose="02040503050406030204" pitchFamily="18" charset="0"/>
                              </a:rPr>
                            </m:ctrlPr>
                          </m:fPr>
                          <m:num>
                            <m:r>
                              <a:rPr lang="en-US" altLang="ja-JP" sz="4000" i="1">
                                <a:latin typeface="Cambria Math" panose="02040503050406030204" pitchFamily="18" charset="0"/>
                              </a:rPr>
                              <m:t>h</m:t>
                            </m:r>
                          </m:num>
                          <m:den>
                            <m:r>
                              <a:rPr lang="en-US" altLang="ja-JP" sz="4000" i="1">
                                <a:latin typeface="Cambria Math" panose="02040503050406030204" pitchFamily="18" charset="0"/>
                              </a:rPr>
                              <m:t>𝑅</m:t>
                            </m:r>
                          </m:den>
                        </m:f>
                      </m:num>
                      <m:den>
                        <m:f>
                          <m:fPr>
                            <m:ctrlPr>
                              <a:rPr lang="en-US" altLang="ja-JP" sz="4000" i="1">
                                <a:latin typeface="Cambria Math" panose="02040503050406030204" pitchFamily="18" charset="0"/>
                              </a:rPr>
                            </m:ctrlPr>
                          </m:fPr>
                          <m:num>
                            <m:r>
                              <a:rPr lang="en-US" altLang="ja-JP" sz="4000" i="1">
                                <a:latin typeface="Cambria Math" panose="02040503050406030204" pitchFamily="18" charset="0"/>
                              </a:rPr>
                              <m:t>h</m:t>
                            </m:r>
                          </m:num>
                          <m:den>
                            <m:r>
                              <a:rPr lang="en-US" altLang="ja-JP" sz="4000" i="1">
                                <a:latin typeface="Cambria Math" panose="02040503050406030204" pitchFamily="18" charset="0"/>
                              </a:rPr>
                              <m:t>𝑅</m:t>
                            </m:r>
                          </m:den>
                        </m:f>
                        <m:r>
                          <a:rPr lang="en-US" altLang="ja-JP" sz="4000" i="1">
                            <a:latin typeface="Cambria Math" panose="02040503050406030204" pitchFamily="18" charset="0"/>
                          </a:rPr>
                          <m:t>−</m:t>
                        </m:r>
                        <m:f>
                          <m:fPr>
                            <m:ctrlPr>
                              <a:rPr lang="en-US" altLang="ja-JP" sz="4000" i="1">
                                <a:latin typeface="Cambria Math" panose="02040503050406030204" pitchFamily="18" charset="0"/>
                              </a:rPr>
                            </m:ctrlPr>
                          </m:fPr>
                          <m:num>
                            <m:r>
                              <a:rPr lang="en-US" altLang="ja-JP" sz="4000" i="1">
                                <a:latin typeface="Cambria Math" panose="02040503050406030204" pitchFamily="18" charset="0"/>
                              </a:rPr>
                              <m:t>h</m:t>
                            </m:r>
                          </m:num>
                          <m:den>
                            <m:sSub>
                              <m:sSubPr>
                                <m:ctrlPr>
                                  <a:rPr lang="en-US" altLang="ja-JP" sz="4000" i="1">
                                    <a:latin typeface="Cambria Math" panose="02040503050406030204" pitchFamily="18" charset="0"/>
                                  </a:rPr>
                                </m:ctrlPr>
                              </m:sSubPr>
                              <m:e>
                                <m:r>
                                  <a:rPr lang="en-US" altLang="ja-JP" sz="4000" i="1">
                                    <a:latin typeface="Cambria Math" panose="02040503050406030204" pitchFamily="18" charset="0"/>
                                  </a:rPr>
                                  <m:t>𝑠</m:t>
                                </m:r>
                              </m:e>
                              <m:sub>
                                <m:r>
                                  <a:rPr lang="en-US" altLang="ja-JP" sz="4000" i="1">
                                    <a:latin typeface="Cambria Math" panose="02040503050406030204" pitchFamily="18" charset="0"/>
                                  </a:rPr>
                                  <m:t>2</m:t>
                                </m:r>
                              </m:sub>
                            </m:sSub>
                          </m:den>
                        </m:f>
                      </m:den>
                    </m:f>
                    <m:r>
                      <a:rPr lang="en-US" altLang="ja-JP" sz="4000" i="1">
                        <a:latin typeface="Cambria Math" panose="02040503050406030204" pitchFamily="18" charset="0"/>
                      </a:rPr>
                      <m:t>=</m:t>
                    </m:r>
                    <m:f>
                      <m:fPr>
                        <m:ctrlPr>
                          <a:rPr lang="en-US" altLang="ja-JP" sz="4000" i="1">
                            <a:latin typeface="Cambria Math" panose="02040503050406030204" pitchFamily="18" charset="0"/>
                          </a:rPr>
                        </m:ctrlPr>
                      </m:fPr>
                      <m:num>
                        <m:f>
                          <m:fPr>
                            <m:ctrlPr>
                              <a:rPr lang="en-US" altLang="ja-JP" sz="4000" i="1">
                                <a:latin typeface="Cambria Math" panose="02040503050406030204" pitchFamily="18" charset="0"/>
                              </a:rPr>
                            </m:ctrlPr>
                          </m:fPr>
                          <m:num>
                            <m:r>
                              <a:rPr lang="en-US" altLang="ja-JP" sz="4000" b="0" i="1" smtClean="0">
                                <a:latin typeface="Cambria Math" panose="02040503050406030204" pitchFamily="18" charset="0"/>
                              </a:rPr>
                              <m:t>1</m:t>
                            </m:r>
                          </m:num>
                          <m:den>
                            <m:sSub>
                              <m:sSubPr>
                                <m:ctrlPr>
                                  <a:rPr lang="en-US" altLang="ja-JP" sz="4000" i="1">
                                    <a:latin typeface="Cambria Math" panose="02040503050406030204" pitchFamily="18" charset="0"/>
                                  </a:rPr>
                                </m:ctrlPr>
                              </m:sSubPr>
                              <m:e>
                                <m:r>
                                  <a:rPr lang="en-US" altLang="ja-JP" sz="4000" i="1">
                                    <a:latin typeface="Cambria Math" panose="02040503050406030204" pitchFamily="18" charset="0"/>
                                  </a:rPr>
                                  <m:t>𝑠</m:t>
                                </m:r>
                              </m:e>
                              <m:sub>
                                <m:r>
                                  <a:rPr lang="en-US" altLang="ja-JP" sz="4000" i="1">
                                    <a:latin typeface="Cambria Math" panose="02040503050406030204" pitchFamily="18" charset="0"/>
                                  </a:rPr>
                                  <m:t>1</m:t>
                                </m:r>
                              </m:sub>
                            </m:sSub>
                          </m:den>
                        </m:f>
                        <m:r>
                          <a:rPr lang="en-US" altLang="ja-JP" sz="4000" i="1">
                            <a:latin typeface="Cambria Math" panose="02040503050406030204" pitchFamily="18" charset="0"/>
                          </a:rPr>
                          <m:t>+</m:t>
                        </m:r>
                        <m:f>
                          <m:fPr>
                            <m:ctrlPr>
                              <a:rPr lang="en-US" altLang="ja-JP" sz="4000" i="1">
                                <a:latin typeface="Cambria Math" panose="02040503050406030204" pitchFamily="18" charset="0"/>
                              </a:rPr>
                            </m:ctrlPr>
                          </m:fPr>
                          <m:num>
                            <m:r>
                              <a:rPr lang="en-US" altLang="ja-JP" sz="4000" b="0" i="1" smtClean="0">
                                <a:latin typeface="Cambria Math" panose="02040503050406030204" pitchFamily="18" charset="0"/>
                              </a:rPr>
                              <m:t>1</m:t>
                            </m:r>
                          </m:num>
                          <m:den>
                            <m:r>
                              <a:rPr lang="en-US" altLang="ja-JP" sz="4000" i="1">
                                <a:latin typeface="Cambria Math" panose="02040503050406030204" pitchFamily="18" charset="0"/>
                              </a:rPr>
                              <m:t>𝑅</m:t>
                            </m:r>
                          </m:den>
                        </m:f>
                      </m:num>
                      <m:den>
                        <m:f>
                          <m:fPr>
                            <m:ctrlPr>
                              <a:rPr lang="en-US" altLang="ja-JP" sz="4000" i="1">
                                <a:latin typeface="Cambria Math" panose="02040503050406030204" pitchFamily="18" charset="0"/>
                              </a:rPr>
                            </m:ctrlPr>
                          </m:fPr>
                          <m:num>
                            <m:r>
                              <a:rPr lang="en-US" altLang="ja-JP" sz="4000" b="0" i="1" smtClean="0">
                                <a:latin typeface="Cambria Math" panose="02040503050406030204" pitchFamily="18" charset="0"/>
                              </a:rPr>
                              <m:t>1</m:t>
                            </m:r>
                          </m:num>
                          <m:den>
                            <m:r>
                              <a:rPr lang="en-US" altLang="ja-JP" sz="4000" i="1">
                                <a:latin typeface="Cambria Math" panose="02040503050406030204" pitchFamily="18" charset="0"/>
                              </a:rPr>
                              <m:t>𝑅</m:t>
                            </m:r>
                          </m:den>
                        </m:f>
                        <m:r>
                          <a:rPr lang="en-US" altLang="ja-JP" sz="4000" i="1">
                            <a:latin typeface="Cambria Math" panose="02040503050406030204" pitchFamily="18" charset="0"/>
                          </a:rPr>
                          <m:t>−</m:t>
                        </m:r>
                        <m:f>
                          <m:fPr>
                            <m:ctrlPr>
                              <a:rPr lang="en-US" altLang="ja-JP" sz="4000" i="1">
                                <a:latin typeface="Cambria Math" panose="02040503050406030204" pitchFamily="18" charset="0"/>
                              </a:rPr>
                            </m:ctrlPr>
                          </m:fPr>
                          <m:num>
                            <m:r>
                              <a:rPr lang="en-US" altLang="ja-JP" sz="4000" b="0" i="1" smtClean="0">
                                <a:latin typeface="Cambria Math" panose="02040503050406030204" pitchFamily="18" charset="0"/>
                              </a:rPr>
                              <m:t>1</m:t>
                            </m:r>
                          </m:num>
                          <m:den>
                            <m:sSub>
                              <m:sSubPr>
                                <m:ctrlPr>
                                  <a:rPr lang="en-US" altLang="ja-JP" sz="4000" i="1">
                                    <a:latin typeface="Cambria Math" panose="02040503050406030204" pitchFamily="18" charset="0"/>
                                  </a:rPr>
                                </m:ctrlPr>
                              </m:sSubPr>
                              <m:e>
                                <m:r>
                                  <a:rPr lang="en-US" altLang="ja-JP" sz="4000" i="1">
                                    <a:latin typeface="Cambria Math" panose="02040503050406030204" pitchFamily="18" charset="0"/>
                                  </a:rPr>
                                  <m:t>𝑠</m:t>
                                </m:r>
                              </m:e>
                              <m:sub>
                                <m:r>
                                  <a:rPr lang="en-US" altLang="ja-JP" sz="4000" i="1">
                                    <a:latin typeface="Cambria Math" panose="02040503050406030204" pitchFamily="18" charset="0"/>
                                  </a:rPr>
                                  <m:t>2</m:t>
                                </m:r>
                              </m:sub>
                            </m:sSub>
                          </m:den>
                        </m:f>
                      </m:den>
                    </m:f>
                  </m:oMath>
                </a14:m>
                <a:endParaRPr lang="en-US" altLang="ja-JP" sz="40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593934" y="1323096"/>
                <a:ext cx="10154284" cy="1681486"/>
              </a:xfrm>
              <a:prstGeom prst="rect">
                <a:avLst/>
              </a:prstGeom>
              <a:blipFill>
                <a:blip r:embed="rId2"/>
                <a:stretch>
                  <a:fillRect l="-210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1274063" y="193088"/>
                <a:ext cx="2905411" cy="956031"/>
              </a:xfrm>
              <a:prstGeom prst="rect">
                <a:avLst/>
              </a:prstGeom>
            </p:spPr>
            <p:txBody>
              <a:bodyPr wrap="none">
                <a:spAutoFit/>
              </a:bodyPr>
              <a:lstStyle/>
              <a:p>
                <a:r>
                  <a:rPr lang="ja-JP" altLang="en-US" sz="3600" dirty="0"/>
                  <a:t>（エ） </a:t>
                </a:r>
                <a14:m>
                  <m:oMath xmlns:m="http://schemas.openxmlformats.org/officeDocument/2006/math">
                    <m:r>
                      <a:rPr lang="en-US" altLang="ja-JP" sz="3600" i="1" smtClean="0">
                        <a:latin typeface="Cambria Math" panose="02040503050406030204" pitchFamily="18" charset="0"/>
                        <a:ea typeface="Cambria Math" panose="02040503050406030204" pitchFamily="18" charset="0"/>
                      </a:rPr>
                      <m:t>→</m:t>
                    </m:r>
                    <m:r>
                      <a:rPr lang="ja-JP" altLang="en-US" sz="3600" i="1" smtClean="0">
                        <a:latin typeface="Cambria Math" panose="02040503050406030204" pitchFamily="18" charset="0"/>
                      </a:rPr>
                      <m:t>𝛼</m:t>
                    </m:r>
                    <m:r>
                      <a:rPr lang="en-US" altLang="ja-JP" sz="3600" b="0" i="1" smtClean="0">
                        <a:latin typeface="Cambria Math" panose="02040503050406030204" pitchFamily="18" charset="0"/>
                      </a:rPr>
                      <m:t>=</m:t>
                    </m:r>
                    <m:f>
                      <m:fPr>
                        <m:ctrlPr>
                          <a:rPr lang="en-US" altLang="ja-JP" sz="3600" b="0" i="1" smtClean="0">
                            <a:latin typeface="Cambria Math" panose="02040503050406030204" pitchFamily="18" charset="0"/>
                          </a:rPr>
                        </m:ctrlPr>
                      </m:fPr>
                      <m:num>
                        <m:r>
                          <a:rPr lang="en-US" altLang="ja-JP" sz="3600" b="0" i="1" smtClean="0">
                            <a:latin typeface="Cambria Math" panose="02040503050406030204" pitchFamily="18" charset="0"/>
                          </a:rPr>
                          <m:t>h</m:t>
                        </m:r>
                      </m:num>
                      <m:den>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𝑠</m:t>
                            </m:r>
                          </m:e>
                          <m:sub>
                            <m:r>
                              <a:rPr lang="en-US" altLang="ja-JP" sz="3600" i="1">
                                <a:latin typeface="Cambria Math" panose="02040503050406030204" pitchFamily="18" charset="0"/>
                              </a:rPr>
                              <m:t>1</m:t>
                            </m:r>
                          </m:sub>
                        </m:sSub>
                      </m:den>
                    </m:f>
                  </m:oMath>
                </a14:m>
                <a:endParaRPr lang="en-US" altLang="ja-JP" sz="36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1274063" y="193088"/>
                <a:ext cx="2905411" cy="956031"/>
              </a:xfrm>
              <a:prstGeom prst="rect">
                <a:avLst/>
              </a:prstGeom>
              <a:blipFill>
                <a:blip r:embed="rId3"/>
                <a:stretch>
                  <a:fillRect l="-6289" t="-12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4647511" y="207963"/>
                <a:ext cx="2828147" cy="887294"/>
              </a:xfrm>
              <a:prstGeom prst="rect">
                <a:avLst/>
              </a:prstGeom>
            </p:spPr>
            <p:txBody>
              <a:bodyPr wrap="none">
                <a:spAutoFit/>
              </a:bodyPr>
              <a:lstStyle/>
              <a:p>
                <a:r>
                  <a:rPr lang="ja-JP" altLang="en-US" sz="3600" dirty="0"/>
                  <a:t>（オ） </a:t>
                </a:r>
                <a14:m>
                  <m:oMath xmlns:m="http://schemas.openxmlformats.org/officeDocument/2006/math">
                    <m:r>
                      <a:rPr lang="en-US" altLang="ja-JP" sz="3600" i="1" smtClean="0">
                        <a:latin typeface="Cambria Math" panose="02040503050406030204" pitchFamily="18" charset="0"/>
                        <a:ea typeface="Cambria Math" panose="02040503050406030204" pitchFamily="18" charset="0"/>
                      </a:rPr>
                      <m:t>→</m:t>
                    </m:r>
                    <m:r>
                      <a:rPr lang="ja-JP" altLang="en-US" sz="3600" i="1">
                        <a:latin typeface="Cambria Math" panose="02040503050406030204" pitchFamily="18" charset="0"/>
                      </a:rPr>
                      <m:t>𝛽</m:t>
                    </m:r>
                    <m:r>
                      <a:rPr lang="en-US" altLang="ja-JP" sz="3600" b="0" i="1" smtClean="0">
                        <a:latin typeface="Cambria Math" panose="02040503050406030204" pitchFamily="18" charset="0"/>
                      </a:rPr>
                      <m:t>=</m:t>
                    </m:r>
                    <m:f>
                      <m:fPr>
                        <m:ctrlPr>
                          <a:rPr lang="en-US" altLang="ja-JP" sz="3600" b="0" i="1" smtClean="0">
                            <a:latin typeface="Cambria Math" panose="02040503050406030204" pitchFamily="18" charset="0"/>
                          </a:rPr>
                        </m:ctrlPr>
                      </m:fPr>
                      <m:num>
                        <m:r>
                          <a:rPr lang="en-US" altLang="ja-JP" sz="3600" b="0" i="1" smtClean="0">
                            <a:latin typeface="Cambria Math" panose="02040503050406030204" pitchFamily="18" charset="0"/>
                          </a:rPr>
                          <m:t>h</m:t>
                        </m:r>
                      </m:num>
                      <m:den>
                        <m:r>
                          <a:rPr lang="en-US" altLang="ja-JP" sz="3600" b="0" i="1" smtClean="0">
                            <a:latin typeface="Cambria Math" panose="02040503050406030204" pitchFamily="18" charset="0"/>
                          </a:rPr>
                          <m:t>𝑅</m:t>
                        </m:r>
                      </m:den>
                    </m:f>
                  </m:oMath>
                </a14:m>
                <a:endParaRPr lang="en-US" altLang="ja-JP" sz="36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4647511" y="207963"/>
                <a:ext cx="2828147" cy="887294"/>
              </a:xfrm>
              <a:prstGeom prst="rect">
                <a:avLst/>
              </a:prstGeom>
              <a:blipFill>
                <a:blip r:embed="rId4"/>
                <a:stretch>
                  <a:fillRect l="-6466" t="-685" b="-75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8021002" y="207963"/>
                <a:ext cx="2913426" cy="956031"/>
              </a:xfrm>
              <a:prstGeom prst="rect">
                <a:avLst/>
              </a:prstGeom>
            </p:spPr>
            <p:txBody>
              <a:bodyPr wrap="none">
                <a:spAutoFit/>
              </a:bodyPr>
              <a:lstStyle/>
              <a:p>
                <a:r>
                  <a:rPr lang="ja-JP" altLang="en-US" sz="3600" dirty="0"/>
                  <a:t>（カ） </a:t>
                </a:r>
                <a14:m>
                  <m:oMath xmlns:m="http://schemas.openxmlformats.org/officeDocument/2006/math">
                    <m:r>
                      <a:rPr lang="en-US" altLang="ja-JP" sz="3600" i="1" smtClean="0">
                        <a:latin typeface="Cambria Math" panose="02040503050406030204" pitchFamily="18" charset="0"/>
                        <a:ea typeface="Cambria Math" panose="02040503050406030204" pitchFamily="18" charset="0"/>
                      </a:rPr>
                      <m:t>→</m:t>
                    </m:r>
                    <m:r>
                      <a:rPr lang="ja-JP" altLang="en-US" sz="3600" i="1">
                        <a:latin typeface="Cambria Math" panose="02040503050406030204" pitchFamily="18" charset="0"/>
                      </a:rPr>
                      <m:t>𝛾</m:t>
                    </m:r>
                    <m:r>
                      <a:rPr lang="en-US" altLang="ja-JP" sz="3600" b="0" i="1" smtClean="0">
                        <a:latin typeface="Cambria Math" panose="02040503050406030204" pitchFamily="18" charset="0"/>
                      </a:rPr>
                      <m:t>=</m:t>
                    </m:r>
                    <m:f>
                      <m:fPr>
                        <m:ctrlPr>
                          <a:rPr lang="en-US" altLang="ja-JP" sz="3600" b="0" i="1" smtClean="0">
                            <a:latin typeface="Cambria Math" panose="02040503050406030204" pitchFamily="18" charset="0"/>
                          </a:rPr>
                        </m:ctrlPr>
                      </m:fPr>
                      <m:num>
                        <m:r>
                          <a:rPr lang="en-US" altLang="ja-JP" sz="3600" b="0" i="1" smtClean="0">
                            <a:latin typeface="Cambria Math" panose="02040503050406030204" pitchFamily="18" charset="0"/>
                          </a:rPr>
                          <m:t>h</m:t>
                        </m:r>
                      </m:num>
                      <m:den>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𝑠</m:t>
                            </m:r>
                          </m:e>
                          <m:sub>
                            <m:r>
                              <a:rPr lang="en-US" altLang="ja-JP" sz="3600" b="0" i="1" smtClean="0">
                                <a:latin typeface="Cambria Math" panose="02040503050406030204" pitchFamily="18" charset="0"/>
                              </a:rPr>
                              <m:t>2</m:t>
                            </m:r>
                          </m:sub>
                        </m:sSub>
                      </m:den>
                    </m:f>
                  </m:oMath>
                </a14:m>
                <a:endParaRPr lang="en-US" altLang="ja-JP" sz="36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8021002" y="207963"/>
                <a:ext cx="2913426" cy="956031"/>
              </a:xfrm>
              <a:prstGeom prst="rect">
                <a:avLst/>
              </a:prstGeom>
              <a:blipFill>
                <a:blip r:embed="rId5"/>
                <a:stretch>
                  <a:fillRect l="-6485" t="-6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8010758" y="1633597"/>
                <a:ext cx="3792257"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rPr>
                        <m:t>𝑛</m:t>
                      </m:r>
                      <m:d>
                        <m:dPr>
                          <m:ctrlPr>
                            <a:rPr lang="en-US" altLang="ja-JP" sz="2800" b="0" i="1" smtClean="0">
                              <a:latin typeface="Cambria Math" panose="02040503050406030204" pitchFamily="18" charset="0"/>
                            </a:rPr>
                          </m:ctrlPr>
                        </m:dPr>
                        <m:e>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r>
                                <a:rPr lang="en-US" altLang="ja-JP" sz="2800" i="1">
                                  <a:latin typeface="Cambria Math" panose="02040503050406030204" pitchFamily="18" charset="0"/>
                                </a:rPr>
                                <m:t>𝑅</m:t>
                              </m:r>
                            </m:den>
                          </m:f>
                          <m:r>
                            <a:rPr lang="en-US" altLang="ja-JP" sz="2800" i="1">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2</m:t>
                                  </m:r>
                                </m:sub>
                              </m:sSub>
                            </m:den>
                          </m:f>
                        </m:e>
                      </m:d>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den>
                      </m:f>
                      <m:r>
                        <a:rPr lang="en-US" altLang="ja-JP" sz="2800" i="1">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r>
                            <a:rPr lang="en-US" altLang="ja-JP" sz="2800" i="1">
                              <a:latin typeface="Cambria Math" panose="02040503050406030204" pitchFamily="18" charset="0"/>
                            </a:rPr>
                            <m:t>𝑅</m:t>
                          </m:r>
                        </m:den>
                      </m:f>
                    </m:oMath>
                  </m:oMathPara>
                </a14:m>
                <a:endParaRPr lang="ja-JP" altLang="en-US" sz="28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8010758" y="1633597"/>
                <a:ext cx="3792257" cy="1060483"/>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1566781" y="3140968"/>
                <a:ext cx="3107454"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ea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𝑛</m:t>
                          </m:r>
                        </m:num>
                        <m:den>
                          <m:r>
                            <a:rPr lang="en-US" altLang="ja-JP" sz="2800" i="1">
                              <a:latin typeface="Cambria Math" panose="02040503050406030204" pitchFamily="18" charset="0"/>
                            </a:rPr>
                            <m:t>𝑅</m:t>
                          </m:r>
                        </m:den>
                      </m:f>
                      <m:r>
                        <a:rPr lang="en-US" altLang="ja-JP" sz="2800" i="1">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den>
                      </m:f>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r>
                            <a:rPr lang="en-US" altLang="ja-JP" sz="2800" i="1">
                              <a:latin typeface="Cambria Math" panose="02040503050406030204" pitchFamily="18" charset="0"/>
                            </a:rPr>
                            <m:t>𝑅</m:t>
                          </m:r>
                        </m:den>
                      </m:f>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𝑛</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2</m:t>
                              </m:r>
                            </m:sub>
                          </m:sSub>
                        </m:den>
                      </m:f>
                    </m:oMath>
                  </m:oMathPara>
                </a14:m>
                <a:endParaRPr lang="ja-JP" altLang="en-US" sz="28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1566781" y="3140968"/>
                <a:ext cx="3107454" cy="97225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4641119" y="3207044"/>
                <a:ext cx="3039678"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ea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𝑛</m:t>
                          </m:r>
                          <m:r>
                            <a:rPr lang="en-US" altLang="ja-JP" sz="2800" b="0" i="1" smtClean="0">
                              <a:latin typeface="Cambria Math" panose="02040503050406030204" pitchFamily="18" charset="0"/>
                            </a:rPr>
                            <m:t>−1</m:t>
                          </m:r>
                        </m:num>
                        <m:den>
                          <m:r>
                            <a:rPr lang="en-US" altLang="ja-JP" sz="2800" i="1">
                              <a:latin typeface="Cambria Math" panose="02040503050406030204" pitchFamily="18" charset="0"/>
                            </a:rPr>
                            <m:t>𝑅</m:t>
                          </m:r>
                        </m:den>
                      </m:f>
                      <m:r>
                        <a:rPr lang="en-US" altLang="ja-JP" sz="2800" i="1">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den>
                      </m:f>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𝑛</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2</m:t>
                              </m:r>
                            </m:sub>
                          </m:sSub>
                        </m:den>
                      </m:f>
                    </m:oMath>
                  </m:oMathPara>
                </a14:m>
                <a:endParaRPr lang="ja-JP" altLang="en-US" sz="28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4641119" y="3207044"/>
                <a:ext cx="3039678" cy="972254"/>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7749178" y="3232420"/>
                <a:ext cx="3259354" cy="1009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ea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𝑛</m:t>
                          </m:r>
                          <m:r>
                            <a:rPr lang="en-US" altLang="ja-JP" sz="2800" b="0" i="1" smtClean="0">
                              <a:latin typeface="Cambria Math" panose="02040503050406030204" pitchFamily="18" charset="0"/>
                            </a:rPr>
                            <m:t>−1</m:t>
                          </m:r>
                        </m:num>
                        <m:den>
                          <m:r>
                            <a:rPr lang="en-US" altLang="ja-JP" sz="2800" b="0" i="1" smtClean="0">
                              <a:latin typeface="Cambria Math" panose="02040503050406030204" pitchFamily="18" charset="0"/>
                            </a:rPr>
                            <m:t>𝑛</m:t>
                          </m:r>
                          <m:r>
                            <a:rPr lang="en-US" altLang="ja-JP" sz="2800" i="1">
                              <a:latin typeface="Cambria Math" panose="02040503050406030204" pitchFamily="18" charset="0"/>
                            </a:rPr>
                            <m:t>𝑅</m:t>
                          </m:r>
                        </m:den>
                      </m:f>
                      <m:r>
                        <a:rPr lang="en-US" altLang="ja-JP" sz="2800" i="1">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r>
                            <a:rPr lang="en-US" altLang="ja-JP" sz="2800" b="0" i="1" smtClean="0">
                              <a:latin typeface="Cambria Math" panose="02040503050406030204" pitchFamily="18" charset="0"/>
                            </a:rPr>
                            <m:t>𝑛</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den>
                      </m:f>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b="0" i="1" smtClean="0">
                              <a:latin typeface="Cambria Math" panose="02040503050406030204" pitchFamily="18" charset="0"/>
                            </a:rPr>
                            <m:t>1</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2</m:t>
                              </m:r>
                            </m:sub>
                          </m:sSub>
                        </m:den>
                      </m:f>
                    </m:oMath>
                  </m:oMathPara>
                </a14:m>
                <a:endParaRPr lang="ja-JP" altLang="en-US" sz="28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7749178" y="3232420"/>
                <a:ext cx="3259354" cy="1009444"/>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1063536" y="4469703"/>
                <a:ext cx="3577453" cy="9989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ea typeface="Cambria Math" panose="02040503050406030204" pitchFamily="18" charset="0"/>
                        </a:rPr>
                        <m:t>→</m:t>
                      </m:r>
                      <m:f>
                        <m:fPr>
                          <m:ctrlPr>
                            <a:rPr lang="en-US" altLang="ja-JP" sz="2800" i="1">
                              <a:latin typeface="Cambria Math" panose="02040503050406030204" pitchFamily="18" charset="0"/>
                            </a:rPr>
                          </m:ctrlPr>
                        </m:fPr>
                        <m:num>
                          <m:d>
                            <m:dPr>
                              <m:ctrlPr>
                                <a:rPr lang="en-US" altLang="ja-JP" sz="2800" b="0" i="1" smtClean="0">
                                  <a:latin typeface="Cambria Math" panose="02040503050406030204" pitchFamily="18" charset="0"/>
                                </a:rPr>
                              </m:ctrlPr>
                            </m:dPr>
                            <m:e>
                              <m:r>
                                <a:rPr lang="en-US" altLang="ja-JP" sz="2800" i="1">
                                  <a:latin typeface="Cambria Math" panose="02040503050406030204" pitchFamily="18" charset="0"/>
                                </a:rPr>
                                <m:t>𝑛</m:t>
                              </m:r>
                              <m:r>
                                <a:rPr lang="en-US" altLang="ja-JP" sz="2800" b="0" i="1" smtClean="0">
                                  <a:latin typeface="Cambria Math" panose="02040503050406030204" pitchFamily="18" charset="0"/>
                                </a:rPr>
                                <m:t>−1</m:t>
                              </m:r>
                            </m:e>
                          </m:d>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r>
                            <a:rPr lang="en-US" altLang="ja-JP" sz="2800" b="0" i="1" smtClean="0">
                              <a:latin typeface="Cambria Math" panose="02040503050406030204" pitchFamily="18" charset="0"/>
                            </a:rPr>
                            <m:t>−</m:t>
                          </m:r>
                          <m:r>
                            <a:rPr lang="en-US" altLang="ja-JP" sz="2800" i="1">
                              <a:latin typeface="Cambria Math" panose="02040503050406030204" pitchFamily="18" charset="0"/>
                            </a:rPr>
                            <m:t>𝑅</m:t>
                          </m:r>
                        </m:num>
                        <m:den>
                          <m:r>
                            <a:rPr lang="en-US" altLang="ja-JP" sz="2800" b="0" i="1" smtClean="0">
                              <a:latin typeface="Cambria Math" panose="02040503050406030204" pitchFamily="18" charset="0"/>
                            </a:rPr>
                            <m:t>𝑛</m:t>
                          </m:r>
                          <m:r>
                            <a:rPr lang="en-US" altLang="ja-JP" sz="2800" i="1">
                              <a:latin typeface="Cambria Math" panose="02040503050406030204" pitchFamily="18" charset="0"/>
                            </a:rPr>
                            <m:t>𝑅</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den>
                      </m:f>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b="0" i="1" smtClean="0">
                              <a:latin typeface="Cambria Math" panose="02040503050406030204" pitchFamily="18" charset="0"/>
                            </a:rPr>
                            <m:t>1</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2</m:t>
                              </m:r>
                            </m:sub>
                          </m:sSub>
                        </m:den>
                      </m:f>
                    </m:oMath>
                  </m:oMathPara>
                </a14:m>
                <a:endParaRPr lang="ja-JP" altLang="en-US" sz="28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1063536" y="4469703"/>
                <a:ext cx="3577453" cy="99899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4667015" y="4469702"/>
                <a:ext cx="3577453"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2</m:t>
                          </m:r>
                        </m:sub>
                      </m:sSub>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𝑛𝑅</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num>
                        <m:den>
                          <m:d>
                            <m:dPr>
                              <m:ctrlPr>
                                <a:rPr lang="en-US" altLang="ja-JP" sz="2800" i="1">
                                  <a:latin typeface="Cambria Math" panose="02040503050406030204" pitchFamily="18" charset="0"/>
                                </a:rPr>
                              </m:ctrlPr>
                            </m:dPr>
                            <m:e>
                              <m:r>
                                <a:rPr lang="en-US" altLang="ja-JP" sz="2800" i="1">
                                  <a:latin typeface="Cambria Math" panose="02040503050406030204" pitchFamily="18" charset="0"/>
                                </a:rPr>
                                <m:t>𝑛</m:t>
                              </m:r>
                              <m:r>
                                <a:rPr lang="en-US" altLang="ja-JP" sz="2800" i="1">
                                  <a:latin typeface="Cambria Math" panose="02040503050406030204" pitchFamily="18" charset="0"/>
                                </a:rPr>
                                <m:t>−1</m:t>
                              </m:r>
                            </m:e>
                          </m:d>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r>
                            <a:rPr lang="en-US" altLang="ja-JP" sz="2800" i="1">
                              <a:latin typeface="Cambria Math" panose="02040503050406030204" pitchFamily="18" charset="0"/>
                            </a:rPr>
                            <m:t>−</m:t>
                          </m:r>
                          <m:r>
                            <a:rPr lang="en-US" altLang="ja-JP" sz="2800" i="1">
                              <a:latin typeface="Cambria Math" panose="02040503050406030204" pitchFamily="18" charset="0"/>
                            </a:rPr>
                            <m:t>𝑅</m:t>
                          </m:r>
                        </m:den>
                      </m:f>
                    </m:oMath>
                  </m:oMathPara>
                </a14:m>
                <a:endParaRPr lang="ja-JP" altLang="en-US" sz="28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4667015" y="4469702"/>
                <a:ext cx="3577453" cy="969433"/>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8256240" y="4469702"/>
                <a:ext cx="3352713" cy="13541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2</m:t>
                          </m:r>
                        </m:sub>
                      </m:sSub>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𝑛𝑅</m:t>
                          </m:r>
                        </m:num>
                        <m:den>
                          <m:d>
                            <m:dPr>
                              <m:ctrlPr>
                                <a:rPr lang="en-US" altLang="ja-JP" sz="2800" i="1">
                                  <a:latin typeface="Cambria Math" panose="02040503050406030204" pitchFamily="18" charset="0"/>
                                </a:rPr>
                              </m:ctrlPr>
                            </m:dPr>
                            <m:e>
                              <m:r>
                                <a:rPr lang="en-US" altLang="ja-JP" sz="2800" i="1">
                                  <a:latin typeface="Cambria Math" panose="02040503050406030204" pitchFamily="18" charset="0"/>
                                </a:rPr>
                                <m:t>𝑛</m:t>
                              </m:r>
                              <m:r>
                                <a:rPr lang="en-US" altLang="ja-JP" sz="2800" i="1">
                                  <a:latin typeface="Cambria Math" panose="02040503050406030204" pitchFamily="18" charset="0"/>
                                </a:rPr>
                                <m:t>−1</m:t>
                              </m:r>
                            </m:e>
                          </m:d>
                          <m:r>
                            <a:rPr lang="en-US" altLang="ja-JP" sz="2800" i="1">
                              <a:latin typeface="Cambria Math" panose="02040503050406030204" pitchFamily="18" charset="0"/>
                            </a:rPr>
                            <m:t>−</m:t>
                          </m:r>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𝑅</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den>
                          </m:f>
                        </m:den>
                      </m:f>
                    </m:oMath>
                  </m:oMathPara>
                </a14:m>
                <a:endParaRPr lang="ja-JP" altLang="en-US" sz="28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8256240" y="4469702"/>
                <a:ext cx="3352713" cy="1354153"/>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70647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正方形/長方形 3"/>
              <p:cNvSpPr/>
              <p:nvPr/>
            </p:nvSpPr>
            <p:spPr>
              <a:xfrm>
                <a:off x="624342" y="548680"/>
                <a:ext cx="6324808" cy="13167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2</m:t>
                          </m:r>
                        </m:sub>
                      </m:sSub>
                      <m:r>
                        <a:rPr lang="en-US" altLang="ja-JP" sz="2800" b="0" i="1" smtClean="0">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𝑛𝑅</m:t>
                          </m:r>
                        </m:num>
                        <m:den>
                          <m:d>
                            <m:dPr>
                              <m:ctrlPr>
                                <a:rPr lang="en-US" altLang="ja-JP" sz="2800" i="1">
                                  <a:latin typeface="Cambria Math" panose="02040503050406030204" pitchFamily="18" charset="0"/>
                                </a:rPr>
                              </m:ctrlPr>
                            </m:dPr>
                            <m:e>
                              <m:r>
                                <a:rPr lang="en-US" altLang="ja-JP" sz="2800" i="1">
                                  <a:latin typeface="Cambria Math" panose="02040503050406030204" pitchFamily="18" charset="0"/>
                                </a:rPr>
                                <m:t>𝑛</m:t>
                              </m:r>
                              <m:r>
                                <a:rPr lang="en-US" altLang="ja-JP" sz="2800" i="1">
                                  <a:latin typeface="Cambria Math" panose="02040503050406030204" pitchFamily="18" charset="0"/>
                                </a:rPr>
                                <m:t>−1</m:t>
                              </m:r>
                            </m:e>
                          </m:d>
                          <m:r>
                            <a:rPr lang="en-US" altLang="ja-JP" sz="2800" i="1">
                              <a:latin typeface="Cambria Math" panose="02040503050406030204" pitchFamily="18" charset="0"/>
                            </a:rPr>
                            <m:t>−</m:t>
                          </m:r>
                          <m:f>
                            <m:fPr>
                              <m:ctrlPr>
                                <a:rPr lang="en-US" altLang="ja-JP" sz="2800" i="1" smtClean="0">
                                  <a:latin typeface="Cambria Math" panose="02040503050406030204" pitchFamily="18" charset="0"/>
                                </a:rPr>
                              </m:ctrlPr>
                            </m:fPr>
                            <m:num>
                              <m:r>
                                <a:rPr lang="en-US" altLang="ja-JP" sz="2800" i="1">
                                  <a:latin typeface="Cambria Math" panose="02040503050406030204" pitchFamily="18" charset="0"/>
                                </a:rPr>
                                <m:t>𝑅</m:t>
                              </m:r>
                            </m:num>
                            <m:den>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𝑠</m:t>
                                  </m:r>
                                </m:e>
                                <m:sub>
                                  <m:r>
                                    <a:rPr lang="en-US" altLang="ja-JP" sz="2800" i="1">
                                      <a:latin typeface="Cambria Math" panose="02040503050406030204" pitchFamily="18" charset="0"/>
                                    </a:rPr>
                                    <m:t>1</m:t>
                                  </m:r>
                                </m:sub>
                              </m:sSub>
                            </m:den>
                          </m:f>
                        </m:den>
                      </m:f>
                      <m:r>
                        <a:rPr lang="en-US" altLang="ja-JP" sz="2800" i="1">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𝑑</m:t>
                          </m:r>
                        </m:e>
                        <m:sub>
                          <m:r>
                            <a:rPr lang="en-US" altLang="ja-JP" sz="2800" i="1">
                              <a:latin typeface="Cambria Math" panose="02040503050406030204" pitchFamily="18" charset="0"/>
                            </a:rPr>
                            <m:t>2</m:t>
                          </m:r>
                        </m:sub>
                      </m:sSub>
                      <m:r>
                        <a:rPr lang="en-US" altLang="ja-JP" sz="2800" i="1">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𝑛𝑅</m:t>
                          </m:r>
                        </m:num>
                        <m:den>
                          <m:d>
                            <m:dPr>
                              <m:ctrlPr>
                                <a:rPr lang="en-US" altLang="ja-JP" sz="2800" i="1">
                                  <a:latin typeface="Cambria Math" panose="02040503050406030204" pitchFamily="18" charset="0"/>
                                </a:rPr>
                              </m:ctrlPr>
                            </m:dPr>
                            <m:e>
                              <m:r>
                                <a:rPr lang="en-US" altLang="ja-JP" sz="2800" i="1">
                                  <a:latin typeface="Cambria Math" panose="02040503050406030204" pitchFamily="18" charset="0"/>
                                </a:rPr>
                                <m:t>𝑛</m:t>
                              </m:r>
                              <m:r>
                                <a:rPr lang="en-US" altLang="ja-JP" sz="2800" i="1">
                                  <a:latin typeface="Cambria Math" panose="02040503050406030204" pitchFamily="18" charset="0"/>
                                </a:rPr>
                                <m:t>−1</m:t>
                              </m:r>
                            </m:e>
                          </m:d>
                          <m:r>
                            <a:rPr lang="en-US" altLang="ja-JP" sz="2800" i="1">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𝑅</m:t>
                              </m:r>
                            </m:num>
                            <m:den>
                              <m:sSub>
                                <m:sSubPr>
                                  <m:ctrlPr>
                                    <a:rPr lang="en-US" altLang="ja-JP" sz="2800" i="1">
                                      <a:latin typeface="Cambria Math" panose="02040503050406030204" pitchFamily="18" charset="0"/>
                                    </a:rPr>
                                  </m:ctrlPr>
                                </m:sSubPr>
                                <m:e>
                                  <m:r>
                                    <a:rPr lang="en-US" altLang="ja-JP" sz="2800" b="0" i="1" smtClean="0">
                                      <a:latin typeface="Cambria Math" panose="02040503050406030204" pitchFamily="18" charset="0"/>
                                    </a:rPr>
                                    <m:t>𝑑</m:t>
                                  </m:r>
                                </m:e>
                                <m:sub>
                                  <m:r>
                                    <a:rPr lang="en-US" altLang="ja-JP" sz="2800" i="1">
                                      <a:latin typeface="Cambria Math" panose="02040503050406030204" pitchFamily="18" charset="0"/>
                                    </a:rPr>
                                    <m:t>1</m:t>
                                  </m:r>
                                </m:sub>
                              </m:sSub>
                            </m:den>
                          </m:f>
                        </m:den>
                      </m:f>
                    </m:oMath>
                  </m:oMathPara>
                </a14:m>
                <a:endParaRPr lang="ja-JP" altLang="en-US" sz="28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624342" y="548680"/>
                <a:ext cx="6324808" cy="131670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624342" y="2204864"/>
                <a:ext cx="7503144" cy="707886"/>
              </a:xfrm>
              <a:prstGeom prst="rect">
                <a:avLst/>
              </a:prstGeom>
            </p:spPr>
            <p:txBody>
              <a:bodyPr wrap="none">
                <a:spAutoFit/>
              </a:bodyPr>
              <a:lstStyle/>
              <a:p>
                <a:r>
                  <a:rPr lang="ja-JP" altLang="en-US" sz="4000" dirty="0"/>
                  <a:t>（キ）　上式より　</a:t>
                </a:r>
                <a14:m>
                  <m:oMath xmlns:m="http://schemas.openxmlformats.org/officeDocument/2006/math">
                    <m:r>
                      <a:rPr lang="en-US" altLang="ja-JP" sz="4000" b="0" i="1" smtClean="0">
                        <a:latin typeface="Cambria Math" panose="02040503050406030204" pitchFamily="18" charset="0"/>
                      </a:rPr>
                      <m:t>h</m:t>
                    </m:r>
                  </m:oMath>
                </a14:m>
                <a:r>
                  <a:rPr lang="ja-JP" altLang="en-US" sz="4000" dirty="0"/>
                  <a:t>によらない。⇒　</a:t>
                </a:r>
              </a:p>
            </p:txBody>
          </p:sp>
        </mc:Choice>
        <mc:Fallback xmlns="">
          <p:sp>
            <p:nvSpPr>
              <p:cNvPr id="5" name="正方形/長方形 4"/>
              <p:cNvSpPr>
                <a:spLocks noRot="1" noChangeAspect="1" noMove="1" noResize="1" noEditPoints="1" noAdjustHandles="1" noChangeArrowheads="1" noChangeShapeType="1" noTextEdit="1"/>
              </p:cNvSpPr>
              <p:nvPr/>
            </p:nvSpPr>
            <p:spPr>
              <a:xfrm>
                <a:off x="624342" y="2204864"/>
                <a:ext cx="7503144" cy="707886"/>
              </a:xfrm>
              <a:prstGeom prst="rect">
                <a:avLst/>
              </a:prstGeom>
              <a:blipFill>
                <a:blip r:embed="rId3"/>
                <a:stretch>
                  <a:fillRect l="-2843" t="-20690" b="-310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624342" y="3068960"/>
                <a:ext cx="8271623" cy="707886"/>
              </a:xfrm>
              <a:prstGeom prst="rect">
                <a:avLst/>
              </a:prstGeom>
            </p:spPr>
            <p:txBody>
              <a:bodyPr wrap="none">
                <a:spAutoFit/>
              </a:bodyPr>
              <a:lstStyle/>
              <a:p>
                <a:r>
                  <a:rPr lang="ja-JP" altLang="en-US" sz="4000" dirty="0"/>
                  <a:t>（ク）　上式より　</a:t>
                </a:r>
                <a14:m>
                  <m:oMath xmlns:m="http://schemas.openxmlformats.org/officeDocument/2006/math">
                    <m:sSub>
                      <m:sSubPr>
                        <m:ctrlPr>
                          <a:rPr lang="en-US" altLang="ja-JP" sz="4000" i="1">
                            <a:latin typeface="Cambria Math" panose="02040503050406030204" pitchFamily="18" charset="0"/>
                          </a:rPr>
                        </m:ctrlPr>
                      </m:sSubPr>
                      <m:e>
                        <m:r>
                          <a:rPr lang="en-US" altLang="ja-JP" sz="4000" i="1">
                            <a:latin typeface="Cambria Math" panose="02040503050406030204" pitchFamily="18" charset="0"/>
                          </a:rPr>
                          <m:t>𝑑</m:t>
                        </m:r>
                      </m:e>
                      <m:sub>
                        <m:r>
                          <a:rPr lang="en-US" altLang="ja-JP" sz="4000" i="1">
                            <a:latin typeface="Cambria Math" panose="02040503050406030204" pitchFamily="18" charset="0"/>
                          </a:rPr>
                          <m:t>1</m:t>
                        </m:r>
                      </m:sub>
                    </m:sSub>
                  </m:oMath>
                </a14:m>
                <a:r>
                  <a:rPr lang="ja-JP" altLang="en-US" sz="4000" dirty="0"/>
                  <a:t>増加⇒分母増加⇒</a:t>
                </a:r>
              </a:p>
            </p:txBody>
          </p:sp>
        </mc:Choice>
        <mc:Fallback xmlns="">
          <p:sp>
            <p:nvSpPr>
              <p:cNvPr id="6" name="正方形/長方形 5"/>
              <p:cNvSpPr>
                <a:spLocks noRot="1" noChangeAspect="1" noMove="1" noResize="1" noEditPoints="1" noAdjustHandles="1" noChangeArrowheads="1" noChangeShapeType="1" noTextEdit="1"/>
              </p:cNvSpPr>
              <p:nvPr/>
            </p:nvSpPr>
            <p:spPr>
              <a:xfrm>
                <a:off x="624342" y="3068960"/>
                <a:ext cx="8271623" cy="707886"/>
              </a:xfrm>
              <a:prstGeom prst="rect">
                <a:avLst/>
              </a:prstGeom>
              <a:blipFill>
                <a:blip r:embed="rId4"/>
                <a:stretch>
                  <a:fillRect l="-2579" t="-20513" r="-1621" b="-29915"/>
                </a:stretch>
              </a:blipFill>
            </p:spPr>
            <p:txBody>
              <a:bodyPr/>
              <a:lstStyle/>
              <a:p>
                <a:r>
                  <a:rPr lang="ja-JP" altLang="en-US">
                    <a:noFill/>
                  </a:rPr>
                  <a:t> </a:t>
                </a:r>
              </a:p>
            </p:txBody>
          </p:sp>
        </mc:Fallback>
      </mc:AlternateContent>
      <p:sp>
        <p:nvSpPr>
          <p:cNvPr id="2" name="正方形/長方形 1"/>
          <p:cNvSpPr/>
          <p:nvPr/>
        </p:nvSpPr>
        <p:spPr>
          <a:xfrm>
            <a:off x="7752183" y="2204864"/>
            <a:ext cx="2315057" cy="646331"/>
          </a:xfrm>
          <a:prstGeom prst="rect">
            <a:avLst/>
          </a:prstGeom>
        </p:spPr>
        <p:txBody>
          <a:bodyPr wrap="none">
            <a:spAutoFit/>
          </a:bodyPr>
          <a:lstStyle/>
          <a:p>
            <a:r>
              <a:rPr lang="ja-JP" altLang="en-US" sz="3600" b="1" dirty="0">
                <a:solidFill>
                  <a:srgbClr val="FF0000"/>
                </a:solidFill>
              </a:rPr>
              <a:t>変化しない</a:t>
            </a:r>
          </a:p>
        </p:txBody>
      </p:sp>
      <p:sp>
        <p:nvSpPr>
          <p:cNvPr id="3" name="正方形/長方形 2"/>
          <p:cNvSpPr/>
          <p:nvPr/>
        </p:nvSpPr>
        <p:spPr>
          <a:xfrm>
            <a:off x="8785480" y="3077282"/>
            <a:ext cx="2089033" cy="646331"/>
          </a:xfrm>
          <a:prstGeom prst="rect">
            <a:avLst/>
          </a:prstGeom>
        </p:spPr>
        <p:txBody>
          <a:bodyPr wrap="none">
            <a:spAutoFit/>
          </a:bodyPr>
          <a:lstStyle/>
          <a:p>
            <a:r>
              <a:rPr lang="ja-JP" altLang="en-US" sz="3600" b="1" dirty="0">
                <a:solidFill>
                  <a:srgbClr val="FF0000"/>
                </a:solidFill>
              </a:rPr>
              <a:t>小さくなる</a:t>
            </a:r>
          </a:p>
        </p:txBody>
      </p:sp>
    </p:spTree>
    <p:extLst>
      <p:ext uri="{BB962C8B-B14F-4D97-AF65-F5344CB8AC3E}">
        <p14:creationId xmlns:p14="http://schemas.microsoft.com/office/powerpoint/2010/main" val="604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正方形/長方形 7"/>
              <p:cNvSpPr/>
              <p:nvPr/>
            </p:nvSpPr>
            <p:spPr>
              <a:xfrm>
                <a:off x="1413534" y="1092632"/>
                <a:ext cx="6399637" cy="769441"/>
              </a:xfrm>
              <a:prstGeom prst="rect">
                <a:avLst/>
              </a:prstGeom>
            </p:spPr>
            <p:txBody>
              <a:bodyPr wrap="none">
                <a:spAutoFit/>
              </a:bodyPr>
              <a:lstStyle/>
              <a:p>
                <a:r>
                  <a:rPr lang="ja-JP" altLang="en-US" sz="4400" dirty="0"/>
                  <a:t>図２より</a:t>
                </a:r>
                <a14:m>
                  <m:oMath xmlns:m="http://schemas.openxmlformats.org/officeDocument/2006/math">
                    <m:sSub>
                      <m:sSubPr>
                        <m:ctrlPr>
                          <a:rPr lang="en-US" altLang="ja-JP" sz="4400" i="1" smtClean="0">
                            <a:latin typeface="Cambria Math" panose="02040503050406030204" pitchFamily="18" charset="0"/>
                          </a:rPr>
                        </m:ctrlPr>
                      </m:sSubPr>
                      <m:e>
                        <m:r>
                          <a:rPr lang="ja-JP" altLang="en-US" sz="4400" i="1">
                            <a:latin typeface="Cambria Math" panose="02040503050406030204" pitchFamily="18" charset="0"/>
                          </a:rPr>
                          <m:t>𝜃</m:t>
                        </m:r>
                      </m:e>
                      <m:sub>
                        <m:r>
                          <a:rPr lang="en-US" altLang="ja-JP" sz="4400" i="1">
                            <a:latin typeface="Cambria Math" panose="02040503050406030204" pitchFamily="18" charset="0"/>
                          </a:rPr>
                          <m:t>1</m:t>
                        </m:r>
                      </m:sub>
                    </m:sSub>
                    <m:r>
                      <a:rPr lang="en-US" altLang="ja-JP" sz="4400" i="1">
                        <a:latin typeface="Cambria Math" panose="02040503050406030204" pitchFamily="18" charset="0"/>
                      </a:rPr>
                      <m:t>=</m:t>
                    </m:r>
                    <m:r>
                      <a:rPr lang="ja-JP" altLang="en-US" sz="4400" b="1" i="1" smtClean="0">
                        <a:solidFill>
                          <a:srgbClr val="FF0000"/>
                        </a:solidFill>
                        <a:latin typeface="Cambria Math" panose="02040503050406030204" pitchFamily="18" charset="0"/>
                      </a:rPr>
                      <m:t>𝜶</m:t>
                    </m:r>
                    <m:r>
                      <a:rPr lang="en-US" altLang="ja-JP" sz="4400" b="1" i="1">
                        <a:solidFill>
                          <a:srgbClr val="FF0000"/>
                        </a:solidFill>
                        <a:latin typeface="Cambria Math" panose="02040503050406030204" pitchFamily="18" charset="0"/>
                      </a:rPr>
                      <m:t>+</m:t>
                    </m:r>
                    <m:r>
                      <a:rPr lang="ja-JP" altLang="en-US" sz="4400" b="1" i="1">
                        <a:solidFill>
                          <a:srgbClr val="FF0000"/>
                        </a:solidFill>
                        <a:latin typeface="Cambria Math" panose="02040503050406030204" pitchFamily="18" charset="0"/>
                      </a:rPr>
                      <m:t>𝜷</m:t>
                    </m:r>
                  </m:oMath>
                </a14:m>
                <a:r>
                  <a:rPr lang="ja-JP" altLang="en-US" sz="4400" dirty="0"/>
                  <a:t>　</a:t>
                </a:r>
                <a:r>
                  <a:rPr lang="en-US" altLang="ja-JP" sz="4400" dirty="0"/>
                  <a:t> </a:t>
                </a:r>
                <a14:m>
                  <m:oMath xmlns:m="http://schemas.openxmlformats.org/officeDocument/2006/math">
                    <m:sSub>
                      <m:sSubPr>
                        <m:ctrlPr>
                          <a:rPr lang="en-US" altLang="ja-JP" sz="4400" i="1">
                            <a:latin typeface="Cambria Math" panose="02040503050406030204" pitchFamily="18" charset="0"/>
                          </a:rPr>
                        </m:ctrlPr>
                      </m:sSubPr>
                      <m:e>
                        <m:r>
                          <a:rPr lang="ja-JP" altLang="en-US" sz="4400" i="1">
                            <a:latin typeface="Cambria Math" panose="02040503050406030204" pitchFamily="18" charset="0"/>
                          </a:rPr>
                          <m:t>𝜃</m:t>
                        </m:r>
                      </m:e>
                      <m:sub>
                        <m:r>
                          <a:rPr lang="en-US" altLang="ja-JP" sz="4400" i="1">
                            <a:latin typeface="Cambria Math" panose="02040503050406030204" pitchFamily="18" charset="0"/>
                          </a:rPr>
                          <m:t>2</m:t>
                        </m:r>
                      </m:sub>
                    </m:sSub>
                    <m:r>
                      <a:rPr lang="en-US" altLang="ja-JP" sz="4400" i="1">
                        <a:latin typeface="Cambria Math" panose="02040503050406030204" pitchFamily="18" charset="0"/>
                      </a:rPr>
                      <m:t>=</m:t>
                    </m:r>
                  </m:oMath>
                </a14:m>
                <a:endParaRPr lang="ja-JP" altLang="en-US" sz="44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1413534" y="1092632"/>
                <a:ext cx="6399637" cy="769441"/>
              </a:xfrm>
              <a:prstGeom prst="rect">
                <a:avLst/>
              </a:prstGeom>
              <a:blipFill>
                <a:blip r:embed="rId2"/>
                <a:stretch>
                  <a:fillRect l="-3905" t="-20635" b="-325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1315220" y="2061732"/>
                <a:ext cx="2941703" cy="16071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800" b="0" i="1" smtClean="0">
                          <a:latin typeface="Cambria Math" panose="02040503050406030204" pitchFamily="18" charset="0"/>
                        </a:rPr>
                        <m:t>𝑛</m:t>
                      </m:r>
                      <m:r>
                        <a:rPr lang="en-US" altLang="ja-JP" sz="4800" i="1">
                          <a:latin typeface="Cambria Math" panose="02040503050406030204" pitchFamily="18" charset="0"/>
                        </a:rPr>
                        <m:t>=</m:t>
                      </m:r>
                      <m:f>
                        <m:fPr>
                          <m:ctrlPr>
                            <a:rPr lang="en-US" altLang="ja-JP" sz="4800" i="1">
                              <a:latin typeface="Cambria Math" panose="02040503050406030204" pitchFamily="18" charset="0"/>
                            </a:rPr>
                          </m:ctrlPr>
                        </m:fPr>
                        <m:num>
                          <m:r>
                            <a:rPr lang="en-US" altLang="ja-JP" sz="4800" i="1">
                              <a:latin typeface="Cambria Math" panose="02040503050406030204" pitchFamily="18" charset="0"/>
                            </a:rPr>
                            <m:t>𝑠𝑖𝑛</m:t>
                          </m:r>
                          <m:sSub>
                            <m:sSubPr>
                              <m:ctrlPr>
                                <a:rPr lang="en-US" altLang="ja-JP" sz="4800" i="1">
                                  <a:latin typeface="Cambria Math" panose="02040503050406030204" pitchFamily="18" charset="0"/>
                                </a:rPr>
                              </m:ctrlPr>
                            </m:sSubPr>
                            <m:e>
                              <m:r>
                                <a:rPr lang="ja-JP" altLang="en-US" sz="4800" i="1" smtClean="0">
                                  <a:latin typeface="Cambria Math" panose="02040503050406030204" pitchFamily="18" charset="0"/>
                                </a:rPr>
                                <m:t>𝜃</m:t>
                              </m:r>
                            </m:e>
                            <m:sub>
                              <m:r>
                                <a:rPr lang="en-US" altLang="ja-JP" sz="4800" i="1">
                                  <a:latin typeface="Cambria Math" panose="02040503050406030204" pitchFamily="18" charset="0"/>
                                </a:rPr>
                                <m:t>1</m:t>
                              </m:r>
                            </m:sub>
                          </m:sSub>
                        </m:num>
                        <m:den>
                          <m:r>
                            <a:rPr lang="en-US" altLang="ja-JP" sz="4800" i="1">
                              <a:latin typeface="Cambria Math" panose="02040503050406030204" pitchFamily="18" charset="0"/>
                            </a:rPr>
                            <m:t>𝑠𝑖𝑛</m:t>
                          </m:r>
                          <m:sSub>
                            <m:sSubPr>
                              <m:ctrlPr>
                                <a:rPr lang="en-US" altLang="ja-JP" sz="4800" i="1">
                                  <a:latin typeface="Cambria Math" panose="02040503050406030204" pitchFamily="18" charset="0"/>
                                </a:rPr>
                              </m:ctrlPr>
                            </m:sSubPr>
                            <m:e>
                              <m:r>
                                <a:rPr lang="ja-JP" altLang="en-US" sz="4800" i="1">
                                  <a:latin typeface="Cambria Math" panose="02040503050406030204" pitchFamily="18" charset="0"/>
                                </a:rPr>
                                <m:t>𝜃</m:t>
                              </m:r>
                            </m:e>
                            <m:sub>
                              <m:r>
                                <a:rPr lang="en-US" altLang="ja-JP" sz="4800" i="1">
                                  <a:latin typeface="Cambria Math" panose="02040503050406030204" pitchFamily="18" charset="0"/>
                                </a:rPr>
                                <m:t>2</m:t>
                              </m:r>
                            </m:sub>
                          </m:sSub>
                        </m:den>
                      </m:f>
                    </m:oMath>
                  </m:oMathPara>
                </a14:m>
                <a:endParaRPr lang="ja-JP" altLang="en-US" sz="48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1315220" y="2061732"/>
                <a:ext cx="2941703" cy="160717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7813171" y="1191934"/>
                <a:ext cx="1430200"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3600" b="1" i="1" smtClean="0">
                          <a:solidFill>
                            <a:srgbClr val="FF0000"/>
                          </a:solidFill>
                          <a:latin typeface="Cambria Math" panose="02040503050406030204" pitchFamily="18" charset="0"/>
                        </a:rPr>
                        <m:t>𝜷</m:t>
                      </m:r>
                      <m:r>
                        <a:rPr lang="en-US" altLang="ja-JP" sz="3600" b="1" i="1">
                          <a:solidFill>
                            <a:srgbClr val="FF0000"/>
                          </a:solidFill>
                          <a:latin typeface="Cambria Math" panose="02040503050406030204" pitchFamily="18" charset="0"/>
                        </a:rPr>
                        <m:t>+</m:t>
                      </m:r>
                      <m:r>
                        <a:rPr lang="ja-JP" altLang="en-US" sz="3600" b="1" i="1">
                          <a:solidFill>
                            <a:srgbClr val="FF0000"/>
                          </a:solidFill>
                          <a:latin typeface="Cambria Math" panose="02040503050406030204" pitchFamily="18" charset="0"/>
                        </a:rPr>
                        <m:t>𝜸</m:t>
                      </m:r>
                    </m:oMath>
                  </m:oMathPara>
                </a14:m>
                <a:endParaRPr lang="ja-JP" altLang="en-US" sz="3600" b="1" dirty="0">
                  <a:solidFill>
                    <a:srgbClr val="FF0000"/>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7813171" y="1191934"/>
                <a:ext cx="1430200" cy="64633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4339556" y="2204864"/>
                <a:ext cx="5091587" cy="1407693"/>
              </a:xfrm>
              <a:prstGeom prst="rect">
                <a:avLst/>
              </a:prstGeom>
            </p:spPr>
            <p:txBody>
              <a:bodyPr wrap="none">
                <a:spAutoFit/>
              </a:bodyPr>
              <a:lstStyle/>
              <a:p>
                <a14:m>
                  <m:oMath xmlns:m="http://schemas.openxmlformats.org/officeDocument/2006/math">
                    <m:r>
                      <a:rPr lang="en-US" altLang="ja-JP" sz="5400" b="1" i="1" smtClean="0">
                        <a:solidFill>
                          <a:srgbClr val="FF0000"/>
                        </a:solidFill>
                        <a:latin typeface="Cambria Math" panose="02040503050406030204" pitchFamily="18" charset="0"/>
                      </a:rPr>
                      <m:t>=</m:t>
                    </m:r>
                    <m:f>
                      <m:fPr>
                        <m:ctrlPr>
                          <a:rPr lang="en-US" altLang="ja-JP" sz="5400" b="1" i="1">
                            <a:solidFill>
                              <a:srgbClr val="FF0000"/>
                            </a:solidFill>
                            <a:latin typeface="Cambria Math" panose="02040503050406030204" pitchFamily="18" charset="0"/>
                          </a:rPr>
                        </m:ctrlPr>
                      </m:fPr>
                      <m:num>
                        <m:sSub>
                          <m:sSubPr>
                            <m:ctrlPr>
                              <a:rPr lang="en-US" altLang="ja-JP" sz="5400" b="1" i="1">
                                <a:solidFill>
                                  <a:srgbClr val="FF0000"/>
                                </a:solidFill>
                                <a:latin typeface="Cambria Math" panose="02040503050406030204" pitchFamily="18" charset="0"/>
                              </a:rPr>
                            </m:ctrlPr>
                          </m:sSubPr>
                          <m:e>
                            <m:r>
                              <a:rPr lang="ja-JP" altLang="en-US" sz="5400" b="1" i="1">
                                <a:solidFill>
                                  <a:srgbClr val="FF0000"/>
                                </a:solidFill>
                                <a:latin typeface="Cambria Math" panose="02040503050406030204" pitchFamily="18" charset="0"/>
                              </a:rPr>
                              <m:t>𝜽</m:t>
                            </m:r>
                          </m:e>
                          <m:sub>
                            <m:r>
                              <a:rPr lang="en-US" altLang="ja-JP" sz="5400" b="1" i="1">
                                <a:solidFill>
                                  <a:srgbClr val="FF0000"/>
                                </a:solidFill>
                                <a:latin typeface="Cambria Math" panose="02040503050406030204" pitchFamily="18" charset="0"/>
                              </a:rPr>
                              <m:t>𝟏</m:t>
                            </m:r>
                          </m:sub>
                        </m:sSub>
                      </m:num>
                      <m:den>
                        <m:sSub>
                          <m:sSubPr>
                            <m:ctrlPr>
                              <a:rPr lang="en-US" altLang="ja-JP" sz="5400" b="1" i="1">
                                <a:solidFill>
                                  <a:srgbClr val="FF0000"/>
                                </a:solidFill>
                                <a:latin typeface="Cambria Math" panose="02040503050406030204" pitchFamily="18" charset="0"/>
                              </a:rPr>
                            </m:ctrlPr>
                          </m:sSubPr>
                          <m:e>
                            <m:r>
                              <a:rPr lang="ja-JP" altLang="en-US" sz="5400" b="1" i="1">
                                <a:solidFill>
                                  <a:srgbClr val="FF0000"/>
                                </a:solidFill>
                                <a:latin typeface="Cambria Math" panose="02040503050406030204" pitchFamily="18" charset="0"/>
                              </a:rPr>
                              <m:t>𝜽</m:t>
                            </m:r>
                          </m:e>
                          <m:sub>
                            <m:r>
                              <a:rPr lang="en-US" altLang="ja-JP" sz="5400" b="1" i="1">
                                <a:solidFill>
                                  <a:srgbClr val="FF0000"/>
                                </a:solidFill>
                                <a:latin typeface="Cambria Math" panose="02040503050406030204" pitchFamily="18" charset="0"/>
                              </a:rPr>
                              <m:t>𝟐</m:t>
                            </m:r>
                          </m:sub>
                        </m:sSub>
                      </m:den>
                    </m:f>
                    <m:r>
                      <a:rPr lang="en-US" altLang="ja-JP" sz="5400" b="1">
                        <a:solidFill>
                          <a:srgbClr val="FF0000"/>
                        </a:solidFill>
                        <a:latin typeface="Cambria Math" panose="02040503050406030204" pitchFamily="18" charset="0"/>
                      </a:rPr>
                      <m:t>=</m:t>
                    </m:r>
                    <m:f>
                      <m:fPr>
                        <m:ctrlPr>
                          <a:rPr lang="en-US" altLang="ja-JP" sz="5400" b="1" i="1">
                            <a:solidFill>
                              <a:srgbClr val="FF0000"/>
                            </a:solidFill>
                            <a:latin typeface="Cambria Math" panose="02040503050406030204" pitchFamily="18" charset="0"/>
                          </a:rPr>
                        </m:ctrlPr>
                      </m:fPr>
                      <m:num>
                        <m:r>
                          <a:rPr lang="ja-JP" altLang="en-US" sz="5400" b="1" i="1">
                            <a:solidFill>
                              <a:srgbClr val="FF0000"/>
                            </a:solidFill>
                            <a:latin typeface="Cambria Math" panose="02040503050406030204" pitchFamily="18" charset="0"/>
                          </a:rPr>
                          <m:t>𝜶</m:t>
                        </m:r>
                        <m:r>
                          <a:rPr lang="en-US" altLang="ja-JP" sz="5400" b="1" i="1">
                            <a:solidFill>
                              <a:srgbClr val="FF0000"/>
                            </a:solidFill>
                            <a:latin typeface="Cambria Math" panose="02040503050406030204" pitchFamily="18" charset="0"/>
                          </a:rPr>
                          <m:t>+</m:t>
                        </m:r>
                        <m:r>
                          <a:rPr lang="ja-JP" altLang="en-US" sz="5400" b="1" i="1">
                            <a:solidFill>
                              <a:srgbClr val="FF0000"/>
                            </a:solidFill>
                            <a:latin typeface="Cambria Math" panose="02040503050406030204" pitchFamily="18" charset="0"/>
                          </a:rPr>
                          <m:t>𝜷</m:t>
                        </m:r>
                      </m:num>
                      <m:den>
                        <m:r>
                          <a:rPr lang="ja-JP" altLang="en-US" sz="5400" b="1" i="1">
                            <a:solidFill>
                              <a:srgbClr val="FF0000"/>
                            </a:solidFill>
                            <a:latin typeface="Cambria Math" panose="02040503050406030204" pitchFamily="18" charset="0"/>
                          </a:rPr>
                          <m:t>𝜷</m:t>
                        </m:r>
                        <m:r>
                          <a:rPr lang="en-US" altLang="ja-JP" sz="5400" b="1" i="1">
                            <a:solidFill>
                              <a:srgbClr val="FF0000"/>
                            </a:solidFill>
                            <a:latin typeface="Cambria Math" panose="02040503050406030204" pitchFamily="18" charset="0"/>
                          </a:rPr>
                          <m:t>+</m:t>
                        </m:r>
                        <m:r>
                          <a:rPr lang="ja-JP" altLang="en-US" sz="5400" b="1" i="1">
                            <a:solidFill>
                              <a:srgbClr val="FF0000"/>
                            </a:solidFill>
                            <a:latin typeface="Cambria Math" panose="02040503050406030204" pitchFamily="18" charset="0"/>
                          </a:rPr>
                          <m:t>𝜸</m:t>
                        </m:r>
                      </m:den>
                    </m:f>
                  </m:oMath>
                </a14:m>
                <a:r>
                  <a:rPr lang="ja-JP" altLang="en-US" sz="5400" b="1" dirty="0">
                    <a:solidFill>
                      <a:srgbClr val="FF0000"/>
                    </a:solidFill>
                  </a:rPr>
                  <a:t>  （ケ）</a:t>
                </a:r>
              </a:p>
            </p:txBody>
          </p:sp>
        </mc:Choice>
        <mc:Fallback xmlns="">
          <p:sp>
            <p:nvSpPr>
              <p:cNvPr id="3" name="正方形/長方形 2"/>
              <p:cNvSpPr>
                <a:spLocks noRot="1" noChangeAspect="1" noMove="1" noResize="1" noEditPoints="1" noAdjustHandles="1" noChangeArrowheads="1" noChangeShapeType="1" noTextEdit="1"/>
              </p:cNvSpPr>
              <p:nvPr/>
            </p:nvSpPr>
            <p:spPr>
              <a:xfrm>
                <a:off x="4339556" y="2204864"/>
                <a:ext cx="5091587" cy="1407693"/>
              </a:xfrm>
              <a:prstGeom prst="rect">
                <a:avLst/>
              </a:prstGeom>
              <a:blipFill>
                <a:blip r:embed="rId5"/>
                <a:stretch>
                  <a:fillRect t="-1732" r="-5868" b="-1732"/>
                </a:stretch>
              </a:blipFill>
            </p:spPr>
            <p:txBody>
              <a:bodyPr/>
              <a:lstStyle/>
              <a:p>
                <a:r>
                  <a:rPr lang="ja-JP" altLang="en-US">
                    <a:noFill/>
                  </a:rPr>
                  <a:t> </a:t>
                </a:r>
              </a:p>
            </p:txBody>
          </p:sp>
        </mc:Fallback>
      </mc:AlternateContent>
      <p:sp>
        <p:nvSpPr>
          <p:cNvPr id="7" name="正方形/長方形 6"/>
          <p:cNvSpPr/>
          <p:nvPr/>
        </p:nvSpPr>
        <p:spPr>
          <a:xfrm>
            <a:off x="0" y="823283"/>
            <a:ext cx="5309467" cy="830997"/>
          </a:xfrm>
          <a:prstGeom prst="rect">
            <a:avLst/>
          </a:prstGeom>
        </p:spPr>
        <p:txBody>
          <a:bodyPr wrap="none">
            <a:spAutoFit/>
          </a:bodyPr>
          <a:lstStyle/>
          <a:p>
            <a:r>
              <a:rPr lang="ja-JP" altLang="en-US" sz="4800" dirty="0"/>
              <a:t>（３）　　　　　　　　　　</a:t>
            </a:r>
          </a:p>
        </p:txBody>
      </p:sp>
    </p:spTree>
    <p:extLst>
      <p:ext uri="{BB962C8B-B14F-4D97-AF65-F5344CB8AC3E}">
        <p14:creationId xmlns:p14="http://schemas.microsoft.com/office/powerpoint/2010/main" val="415384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正方形/長方形 3"/>
              <p:cNvSpPr/>
              <p:nvPr/>
            </p:nvSpPr>
            <p:spPr>
              <a:xfrm>
                <a:off x="767408" y="765128"/>
                <a:ext cx="6631238" cy="13167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rPr>
                          </m:ctrlPr>
                        </m:sSubPr>
                        <m:e>
                          <m:r>
                            <a:rPr lang="en-US" altLang="ja-JP" sz="2800" b="1" i="1" smtClean="0">
                              <a:latin typeface="Cambria Math" panose="02040503050406030204" pitchFamily="18" charset="0"/>
                            </a:rPr>
                            <m:t>𝒅</m:t>
                          </m:r>
                        </m:e>
                        <m:sub>
                          <m:r>
                            <a:rPr lang="en-US" altLang="ja-JP" sz="2800" b="1" i="1">
                              <a:latin typeface="Cambria Math" panose="02040503050406030204" pitchFamily="18" charset="0"/>
                            </a:rPr>
                            <m:t>𝟐</m:t>
                          </m:r>
                        </m:sub>
                      </m:sSub>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𝒏𝑹</m:t>
                          </m:r>
                        </m:num>
                        <m:den>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smtClean="0">
                                      <a:latin typeface="Cambria Math" panose="02040503050406030204" pitchFamily="18" charset="0"/>
                                    </a:rPr>
                                    <m:t>𝒅</m:t>
                                  </m:r>
                                </m:e>
                                <m:sub>
                                  <m:r>
                                    <a:rPr lang="en-US" altLang="ja-JP" sz="2800" b="1" i="1">
                                      <a:latin typeface="Cambria Math" panose="02040503050406030204" pitchFamily="18" charset="0"/>
                                    </a:rPr>
                                    <m:t>𝟏</m:t>
                                  </m:r>
                                </m:sub>
                              </m:sSub>
                            </m:den>
                          </m:f>
                        </m:den>
                      </m:f>
                      <m:r>
                        <a:rPr lang="en-US" altLang="ja-JP" sz="2800" b="1" i="1">
                          <a:latin typeface="Cambria Math" panose="02040503050406030204" pitchFamily="18" charset="0"/>
                          <a:ea typeface="Cambria Math" panose="02040503050406030204" pitchFamily="18" charset="0"/>
                        </a:rPr>
                        <m:t>→</m:t>
                      </m:r>
                      <m:r>
                        <a:rPr lang="en-US" altLang="ja-JP" sz="2800" b="1" i="1" smtClean="0">
                          <a:latin typeface="Cambria Math" panose="02040503050406030204" pitchFamily="18" charset="0"/>
                        </a:rPr>
                        <m:t>𝑩𝑫</m:t>
                      </m:r>
                      <m:r>
                        <a:rPr lang="en-US" altLang="ja-JP" sz="2800" b="1" i="1" smtClean="0">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𝒏𝑹</m:t>
                          </m:r>
                        </m:num>
                        <m:den>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smtClean="0">
                                      <a:latin typeface="Cambria Math" panose="02040503050406030204" pitchFamily="18" charset="0"/>
                                    </a:rPr>
                                    <m:t>𝒍</m:t>
                                  </m:r>
                                </m:e>
                                <m:sub>
                                  <m:r>
                                    <a:rPr lang="en-US" altLang="ja-JP" sz="2800" b="1" i="1">
                                      <a:latin typeface="Cambria Math" panose="02040503050406030204" pitchFamily="18" charset="0"/>
                                    </a:rPr>
                                    <m:t>𝟏</m:t>
                                  </m:r>
                                </m:sub>
                              </m:sSub>
                            </m:den>
                          </m:f>
                        </m:den>
                      </m:f>
                    </m:oMath>
                  </m:oMathPara>
                </a14:m>
                <a:endParaRPr lang="ja-JP" altLang="en-US" sz="2800" b="1" dirty="0"/>
              </a:p>
            </p:txBody>
          </p:sp>
        </mc:Choice>
        <mc:Fallback xmlns="">
          <p:sp>
            <p:nvSpPr>
              <p:cNvPr id="4" name="正方形/長方形 3"/>
              <p:cNvSpPr>
                <a:spLocks noRot="1" noChangeAspect="1" noMove="1" noResize="1" noEditPoints="1" noAdjustHandles="1" noChangeArrowheads="1" noChangeShapeType="1" noTextEdit="1"/>
              </p:cNvSpPr>
              <p:nvPr/>
            </p:nvSpPr>
            <p:spPr>
              <a:xfrm>
                <a:off x="767408" y="765128"/>
                <a:ext cx="6631238" cy="1316707"/>
              </a:xfrm>
              <a:prstGeom prst="rect">
                <a:avLst/>
              </a:prstGeom>
              <a:blipFill>
                <a:blip r:embed="rId2"/>
                <a:stretch>
                  <a:fillRect/>
                </a:stretch>
              </a:blipFill>
            </p:spPr>
            <p:txBody>
              <a:bodyPr/>
              <a:lstStyle/>
              <a:p>
                <a:r>
                  <a:rPr lang="ja-JP" altLang="en-US">
                    <a:noFill/>
                  </a:rPr>
                  <a:t> </a:t>
                </a:r>
              </a:p>
            </p:txBody>
          </p:sp>
        </mc:Fallback>
      </mc:AlternateContent>
      <p:sp>
        <p:nvSpPr>
          <p:cNvPr id="6" name="正方形/長方形 5"/>
          <p:cNvSpPr/>
          <p:nvPr/>
        </p:nvSpPr>
        <p:spPr>
          <a:xfrm>
            <a:off x="407368" y="2338869"/>
            <a:ext cx="1366080" cy="523220"/>
          </a:xfrm>
          <a:prstGeom prst="rect">
            <a:avLst/>
          </a:prstGeom>
        </p:spPr>
        <p:txBody>
          <a:bodyPr wrap="none">
            <a:spAutoFit/>
          </a:bodyPr>
          <a:lstStyle/>
          <a:p>
            <a:r>
              <a:rPr lang="ja-JP" altLang="en-US" sz="2800" dirty="0"/>
              <a:t>図２より</a:t>
            </a:r>
          </a:p>
        </p:txBody>
      </p:sp>
      <mc:AlternateContent xmlns:mc="http://schemas.openxmlformats.org/markup-compatibility/2006" xmlns:a14="http://schemas.microsoft.com/office/drawing/2010/main">
        <mc:Choice Requires="a14">
          <p:sp>
            <p:nvSpPr>
              <p:cNvPr id="7" name="正方形/長方形 6"/>
              <p:cNvSpPr/>
              <p:nvPr/>
            </p:nvSpPr>
            <p:spPr>
              <a:xfrm>
                <a:off x="417215" y="2852936"/>
                <a:ext cx="7270132" cy="1317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rPr>
                          </m:ctrlPr>
                        </m:sSubPr>
                        <m:e>
                          <m:r>
                            <a:rPr lang="en-US" altLang="ja-JP" sz="2800" b="1" i="1" smtClean="0">
                              <a:latin typeface="Cambria Math" panose="02040503050406030204" pitchFamily="18" charset="0"/>
                            </a:rPr>
                            <m:t>𝒅</m:t>
                          </m:r>
                        </m:e>
                        <m:sub>
                          <m:r>
                            <a:rPr lang="en-US" altLang="ja-JP" sz="2800" b="1" i="1">
                              <a:latin typeface="Cambria Math" panose="02040503050406030204" pitchFamily="18" charset="0"/>
                            </a:rPr>
                            <m:t>𝟐</m:t>
                          </m:r>
                        </m:sub>
                      </m:sSub>
                      <m:r>
                        <a:rPr lang="en-US" altLang="ja-JP" sz="2800" b="1" i="1">
                          <a:latin typeface="Cambria Math" panose="02040503050406030204" pitchFamily="18" charset="0"/>
                        </a:rPr>
                        <m:t>=</m:t>
                      </m:r>
                      <m:r>
                        <a:rPr lang="en-US" altLang="ja-JP" sz="2800" b="1" i="1" smtClean="0">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𝒏𝑹</m:t>
                          </m:r>
                        </m:num>
                        <m:den>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smtClean="0">
                                      <a:latin typeface="Cambria Math" panose="02040503050406030204" pitchFamily="18" charset="0"/>
                                    </a:rPr>
                                    <m:t>𝒅</m:t>
                                  </m:r>
                                </m:e>
                                <m:sub>
                                  <m:r>
                                    <a:rPr lang="en-US" altLang="ja-JP" sz="2800" b="1" i="1">
                                      <a:latin typeface="Cambria Math" panose="02040503050406030204" pitchFamily="18" charset="0"/>
                                    </a:rPr>
                                    <m:t>𝟏</m:t>
                                  </m:r>
                                </m:sub>
                              </m:sSub>
                            </m:den>
                          </m:f>
                        </m:den>
                      </m:f>
                      <m:r>
                        <a:rPr lang="en-US" altLang="ja-JP" sz="2800" b="1" i="1">
                          <a:latin typeface="Cambria Math" panose="02040503050406030204" pitchFamily="18" charset="0"/>
                          <a:ea typeface="Cambria Math" panose="02040503050406030204" pitchFamily="18" charset="0"/>
                        </a:rPr>
                        <m:t>→</m:t>
                      </m:r>
                      <m:r>
                        <a:rPr lang="en-US" altLang="ja-JP" sz="2800" b="1" i="1" smtClean="0">
                          <a:latin typeface="Cambria Math" panose="02040503050406030204" pitchFamily="18" charset="0"/>
                          <a:ea typeface="Cambria Math" panose="02040503050406030204" pitchFamily="18" charset="0"/>
                        </a:rPr>
                        <m:t>𝑪</m:t>
                      </m:r>
                      <m:sSup>
                        <m:sSupPr>
                          <m:ctrlPr>
                            <a:rPr lang="en-US" altLang="ja-JP" sz="2800" b="1" i="1" smtClean="0">
                              <a:latin typeface="Cambria Math" panose="02040503050406030204" pitchFamily="18" charset="0"/>
                              <a:ea typeface="Cambria Math" panose="02040503050406030204" pitchFamily="18" charset="0"/>
                            </a:rPr>
                          </m:ctrlPr>
                        </m:sSupPr>
                        <m:e>
                          <m:r>
                            <a:rPr lang="en-US" altLang="ja-JP" sz="2800" b="1" i="1" smtClean="0">
                              <a:latin typeface="Cambria Math" panose="02040503050406030204" pitchFamily="18" charset="0"/>
                            </a:rPr>
                            <m:t>𝑫</m:t>
                          </m:r>
                        </m:e>
                        <m:sup>
                          <m:r>
                            <a:rPr lang="en-US" altLang="ja-JP" sz="2800" b="1" i="1" smtClean="0">
                              <a:latin typeface="Cambria Math" panose="02040503050406030204" pitchFamily="18" charset="0"/>
                            </a:rPr>
                            <m:t>′</m:t>
                          </m:r>
                        </m:sup>
                      </m:sSup>
                      <m:r>
                        <a:rPr lang="en-US" altLang="ja-JP" sz="2800" b="1" i="1">
                          <a:latin typeface="Cambria Math" panose="02040503050406030204" pitchFamily="18" charset="0"/>
                        </a:rPr>
                        <m:t>=</m:t>
                      </m:r>
                      <m:r>
                        <a:rPr lang="en-US" altLang="ja-JP" sz="2800" b="1" i="1" smtClean="0">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𝒏𝑹</m:t>
                          </m:r>
                        </m:num>
                        <m:den>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smtClean="0">
                                      <a:latin typeface="Cambria Math" panose="02040503050406030204" pitchFamily="18" charset="0"/>
                                    </a:rPr>
                                    <m:t>𝒍</m:t>
                                  </m:r>
                                </m:e>
                                <m:sub>
                                  <m:r>
                                    <a:rPr lang="en-US" altLang="ja-JP" sz="2800" b="1" i="1" smtClean="0">
                                      <a:latin typeface="Cambria Math" panose="02040503050406030204" pitchFamily="18" charset="0"/>
                                    </a:rPr>
                                    <m:t>𝟐</m:t>
                                  </m:r>
                                </m:sub>
                              </m:sSub>
                            </m:den>
                          </m:f>
                        </m:den>
                      </m:f>
                    </m:oMath>
                  </m:oMathPara>
                </a14:m>
                <a:endParaRPr lang="ja-JP" altLang="en-US" sz="2800" b="1" dirty="0"/>
              </a:p>
            </p:txBody>
          </p:sp>
        </mc:Choice>
        <mc:Fallback xmlns="">
          <p:sp>
            <p:nvSpPr>
              <p:cNvPr id="7" name="正方形/長方形 6"/>
              <p:cNvSpPr>
                <a:spLocks noRot="1" noChangeAspect="1" noMove="1" noResize="1" noEditPoints="1" noAdjustHandles="1" noChangeArrowheads="1" noChangeShapeType="1" noTextEdit="1"/>
              </p:cNvSpPr>
              <p:nvPr/>
            </p:nvSpPr>
            <p:spPr>
              <a:xfrm>
                <a:off x="417215" y="2852936"/>
                <a:ext cx="7270132" cy="1317092"/>
              </a:xfrm>
              <a:prstGeom prst="rect">
                <a:avLst/>
              </a:prstGeom>
              <a:blipFill>
                <a:blip r:embed="rId3"/>
                <a:stretch>
                  <a:fillRect/>
                </a:stretch>
              </a:blipFill>
            </p:spPr>
            <p:txBody>
              <a:bodyPr/>
              <a:lstStyle/>
              <a:p>
                <a:r>
                  <a:rPr lang="ja-JP" altLang="en-US">
                    <a:noFill/>
                  </a:rPr>
                  <a:t> </a:t>
                </a:r>
              </a:p>
            </p:txBody>
          </p:sp>
        </mc:Fallback>
      </mc:AlternateContent>
      <p:sp>
        <p:nvSpPr>
          <p:cNvPr id="8" name="正方形/長方形 7"/>
          <p:cNvSpPr/>
          <p:nvPr/>
        </p:nvSpPr>
        <p:spPr>
          <a:xfrm>
            <a:off x="417215" y="2338869"/>
            <a:ext cx="1366080" cy="523220"/>
          </a:xfrm>
          <a:prstGeom prst="rect">
            <a:avLst/>
          </a:prstGeom>
        </p:spPr>
        <p:txBody>
          <a:bodyPr wrap="none">
            <a:spAutoFit/>
          </a:bodyPr>
          <a:lstStyle/>
          <a:p>
            <a:r>
              <a:rPr lang="ja-JP" altLang="en-US" sz="2800" dirty="0"/>
              <a:t>図２より</a:t>
            </a:r>
          </a:p>
        </p:txBody>
      </p:sp>
      <p:sp>
        <p:nvSpPr>
          <p:cNvPr id="9" name="正方形/長方形 8"/>
          <p:cNvSpPr/>
          <p:nvPr/>
        </p:nvSpPr>
        <p:spPr>
          <a:xfrm>
            <a:off x="417215" y="158341"/>
            <a:ext cx="1366080" cy="523220"/>
          </a:xfrm>
          <a:prstGeom prst="rect">
            <a:avLst/>
          </a:prstGeom>
        </p:spPr>
        <p:txBody>
          <a:bodyPr wrap="none">
            <a:spAutoFit/>
          </a:bodyPr>
          <a:lstStyle/>
          <a:p>
            <a:r>
              <a:rPr lang="ja-JP" altLang="en-US" sz="2800" dirty="0"/>
              <a:t>図１より</a:t>
            </a:r>
          </a:p>
        </p:txBody>
      </p:sp>
      <mc:AlternateContent xmlns:mc="http://schemas.openxmlformats.org/markup-compatibility/2006" xmlns:a14="http://schemas.microsoft.com/office/drawing/2010/main">
        <mc:Choice Requires="a14">
          <p:sp>
            <p:nvSpPr>
              <p:cNvPr id="10" name="正方形/長方形 9"/>
              <p:cNvSpPr/>
              <p:nvPr/>
            </p:nvSpPr>
            <p:spPr>
              <a:xfrm>
                <a:off x="7398646" y="783756"/>
                <a:ext cx="4561505"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Cambria Math" panose="02040503050406030204" pitchFamily="18" charset="0"/>
                        </a:rPr>
                        <m:t>→</m:t>
                      </m:r>
                      <m:r>
                        <a:rPr lang="en-US" altLang="ja-JP" sz="2800" b="1" i="1" smtClean="0">
                          <a:latin typeface="Cambria Math" panose="02040503050406030204" pitchFamily="18" charset="0"/>
                        </a:rPr>
                        <m:t>𝑩𝑫</m:t>
                      </m:r>
                      <m:r>
                        <a:rPr lang="en-US" altLang="ja-JP" sz="2800" b="1" i="1" smtClean="0">
                          <a:latin typeface="Cambria Math" panose="02040503050406030204" pitchFamily="18" charset="0"/>
                        </a:rPr>
                        <m:t>′</m:t>
                      </m:r>
                      <m:d>
                        <m:dPr>
                          <m:begChr m:val="{"/>
                          <m:endChr m:val="}"/>
                          <m:ctrlPr>
                            <a:rPr lang="en-US" altLang="ja-JP" sz="2800" b="1" i="1" smtClean="0">
                              <a:latin typeface="Cambria Math" panose="02040503050406030204" pitchFamily="18" charset="0"/>
                            </a:rPr>
                          </m:ctrlPr>
                        </m:dPr>
                        <m:e>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a:latin typeface="Cambria Math" panose="02040503050406030204" pitchFamily="18" charset="0"/>
                                    </a:rPr>
                                    <m:t>𝟏</m:t>
                                  </m:r>
                                </m:sub>
                              </m:sSub>
                            </m:den>
                          </m:f>
                        </m:e>
                      </m:d>
                      <m:r>
                        <a:rPr lang="en-US" altLang="ja-JP" sz="2800" b="1" i="1">
                          <a:latin typeface="Cambria Math" panose="02040503050406030204" pitchFamily="18" charset="0"/>
                        </a:rPr>
                        <m:t>=</m:t>
                      </m:r>
                      <m:r>
                        <a:rPr lang="en-US" altLang="ja-JP" sz="2800" b="1" i="1">
                          <a:latin typeface="Cambria Math" panose="02040503050406030204" pitchFamily="18" charset="0"/>
                        </a:rPr>
                        <m:t>𝒏𝑹</m:t>
                      </m:r>
                    </m:oMath>
                  </m:oMathPara>
                </a14:m>
                <a:endParaRPr lang="ja-JP" altLang="en-US" sz="2800" b="1"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7398646" y="783756"/>
                <a:ext cx="4561505" cy="105349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7464152" y="2852936"/>
                <a:ext cx="4810419"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a:latin typeface="Cambria Math" panose="02040503050406030204" pitchFamily="18" charset="0"/>
                          <a:ea typeface="Cambria Math" panose="02040503050406030204" pitchFamily="18" charset="0"/>
                        </a:rPr>
                        <m:t>→</m:t>
                      </m:r>
                      <m:r>
                        <a:rPr lang="en-US" altLang="ja-JP" sz="2800" b="1" i="1">
                          <a:latin typeface="Cambria Math" panose="02040503050406030204" pitchFamily="18" charset="0"/>
                          <a:ea typeface="Cambria Math" panose="02040503050406030204" pitchFamily="18" charset="0"/>
                        </a:rPr>
                        <m:t>𝑪</m:t>
                      </m:r>
                      <m:sSup>
                        <m:sSupPr>
                          <m:ctrlPr>
                            <a:rPr lang="en-US" altLang="ja-JP" sz="2800" b="1" i="1">
                              <a:latin typeface="Cambria Math" panose="02040503050406030204" pitchFamily="18" charset="0"/>
                              <a:ea typeface="Cambria Math" panose="02040503050406030204" pitchFamily="18" charset="0"/>
                            </a:rPr>
                          </m:ctrlPr>
                        </m:sSupPr>
                        <m:e>
                          <m:r>
                            <a:rPr lang="en-US" altLang="ja-JP" sz="2800" b="1" i="1">
                              <a:latin typeface="Cambria Math" panose="02040503050406030204" pitchFamily="18" charset="0"/>
                            </a:rPr>
                            <m:t>𝑫</m:t>
                          </m:r>
                        </m:e>
                        <m:sup>
                          <m:r>
                            <a:rPr lang="en-US" altLang="ja-JP" sz="2800" b="1" i="1">
                              <a:latin typeface="Cambria Math" panose="02040503050406030204" pitchFamily="18" charset="0"/>
                            </a:rPr>
                            <m:t>′</m:t>
                          </m:r>
                        </m:sup>
                      </m:sSup>
                      <m:d>
                        <m:dPr>
                          <m:begChr m:val="{"/>
                          <m:endChr m:val="}"/>
                          <m:ctrlPr>
                            <a:rPr lang="en-US" altLang="ja-JP" sz="2800" b="1" i="1" smtClean="0">
                              <a:latin typeface="Cambria Math" panose="02040503050406030204" pitchFamily="18" charset="0"/>
                            </a:rPr>
                          </m:ctrlPr>
                        </m:dPr>
                        <m:e>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a:latin typeface="Cambria Math" panose="02040503050406030204" pitchFamily="18" charset="0"/>
                                    </a:rPr>
                                    <m:t>𝟐</m:t>
                                  </m:r>
                                </m:sub>
                              </m:sSub>
                            </m:den>
                          </m:f>
                        </m:e>
                      </m:d>
                      <m:r>
                        <a:rPr lang="en-US" altLang="ja-JP" sz="2800" b="1" i="1">
                          <a:latin typeface="Cambria Math" panose="02040503050406030204" pitchFamily="18" charset="0"/>
                        </a:rPr>
                        <m:t>=−</m:t>
                      </m:r>
                      <m:r>
                        <a:rPr lang="en-US" altLang="ja-JP" sz="2800" b="1" i="1">
                          <a:latin typeface="Cambria Math" panose="02040503050406030204" pitchFamily="18" charset="0"/>
                        </a:rPr>
                        <m:t>𝒏𝑹</m:t>
                      </m:r>
                    </m:oMath>
                  </m:oMathPara>
                </a14:m>
                <a:endParaRPr lang="ja-JP" altLang="en-US" sz="28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7464152" y="2852936"/>
                <a:ext cx="4810419" cy="105349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4083027" y="4941129"/>
                <a:ext cx="7646452"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Cambria Math" panose="02040503050406030204" pitchFamily="18" charset="0"/>
                        </a:rPr>
                        <m:t>→</m:t>
                      </m:r>
                      <m:r>
                        <a:rPr lang="en-US" altLang="ja-JP" sz="2800" b="1" i="1" smtClean="0">
                          <a:latin typeface="Cambria Math" panose="02040503050406030204" pitchFamily="18" charset="0"/>
                        </a:rPr>
                        <m:t>𝑩𝑫</m:t>
                      </m:r>
                      <m:r>
                        <a:rPr lang="en-US" altLang="ja-JP" sz="2800" b="1" i="1" smtClean="0">
                          <a:latin typeface="Cambria Math" panose="02040503050406030204" pitchFamily="18" charset="0"/>
                        </a:rPr>
                        <m:t>′</m:t>
                      </m:r>
                      <m:d>
                        <m:dPr>
                          <m:begChr m:val="{"/>
                          <m:endChr m:val="}"/>
                          <m:ctrlPr>
                            <a:rPr lang="en-US" altLang="ja-JP" sz="2800" b="1" i="1">
                              <a:latin typeface="Cambria Math" panose="02040503050406030204" pitchFamily="18" charset="0"/>
                            </a:rPr>
                          </m:ctrlPr>
                        </m:dPr>
                        <m:e>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a:latin typeface="Cambria Math" panose="02040503050406030204" pitchFamily="18" charset="0"/>
                                    </a:rPr>
                                    <m:t>𝟏</m:t>
                                  </m:r>
                                </m:sub>
                              </m:sSub>
                            </m:den>
                          </m:f>
                        </m:e>
                      </m:d>
                      <m:r>
                        <a:rPr lang="en-US" altLang="ja-JP" sz="2800" b="1" i="1" smtClean="0">
                          <a:latin typeface="Cambria Math" panose="02040503050406030204" pitchFamily="18" charset="0"/>
                        </a:rPr>
                        <m:t>+</m:t>
                      </m:r>
                      <m:r>
                        <a:rPr lang="en-US" altLang="ja-JP" sz="2800" b="1" i="1">
                          <a:latin typeface="Cambria Math" panose="02040503050406030204" pitchFamily="18" charset="0"/>
                          <a:ea typeface="Cambria Math" panose="02040503050406030204" pitchFamily="18" charset="0"/>
                        </a:rPr>
                        <m:t>𝑪</m:t>
                      </m:r>
                      <m:sSup>
                        <m:sSupPr>
                          <m:ctrlPr>
                            <a:rPr lang="en-US" altLang="ja-JP" sz="2800" b="1" i="1">
                              <a:latin typeface="Cambria Math" panose="02040503050406030204" pitchFamily="18" charset="0"/>
                              <a:ea typeface="Cambria Math" panose="02040503050406030204" pitchFamily="18" charset="0"/>
                            </a:rPr>
                          </m:ctrlPr>
                        </m:sSupPr>
                        <m:e>
                          <m:r>
                            <a:rPr lang="en-US" altLang="ja-JP" sz="2800" b="1" i="1">
                              <a:latin typeface="Cambria Math" panose="02040503050406030204" pitchFamily="18" charset="0"/>
                            </a:rPr>
                            <m:t>𝑫</m:t>
                          </m:r>
                        </m:e>
                        <m:sup>
                          <m:r>
                            <a:rPr lang="en-US" altLang="ja-JP" sz="2800" b="1" i="1">
                              <a:latin typeface="Cambria Math" panose="02040503050406030204" pitchFamily="18" charset="0"/>
                            </a:rPr>
                            <m:t>′</m:t>
                          </m:r>
                        </m:sup>
                      </m:sSup>
                      <m:d>
                        <m:dPr>
                          <m:begChr m:val="{"/>
                          <m:endChr m:val="}"/>
                          <m:ctrlPr>
                            <a:rPr lang="en-US" altLang="ja-JP" sz="2800" b="1" i="1">
                              <a:latin typeface="Cambria Math" panose="02040503050406030204" pitchFamily="18" charset="0"/>
                            </a:rPr>
                          </m:ctrlPr>
                        </m:dPr>
                        <m:e>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a:latin typeface="Cambria Math" panose="02040503050406030204" pitchFamily="18" charset="0"/>
                                    </a:rPr>
                                    <m:t>𝟐</m:t>
                                  </m:r>
                                </m:sub>
                              </m:sSub>
                            </m:den>
                          </m:f>
                        </m:e>
                      </m:d>
                      <m:r>
                        <a:rPr lang="en-US" altLang="ja-JP" sz="2800" b="1" i="1">
                          <a:latin typeface="Cambria Math" panose="02040503050406030204" pitchFamily="18" charset="0"/>
                        </a:rPr>
                        <m:t>=</m:t>
                      </m:r>
                      <m:r>
                        <a:rPr lang="en-US" altLang="ja-JP" sz="2800" b="1" i="1" smtClean="0">
                          <a:latin typeface="Cambria Math" panose="02040503050406030204" pitchFamily="18" charset="0"/>
                        </a:rPr>
                        <m:t>𝟎</m:t>
                      </m:r>
                    </m:oMath>
                  </m:oMathPara>
                </a14:m>
                <a:endParaRPr lang="ja-JP" altLang="en-US" sz="2800" b="1"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4083027" y="4941129"/>
                <a:ext cx="7646452" cy="105349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3791744" y="30793"/>
                <a:ext cx="5805244" cy="646331"/>
              </a:xfrm>
              <a:prstGeom prst="rect">
                <a:avLst/>
              </a:prstGeom>
            </p:spPr>
            <p:txBody>
              <a:bodyPr wrap="none">
                <a:spAutoFit/>
              </a:bodyPr>
              <a:lstStyle/>
              <a:p>
                <a14:m>
                  <m:oMath xmlns:m="http://schemas.openxmlformats.org/officeDocument/2006/math">
                    <m:r>
                      <a:rPr lang="en-US" altLang="ja-JP" sz="3600" b="1" i="1" smtClean="0">
                        <a:solidFill>
                          <a:srgbClr val="FF0000"/>
                        </a:solidFill>
                        <a:latin typeface="Cambria Math" panose="02040503050406030204" pitchFamily="18" charset="0"/>
                      </a:rPr>
                      <m:t>𝒏</m:t>
                    </m:r>
                    <m:r>
                      <a:rPr lang="en-US" altLang="ja-JP" sz="3600" b="1" i="1" smtClean="0">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𝑹</m:t>
                    </m:r>
                  </m:oMath>
                </a14:m>
                <a:r>
                  <a:rPr lang="ja-JP" altLang="en-US" sz="3600" b="1" dirty="0">
                    <a:solidFill>
                      <a:srgbClr val="FF0000"/>
                    </a:solidFill>
                  </a:rPr>
                  <a:t>で表す⇒</a:t>
                </a:r>
                <a14:m>
                  <m:oMath xmlns:m="http://schemas.openxmlformats.org/officeDocument/2006/math">
                    <m:r>
                      <a:rPr lang="en-US" altLang="ja-JP" sz="3600" b="1" i="1">
                        <a:solidFill>
                          <a:srgbClr val="FF0000"/>
                        </a:solidFill>
                        <a:latin typeface="Cambria Math" panose="02040503050406030204" pitchFamily="18" charset="0"/>
                      </a:rPr>
                      <m:t>𝑩</m:t>
                    </m:r>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rPr>
                          <m:t>𝑫</m:t>
                        </m:r>
                      </m:e>
                      <m:sup>
                        <m:r>
                          <a:rPr lang="en-US" altLang="ja-JP" sz="3600" b="1" i="1">
                            <a:solidFill>
                              <a:srgbClr val="FF0000"/>
                            </a:solidFill>
                            <a:latin typeface="Cambria Math" panose="02040503050406030204" pitchFamily="18" charset="0"/>
                          </a:rPr>
                          <m:t>′</m:t>
                        </m:r>
                      </m:sup>
                    </m:sSup>
                    <m:r>
                      <a:rPr lang="en-US" altLang="ja-JP" sz="3600" b="1" i="1" smtClean="0">
                        <a:solidFill>
                          <a:srgbClr val="FF0000"/>
                        </a:solidFill>
                        <a:latin typeface="Cambria Math" panose="02040503050406030204" pitchFamily="18" charset="0"/>
                      </a:rPr>
                      <m:t>,</m:t>
                    </m:r>
                    <m:r>
                      <a:rPr lang="en-US" altLang="ja-JP" sz="3600" b="1" i="1" smtClean="0">
                        <a:solidFill>
                          <a:srgbClr val="FF0000"/>
                        </a:solidFill>
                        <a:latin typeface="Cambria Math" panose="02040503050406030204" pitchFamily="18" charset="0"/>
                      </a:rPr>
                      <m:t>𝑪</m:t>
                    </m:r>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rPr>
                          <m:t>𝑫</m:t>
                        </m:r>
                      </m:e>
                      <m:sup>
                        <m:r>
                          <a:rPr lang="en-US" altLang="ja-JP" sz="3600" b="1" i="1">
                            <a:solidFill>
                              <a:srgbClr val="FF0000"/>
                            </a:solidFill>
                            <a:latin typeface="Cambria Math" panose="02040503050406030204" pitchFamily="18" charset="0"/>
                          </a:rPr>
                          <m:t>′</m:t>
                        </m:r>
                      </m:sup>
                    </m:sSup>
                  </m:oMath>
                </a14:m>
                <a:r>
                  <a:rPr lang="ja-JP" altLang="en-US" sz="3600" b="1" dirty="0">
                    <a:solidFill>
                      <a:srgbClr val="FF0000"/>
                    </a:solidFill>
                  </a:rPr>
                  <a:t>を消去</a:t>
                </a:r>
              </a:p>
            </p:txBody>
          </p:sp>
        </mc:Choice>
        <mc:Fallback xmlns="">
          <p:sp>
            <p:nvSpPr>
              <p:cNvPr id="13" name="正方形/長方形 12"/>
              <p:cNvSpPr>
                <a:spLocks noRot="1" noChangeAspect="1" noMove="1" noResize="1" noEditPoints="1" noAdjustHandles="1" noChangeArrowheads="1" noChangeShapeType="1" noTextEdit="1"/>
              </p:cNvSpPr>
              <p:nvPr/>
            </p:nvSpPr>
            <p:spPr>
              <a:xfrm>
                <a:off x="3791744" y="30793"/>
                <a:ext cx="5805244" cy="646331"/>
              </a:xfrm>
              <a:prstGeom prst="rect">
                <a:avLst/>
              </a:prstGeom>
              <a:blipFill>
                <a:blip r:embed="rId7"/>
                <a:stretch>
                  <a:fillRect t="-18868" r="-3571" b="-301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8270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正方形/長方形 3"/>
              <p:cNvSpPr/>
              <p:nvPr/>
            </p:nvSpPr>
            <p:spPr>
              <a:xfrm>
                <a:off x="699246" y="368074"/>
                <a:ext cx="7646452"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Cambria Math" panose="02040503050406030204" pitchFamily="18" charset="0"/>
                        </a:rPr>
                        <m:t>→</m:t>
                      </m:r>
                      <m:r>
                        <a:rPr lang="en-US" altLang="ja-JP" sz="2800" b="1" i="1" smtClean="0">
                          <a:latin typeface="Cambria Math" panose="02040503050406030204" pitchFamily="18" charset="0"/>
                        </a:rPr>
                        <m:t>𝑩𝑫</m:t>
                      </m:r>
                      <m:r>
                        <a:rPr lang="en-US" altLang="ja-JP" sz="2800" b="1" i="1" smtClean="0">
                          <a:latin typeface="Cambria Math" panose="02040503050406030204" pitchFamily="18" charset="0"/>
                        </a:rPr>
                        <m:t>′</m:t>
                      </m:r>
                      <m:d>
                        <m:dPr>
                          <m:begChr m:val="{"/>
                          <m:endChr m:val="}"/>
                          <m:ctrlPr>
                            <a:rPr lang="en-US" altLang="ja-JP" sz="2800" b="1" i="1">
                              <a:latin typeface="Cambria Math" panose="02040503050406030204" pitchFamily="18" charset="0"/>
                            </a:rPr>
                          </m:ctrlPr>
                        </m:dPr>
                        <m:e>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a:latin typeface="Cambria Math" panose="02040503050406030204" pitchFamily="18" charset="0"/>
                                    </a:rPr>
                                    <m:t>𝟏</m:t>
                                  </m:r>
                                </m:sub>
                              </m:sSub>
                            </m:den>
                          </m:f>
                        </m:e>
                      </m:d>
                      <m:r>
                        <a:rPr lang="en-US" altLang="ja-JP" sz="2800" b="1" i="1" smtClean="0">
                          <a:latin typeface="Cambria Math" panose="02040503050406030204" pitchFamily="18" charset="0"/>
                        </a:rPr>
                        <m:t>+</m:t>
                      </m:r>
                      <m:r>
                        <a:rPr lang="en-US" altLang="ja-JP" sz="2800" b="1" i="1">
                          <a:latin typeface="Cambria Math" panose="02040503050406030204" pitchFamily="18" charset="0"/>
                          <a:ea typeface="Cambria Math" panose="02040503050406030204" pitchFamily="18" charset="0"/>
                        </a:rPr>
                        <m:t>𝑪</m:t>
                      </m:r>
                      <m:sSup>
                        <m:sSupPr>
                          <m:ctrlPr>
                            <a:rPr lang="en-US" altLang="ja-JP" sz="2800" b="1" i="1">
                              <a:latin typeface="Cambria Math" panose="02040503050406030204" pitchFamily="18" charset="0"/>
                              <a:ea typeface="Cambria Math" panose="02040503050406030204" pitchFamily="18" charset="0"/>
                            </a:rPr>
                          </m:ctrlPr>
                        </m:sSupPr>
                        <m:e>
                          <m:r>
                            <a:rPr lang="en-US" altLang="ja-JP" sz="2800" b="1" i="1">
                              <a:latin typeface="Cambria Math" panose="02040503050406030204" pitchFamily="18" charset="0"/>
                            </a:rPr>
                            <m:t>𝑫</m:t>
                          </m:r>
                        </m:e>
                        <m:sup>
                          <m:r>
                            <a:rPr lang="en-US" altLang="ja-JP" sz="2800" b="1" i="1">
                              <a:latin typeface="Cambria Math" panose="02040503050406030204" pitchFamily="18" charset="0"/>
                            </a:rPr>
                            <m:t>′</m:t>
                          </m:r>
                        </m:sup>
                      </m:sSup>
                      <m:d>
                        <m:dPr>
                          <m:begChr m:val="{"/>
                          <m:endChr m:val="}"/>
                          <m:ctrlPr>
                            <a:rPr lang="en-US" altLang="ja-JP" sz="2800" b="1" i="1">
                              <a:latin typeface="Cambria Math" panose="02040503050406030204" pitchFamily="18" charset="0"/>
                            </a:rPr>
                          </m:ctrlPr>
                        </m:dPr>
                        <m:e>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a:latin typeface="Cambria Math" panose="02040503050406030204" pitchFamily="18" charset="0"/>
                                    </a:rPr>
                                    <m:t>𝟐</m:t>
                                  </m:r>
                                </m:sub>
                              </m:sSub>
                            </m:den>
                          </m:f>
                        </m:e>
                      </m:d>
                      <m:r>
                        <a:rPr lang="en-US" altLang="ja-JP" sz="2800" b="1" i="1">
                          <a:latin typeface="Cambria Math" panose="02040503050406030204" pitchFamily="18" charset="0"/>
                        </a:rPr>
                        <m:t>=</m:t>
                      </m:r>
                      <m:r>
                        <a:rPr lang="en-US" altLang="ja-JP" sz="2800" b="1" i="1" smtClean="0">
                          <a:latin typeface="Cambria Math" panose="02040503050406030204" pitchFamily="18" charset="0"/>
                        </a:rPr>
                        <m:t>𝟎</m:t>
                      </m:r>
                    </m:oMath>
                  </m:oMathPara>
                </a14:m>
                <a:endParaRPr lang="ja-JP" altLang="en-US" sz="2800" b="1" dirty="0"/>
              </a:p>
            </p:txBody>
          </p:sp>
        </mc:Choice>
        <mc:Fallback xmlns="">
          <p:sp>
            <p:nvSpPr>
              <p:cNvPr id="4" name="正方形/長方形 3"/>
              <p:cNvSpPr>
                <a:spLocks noRot="1" noChangeAspect="1" noMove="1" noResize="1" noEditPoints="1" noAdjustHandles="1" noChangeArrowheads="1" noChangeShapeType="1" noTextEdit="1"/>
              </p:cNvSpPr>
              <p:nvPr/>
            </p:nvSpPr>
            <p:spPr>
              <a:xfrm>
                <a:off x="699246" y="368074"/>
                <a:ext cx="7646452" cy="1053494"/>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699246" y="1850234"/>
                <a:ext cx="6639766"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Cambria Math" panose="02040503050406030204" pitchFamily="18" charset="0"/>
                        </a:rPr>
                        <m:t>→</m:t>
                      </m:r>
                      <m:d>
                        <m:dPr>
                          <m:ctrlPr>
                            <a:rPr lang="en-US" altLang="ja-JP" sz="2800" b="1" i="1" smtClean="0">
                              <a:latin typeface="Cambria Math" panose="02040503050406030204" pitchFamily="18" charset="0"/>
                              <a:ea typeface="Cambria Math" panose="02040503050406030204" pitchFamily="18" charset="0"/>
                            </a:rPr>
                          </m:ctrlPr>
                        </m:dPr>
                        <m:e>
                          <m:r>
                            <a:rPr lang="en-US" altLang="ja-JP" sz="2800" b="1" i="1" smtClean="0">
                              <a:latin typeface="Cambria Math" panose="02040503050406030204" pitchFamily="18" charset="0"/>
                            </a:rPr>
                            <m:t>𝑩</m:t>
                          </m:r>
                          <m:sSup>
                            <m:sSupPr>
                              <m:ctrlPr>
                                <a:rPr lang="en-US" altLang="ja-JP" sz="2800" b="1" i="1" smtClean="0">
                                  <a:latin typeface="Cambria Math" panose="02040503050406030204" pitchFamily="18" charset="0"/>
                                </a:rPr>
                              </m:ctrlPr>
                            </m:sSupPr>
                            <m:e>
                              <m:r>
                                <a:rPr lang="en-US" altLang="ja-JP" sz="2800" b="1" i="1" smtClean="0">
                                  <a:latin typeface="Cambria Math" panose="02040503050406030204" pitchFamily="18" charset="0"/>
                                </a:rPr>
                                <m:t>𝑫</m:t>
                              </m:r>
                            </m:e>
                            <m:sup>
                              <m:r>
                                <a:rPr lang="en-US" altLang="ja-JP" sz="2800" b="1" i="1" smtClean="0">
                                  <a:latin typeface="Cambria Math" panose="02040503050406030204" pitchFamily="18" charset="0"/>
                                </a:rPr>
                                <m:t>′</m:t>
                              </m:r>
                            </m:sup>
                          </m:sSup>
                          <m:r>
                            <a:rPr lang="en-US" altLang="ja-JP" sz="2800" b="1" i="1">
                              <a:latin typeface="Cambria Math" panose="02040503050406030204" pitchFamily="18" charset="0"/>
                            </a:rPr>
                            <m:t>+</m:t>
                          </m:r>
                          <m:r>
                            <a:rPr lang="en-US" altLang="ja-JP" sz="2800" b="1" i="1">
                              <a:latin typeface="Cambria Math" panose="02040503050406030204" pitchFamily="18" charset="0"/>
                              <a:ea typeface="Cambria Math" panose="02040503050406030204" pitchFamily="18" charset="0"/>
                            </a:rPr>
                            <m:t>𝑪</m:t>
                          </m:r>
                          <m:sSup>
                            <m:sSupPr>
                              <m:ctrlPr>
                                <a:rPr lang="en-US" altLang="ja-JP" sz="2800" b="1" i="1">
                                  <a:latin typeface="Cambria Math" panose="02040503050406030204" pitchFamily="18" charset="0"/>
                                  <a:ea typeface="Cambria Math" panose="02040503050406030204" pitchFamily="18" charset="0"/>
                                </a:rPr>
                              </m:ctrlPr>
                            </m:sSupPr>
                            <m:e>
                              <m:r>
                                <a:rPr lang="en-US" altLang="ja-JP" sz="2800" b="1" i="1">
                                  <a:latin typeface="Cambria Math" panose="02040503050406030204" pitchFamily="18" charset="0"/>
                                </a:rPr>
                                <m:t>𝑫</m:t>
                              </m:r>
                            </m:e>
                            <m:sup>
                              <m:r>
                                <a:rPr lang="en-US" altLang="ja-JP" sz="2800" b="1" i="1">
                                  <a:latin typeface="Cambria Math" panose="02040503050406030204" pitchFamily="18" charset="0"/>
                                </a:rPr>
                                <m:t>′</m:t>
                              </m:r>
                            </m:sup>
                          </m:sSup>
                        </m:e>
                      </m:d>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r>
                        <a:rPr lang="en-US" altLang="ja-JP" sz="2800" b="1" i="1" smtClean="0">
                          <a:latin typeface="Cambria Math" panose="02040503050406030204" pitchFamily="18" charset="0"/>
                        </a:rPr>
                        <m:t>𝑩𝑫</m:t>
                      </m:r>
                      <m:r>
                        <a:rPr lang="en-US" altLang="ja-JP" sz="2800" b="1" i="1" smtClean="0">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a:latin typeface="Cambria Math" panose="02040503050406030204" pitchFamily="18" charset="0"/>
                                </a:rPr>
                                <m:t>𝟏</m:t>
                              </m:r>
                            </m:sub>
                          </m:sSub>
                        </m:den>
                      </m:f>
                      <m:r>
                        <a:rPr lang="en-US" altLang="ja-JP" sz="2800" b="1" i="1">
                          <a:latin typeface="Cambria Math" panose="02040503050406030204" pitchFamily="18" charset="0"/>
                        </a:rPr>
                        <m:t>+</m:t>
                      </m:r>
                      <m:r>
                        <a:rPr lang="en-US" altLang="ja-JP" sz="2800" b="1" i="1" smtClean="0">
                          <a:latin typeface="Cambria Math" panose="02040503050406030204" pitchFamily="18" charset="0"/>
                        </a:rPr>
                        <m:t>𝑪</m:t>
                      </m:r>
                      <m:r>
                        <a:rPr lang="en-US" altLang="ja-JP" sz="2800" b="1" i="1">
                          <a:latin typeface="Cambria Math" panose="02040503050406030204" pitchFamily="18" charset="0"/>
                        </a:rPr>
                        <m:t>𝑫</m:t>
                      </m:r>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𝑹</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smtClean="0">
                                  <a:latin typeface="Cambria Math" panose="02040503050406030204" pitchFamily="18" charset="0"/>
                                </a:rPr>
                                <m:t>𝟐</m:t>
                              </m:r>
                            </m:sub>
                          </m:sSub>
                        </m:den>
                      </m:f>
                    </m:oMath>
                  </m:oMathPara>
                </a14:m>
                <a:endParaRPr lang="ja-JP" altLang="en-US" sz="2800" b="1" dirty="0"/>
              </a:p>
            </p:txBody>
          </p:sp>
        </mc:Choice>
        <mc:Fallback xmlns="">
          <p:sp>
            <p:nvSpPr>
              <p:cNvPr id="6" name="正方形/長方形 5"/>
              <p:cNvSpPr>
                <a:spLocks noRot="1" noChangeAspect="1" noMove="1" noResize="1" noEditPoints="1" noAdjustHandles="1" noChangeArrowheads="1" noChangeShapeType="1" noTextEdit="1"/>
              </p:cNvSpPr>
              <p:nvPr/>
            </p:nvSpPr>
            <p:spPr>
              <a:xfrm>
                <a:off x="699246" y="1850234"/>
                <a:ext cx="6639766" cy="96943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699246" y="3172861"/>
                <a:ext cx="6488058" cy="997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Cambria Math" panose="02040503050406030204" pitchFamily="18" charset="0"/>
                        </a:rPr>
                        <m:t>→</m:t>
                      </m:r>
                      <m:d>
                        <m:dPr>
                          <m:ctrlPr>
                            <a:rPr lang="en-US" altLang="ja-JP" sz="2800" b="1" i="1" smtClean="0">
                              <a:latin typeface="Cambria Math" panose="02040503050406030204" pitchFamily="18" charset="0"/>
                              <a:ea typeface="Cambria Math" panose="02040503050406030204" pitchFamily="18" charset="0"/>
                            </a:rPr>
                          </m:ctrlPr>
                        </m:dPr>
                        <m:e>
                          <m:r>
                            <a:rPr lang="en-US" altLang="ja-JP" sz="2800" b="1" i="1" smtClean="0">
                              <a:latin typeface="Cambria Math" panose="02040503050406030204" pitchFamily="18" charset="0"/>
                            </a:rPr>
                            <m:t>𝑩</m:t>
                          </m:r>
                          <m:sSup>
                            <m:sSupPr>
                              <m:ctrlPr>
                                <a:rPr lang="en-US" altLang="ja-JP" sz="2800" b="1" i="1" smtClean="0">
                                  <a:latin typeface="Cambria Math" panose="02040503050406030204" pitchFamily="18" charset="0"/>
                                </a:rPr>
                              </m:ctrlPr>
                            </m:sSupPr>
                            <m:e>
                              <m:r>
                                <a:rPr lang="en-US" altLang="ja-JP" sz="2800" b="1" i="1" smtClean="0">
                                  <a:latin typeface="Cambria Math" panose="02040503050406030204" pitchFamily="18" charset="0"/>
                                </a:rPr>
                                <m:t>𝑫</m:t>
                              </m:r>
                            </m:e>
                            <m:sup>
                              <m:r>
                                <a:rPr lang="en-US" altLang="ja-JP" sz="2800" b="1" i="1" smtClean="0">
                                  <a:latin typeface="Cambria Math" panose="02040503050406030204" pitchFamily="18" charset="0"/>
                                </a:rPr>
                                <m:t>′</m:t>
                              </m:r>
                            </m:sup>
                          </m:sSup>
                          <m:r>
                            <a:rPr lang="en-US" altLang="ja-JP" sz="2800" b="1" i="1">
                              <a:latin typeface="Cambria Math" panose="02040503050406030204" pitchFamily="18" charset="0"/>
                            </a:rPr>
                            <m:t>+</m:t>
                          </m:r>
                          <m:r>
                            <a:rPr lang="en-US" altLang="ja-JP" sz="2800" b="1" i="1">
                              <a:latin typeface="Cambria Math" panose="02040503050406030204" pitchFamily="18" charset="0"/>
                              <a:ea typeface="Cambria Math" panose="02040503050406030204" pitchFamily="18" charset="0"/>
                            </a:rPr>
                            <m:t>𝑪</m:t>
                          </m:r>
                          <m:sSup>
                            <m:sSupPr>
                              <m:ctrlPr>
                                <a:rPr lang="en-US" altLang="ja-JP" sz="2800" b="1" i="1">
                                  <a:latin typeface="Cambria Math" panose="02040503050406030204" pitchFamily="18" charset="0"/>
                                  <a:ea typeface="Cambria Math" panose="02040503050406030204" pitchFamily="18" charset="0"/>
                                </a:rPr>
                              </m:ctrlPr>
                            </m:sSupPr>
                            <m:e>
                              <m:r>
                                <a:rPr lang="en-US" altLang="ja-JP" sz="2800" b="1" i="1">
                                  <a:latin typeface="Cambria Math" panose="02040503050406030204" pitchFamily="18" charset="0"/>
                                </a:rPr>
                                <m:t>𝑫</m:t>
                              </m:r>
                            </m:e>
                            <m:sup>
                              <m:r>
                                <a:rPr lang="en-US" altLang="ja-JP" sz="2800" b="1" i="1">
                                  <a:latin typeface="Cambria Math" panose="02040503050406030204" pitchFamily="18" charset="0"/>
                                </a:rPr>
                                <m:t>′</m:t>
                              </m:r>
                            </m:sup>
                          </m:sSup>
                        </m:e>
                      </m:d>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r>
                        <a:rPr lang="en-US" altLang="ja-JP" sz="2800" b="1" i="1" smtClean="0">
                          <a:latin typeface="Cambria Math" panose="02040503050406030204" pitchFamily="18" charset="0"/>
                        </a:rPr>
                        <m:t>𝑹</m:t>
                      </m:r>
                      <m:r>
                        <a:rPr lang="en-US" altLang="ja-JP" sz="2800" b="1" i="1" smtClean="0">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𝑩</m:t>
                          </m:r>
                          <m:sSup>
                            <m:sSupPr>
                              <m:ctrlPr>
                                <a:rPr lang="en-US" altLang="ja-JP" sz="2800" b="1" i="1">
                                  <a:latin typeface="Cambria Math" panose="02040503050406030204" pitchFamily="18" charset="0"/>
                                </a:rPr>
                              </m:ctrlPr>
                            </m:sSupPr>
                            <m:e>
                              <m:r>
                                <a:rPr lang="en-US" altLang="ja-JP" sz="2800" b="1" i="1">
                                  <a:latin typeface="Cambria Math" panose="02040503050406030204" pitchFamily="18" charset="0"/>
                                </a:rPr>
                                <m:t>𝑫</m:t>
                              </m:r>
                            </m:e>
                            <m:sup>
                              <m:r>
                                <a:rPr lang="en-US" altLang="ja-JP" sz="2800" b="1" i="1">
                                  <a:latin typeface="Cambria Math" panose="02040503050406030204" pitchFamily="18" charset="0"/>
                                </a:rPr>
                                <m:t>′</m:t>
                              </m:r>
                            </m:sup>
                          </m:sSup>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a:latin typeface="Cambria Math" panose="02040503050406030204" pitchFamily="18" charset="0"/>
                                </a:rPr>
                                <m:t>𝟏</m:t>
                              </m:r>
                            </m:sub>
                          </m:sSub>
                        </m:den>
                      </m:f>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𝑪</m:t>
                          </m:r>
                          <m:sSup>
                            <m:sSupPr>
                              <m:ctrlPr>
                                <a:rPr lang="en-US" altLang="ja-JP" sz="2800" b="1" i="1">
                                  <a:latin typeface="Cambria Math" panose="02040503050406030204" pitchFamily="18" charset="0"/>
                                </a:rPr>
                              </m:ctrlPr>
                            </m:sSupPr>
                            <m:e>
                              <m:r>
                                <a:rPr lang="en-US" altLang="ja-JP" sz="2800" b="1" i="1">
                                  <a:latin typeface="Cambria Math" panose="02040503050406030204" pitchFamily="18" charset="0"/>
                                </a:rPr>
                                <m:t>𝑫</m:t>
                              </m:r>
                            </m:e>
                            <m:sup>
                              <m:r>
                                <a:rPr lang="en-US" altLang="ja-JP" sz="2800" b="1" i="1">
                                  <a:latin typeface="Cambria Math" panose="02040503050406030204" pitchFamily="18" charset="0"/>
                                </a:rPr>
                                <m:t>′</m:t>
                              </m:r>
                            </m:sup>
                          </m:sSup>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smtClean="0">
                                  <a:latin typeface="Cambria Math" panose="02040503050406030204" pitchFamily="18" charset="0"/>
                                </a:rPr>
                                <m:t>𝟐</m:t>
                              </m:r>
                            </m:sub>
                          </m:sSub>
                        </m:den>
                      </m:f>
                      <m:r>
                        <a:rPr lang="en-US" altLang="ja-JP" sz="2800" b="1" i="1" smtClean="0">
                          <a:latin typeface="Cambria Math" panose="02040503050406030204" pitchFamily="18" charset="0"/>
                        </a:rPr>
                        <m:t>)</m:t>
                      </m:r>
                    </m:oMath>
                  </m:oMathPara>
                </a14:m>
                <a:endParaRPr lang="ja-JP" altLang="en-US" sz="2800" b="1" dirty="0"/>
              </a:p>
            </p:txBody>
          </p:sp>
        </mc:Choice>
        <mc:Fallback xmlns="">
          <p:sp>
            <p:nvSpPr>
              <p:cNvPr id="7" name="正方形/長方形 6"/>
              <p:cNvSpPr>
                <a:spLocks noRot="1" noChangeAspect="1" noMove="1" noResize="1" noEditPoints="1" noAdjustHandles="1" noChangeArrowheads="1" noChangeShapeType="1" noTextEdit="1"/>
              </p:cNvSpPr>
              <p:nvPr/>
            </p:nvSpPr>
            <p:spPr>
              <a:xfrm>
                <a:off x="699246" y="3172861"/>
                <a:ext cx="6488058" cy="99732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1343472" y="4544164"/>
                <a:ext cx="8799075" cy="646331"/>
              </a:xfrm>
              <a:prstGeom prst="rect">
                <a:avLst/>
              </a:prstGeom>
            </p:spPr>
            <p:txBody>
              <a:bodyPr wrap="none">
                <a:spAutoFit/>
              </a:bodyPr>
              <a:lstStyle/>
              <a:p>
                <a:r>
                  <a:rPr lang="ja-JP" altLang="en-US" sz="3600" b="1" dirty="0"/>
                  <a:t>レンズの厚さは無視できるので、 </a:t>
                </a:r>
                <a14:m>
                  <m:oMath xmlns:m="http://schemas.openxmlformats.org/officeDocument/2006/math">
                    <m:r>
                      <a:rPr lang="en-US" altLang="ja-JP" sz="3600" b="1" i="1" smtClean="0">
                        <a:latin typeface="Cambria Math" panose="02040503050406030204" pitchFamily="18" charset="0"/>
                      </a:rPr>
                      <m:t>𝑩</m:t>
                    </m:r>
                    <m:sSup>
                      <m:sSupPr>
                        <m:ctrlPr>
                          <a:rPr lang="en-US" altLang="ja-JP" sz="3600" b="1" i="1">
                            <a:latin typeface="Cambria Math" panose="02040503050406030204" pitchFamily="18" charset="0"/>
                          </a:rPr>
                        </m:ctrlPr>
                      </m:sSupPr>
                      <m:e>
                        <m:r>
                          <a:rPr lang="en-US" altLang="ja-JP" sz="3600" b="1" i="1">
                            <a:latin typeface="Cambria Math" panose="02040503050406030204" pitchFamily="18" charset="0"/>
                          </a:rPr>
                          <m:t>𝑫</m:t>
                        </m:r>
                      </m:e>
                      <m:sup>
                        <m:r>
                          <a:rPr lang="en-US" altLang="ja-JP" sz="3600" b="1" i="1">
                            <a:latin typeface="Cambria Math" panose="02040503050406030204" pitchFamily="18" charset="0"/>
                          </a:rPr>
                          <m:t>′</m:t>
                        </m:r>
                      </m:sup>
                    </m:sSup>
                    <m:r>
                      <a:rPr lang="en-US" altLang="ja-JP" sz="3600" b="1" i="1" smtClean="0">
                        <a:latin typeface="Cambria Math" panose="02040503050406030204" pitchFamily="18" charset="0"/>
                      </a:rPr>
                      <m:t>=</m:t>
                    </m:r>
                    <m:sSup>
                      <m:sSupPr>
                        <m:ctrlPr>
                          <a:rPr lang="en-US" altLang="ja-JP" sz="3600" b="1" i="1">
                            <a:latin typeface="Cambria Math" panose="02040503050406030204" pitchFamily="18" charset="0"/>
                          </a:rPr>
                        </m:ctrlPr>
                      </m:sSupPr>
                      <m:e>
                        <m:r>
                          <a:rPr lang="en-US" altLang="ja-JP" sz="3600" b="1" i="1" smtClean="0">
                            <a:latin typeface="Cambria Math" panose="02040503050406030204" pitchFamily="18" charset="0"/>
                          </a:rPr>
                          <m:t>𝑪</m:t>
                        </m:r>
                        <m:r>
                          <a:rPr lang="en-US" altLang="ja-JP" sz="3600" b="1" i="1">
                            <a:latin typeface="Cambria Math" panose="02040503050406030204" pitchFamily="18" charset="0"/>
                          </a:rPr>
                          <m:t>𝑫</m:t>
                        </m:r>
                      </m:e>
                      <m:sup>
                        <m:r>
                          <a:rPr lang="en-US" altLang="ja-JP" sz="3600" b="1" i="1">
                            <a:latin typeface="Cambria Math" panose="02040503050406030204" pitchFamily="18" charset="0"/>
                          </a:rPr>
                          <m:t>′</m:t>
                        </m:r>
                      </m:sup>
                    </m:sSup>
                  </m:oMath>
                </a14:m>
                <a:endParaRPr lang="ja-JP" altLang="en-US" sz="36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1343472" y="4544164"/>
                <a:ext cx="8799075" cy="646331"/>
              </a:xfrm>
              <a:prstGeom prst="rect">
                <a:avLst/>
              </a:prstGeom>
              <a:blipFill>
                <a:blip r:embed="rId5"/>
                <a:stretch>
                  <a:fillRect l="-2078" t="-18868"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699246" y="5578703"/>
                <a:ext cx="5406480" cy="1009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latin typeface="Cambria Math" panose="02040503050406030204" pitchFamily="18" charset="0"/>
                          <a:ea typeface="Cambria Math" panose="02040503050406030204" pitchFamily="18" charset="0"/>
                        </a:rPr>
                        <m:t>→</m:t>
                      </m:r>
                      <m:r>
                        <a:rPr lang="en-US" altLang="ja-JP" sz="2800" b="1" i="1">
                          <a:latin typeface="Cambria Math" panose="02040503050406030204" pitchFamily="18" charset="0"/>
                          <a:ea typeface="Cambria Math" panose="02040503050406030204" pitchFamily="18" charset="0"/>
                        </a:rPr>
                        <m:t>𝟐</m:t>
                      </m:r>
                      <m:r>
                        <a:rPr lang="en-US" altLang="ja-JP" sz="2800" b="1" i="1">
                          <a:latin typeface="Cambria Math" panose="02040503050406030204" pitchFamily="18" charset="0"/>
                        </a:rPr>
                        <m:t>𝑩</m:t>
                      </m:r>
                      <m:sSup>
                        <m:sSupPr>
                          <m:ctrlPr>
                            <a:rPr lang="en-US" altLang="ja-JP" sz="2800" b="1" i="1">
                              <a:latin typeface="Cambria Math" panose="02040503050406030204" pitchFamily="18" charset="0"/>
                            </a:rPr>
                          </m:ctrlPr>
                        </m:sSupPr>
                        <m:e>
                          <m:r>
                            <a:rPr lang="en-US" altLang="ja-JP" sz="2800" b="1" i="1">
                              <a:latin typeface="Cambria Math" panose="02040503050406030204" pitchFamily="18" charset="0"/>
                            </a:rPr>
                            <m:t>𝑫</m:t>
                          </m:r>
                        </m:e>
                        <m:sup>
                          <m:r>
                            <a:rPr lang="en-US" altLang="ja-JP" sz="2800" b="1" i="1">
                              <a:latin typeface="Cambria Math" panose="02040503050406030204" pitchFamily="18" charset="0"/>
                            </a:rPr>
                            <m:t>′</m:t>
                          </m:r>
                        </m:sup>
                      </m:sSup>
                      <m:d>
                        <m:dPr>
                          <m:ctrlPr>
                            <a:rPr lang="en-US" altLang="ja-JP" sz="2800" b="1" i="1">
                              <a:latin typeface="Cambria Math" panose="02040503050406030204" pitchFamily="18" charset="0"/>
                            </a:rPr>
                          </m:ctrlPr>
                        </m:dPr>
                        <m:e>
                          <m:r>
                            <a:rPr lang="en-US" altLang="ja-JP" sz="2800" b="1" i="1">
                              <a:latin typeface="Cambria Math" panose="02040503050406030204" pitchFamily="18" charset="0"/>
                            </a:rPr>
                            <m:t>𝒏</m:t>
                          </m:r>
                          <m:r>
                            <a:rPr lang="en-US" altLang="ja-JP" sz="2800" b="1" i="1">
                              <a:latin typeface="Cambria Math" panose="02040503050406030204" pitchFamily="18" charset="0"/>
                            </a:rPr>
                            <m:t>−</m:t>
                          </m:r>
                          <m:r>
                            <a:rPr lang="en-US" altLang="ja-JP" sz="2800" b="1" i="1">
                              <a:latin typeface="Cambria Math" panose="02040503050406030204" pitchFamily="18" charset="0"/>
                            </a:rPr>
                            <m:t>𝟏</m:t>
                          </m:r>
                        </m:e>
                      </m:d>
                      <m:r>
                        <a:rPr lang="en-US" altLang="ja-JP" sz="2800" b="1" i="1">
                          <a:latin typeface="Cambria Math" panose="02040503050406030204" pitchFamily="18" charset="0"/>
                        </a:rPr>
                        <m:t>=</m:t>
                      </m:r>
                      <m:r>
                        <a:rPr lang="en-US" altLang="ja-JP" sz="2800" b="1" i="1">
                          <a:latin typeface="Cambria Math" panose="02040503050406030204" pitchFamily="18" charset="0"/>
                        </a:rPr>
                        <m:t>𝑩</m:t>
                      </m:r>
                      <m:sSup>
                        <m:sSupPr>
                          <m:ctrlPr>
                            <a:rPr lang="en-US" altLang="ja-JP" sz="2800" b="1" i="1">
                              <a:latin typeface="Cambria Math" panose="02040503050406030204" pitchFamily="18" charset="0"/>
                            </a:rPr>
                          </m:ctrlPr>
                        </m:sSupPr>
                        <m:e>
                          <m:r>
                            <a:rPr lang="en-US" altLang="ja-JP" sz="2800" b="1" i="1">
                              <a:latin typeface="Cambria Math" panose="02040503050406030204" pitchFamily="18" charset="0"/>
                            </a:rPr>
                            <m:t>𝑫</m:t>
                          </m:r>
                        </m:e>
                        <m:sup>
                          <m:r>
                            <a:rPr lang="en-US" altLang="ja-JP" sz="2800" b="1" i="1">
                              <a:latin typeface="Cambria Math" panose="02040503050406030204" pitchFamily="18" charset="0"/>
                            </a:rPr>
                            <m:t>′</m:t>
                          </m:r>
                        </m:sup>
                      </m:sSup>
                      <m:r>
                        <a:rPr lang="en-US" altLang="ja-JP" sz="2800" b="1" i="1" smtClean="0">
                          <a:latin typeface="Cambria Math" panose="02040503050406030204" pitchFamily="18" charset="0"/>
                        </a:rPr>
                        <m:t>𝑹</m:t>
                      </m:r>
                      <m:r>
                        <a:rPr lang="en-US" altLang="ja-JP" sz="2800" b="1" i="1" smtClean="0">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smtClean="0">
                              <a:latin typeface="Cambria Math" panose="02040503050406030204" pitchFamily="18" charset="0"/>
                            </a:rPr>
                            <m:t>𝟏</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a:latin typeface="Cambria Math" panose="02040503050406030204" pitchFamily="18" charset="0"/>
                                </a:rPr>
                                <m:t>𝟏</m:t>
                              </m:r>
                            </m:sub>
                          </m:sSub>
                        </m:den>
                      </m:f>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smtClean="0">
                              <a:latin typeface="Cambria Math" panose="02040503050406030204" pitchFamily="18" charset="0"/>
                            </a:rPr>
                            <m:t>𝟏</m:t>
                          </m:r>
                        </m:num>
                        <m:den>
                          <m:sSub>
                            <m:sSubPr>
                              <m:ctrlPr>
                                <a:rPr lang="en-US" altLang="ja-JP" sz="2800" b="1" i="1">
                                  <a:latin typeface="Cambria Math" panose="02040503050406030204" pitchFamily="18" charset="0"/>
                                </a:rPr>
                              </m:ctrlPr>
                            </m:sSubPr>
                            <m:e>
                              <m:r>
                                <a:rPr lang="en-US" altLang="ja-JP" sz="2800" b="1" i="1">
                                  <a:latin typeface="Cambria Math" panose="02040503050406030204" pitchFamily="18" charset="0"/>
                                </a:rPr>
                                <m:t>𝒍</m:t>
                              </m:r>
                            </m:e>
                            <m:sub>
                              <m:r>
                                <a:rPr lang="en-US" altLang="ja-JP" sz="2800" b="1" i="1" smtClean="0">
                                  <a:latin typeface="Cambria Math" panose="02040503050406030204" pitchFamily="18" charset="0"/>
                                </a:rPr>
                                <m:t>𝟐</m:t>
                              </m:r>
                            </m:sub>
                          </m:sSub>
                        </m:den>
                      </m:f>
                      <m:r>
                        <a:rPr lang="en-US" altLang="ja-JP" sz="2800" b="1" i="1" smtClean="0">
                          <a:latin typeface="Cambria Math" panose="02040503050406030204" pitchFamily="18" charset="0"/>
                        </a:rPr>
                        <m:t>)</m:t>
                      </m:r>
                    </m:oMath>
                  </m:oMathPara>
                </a14:m>
                <a:endParaRPr lang="ja-JP" altLang="en-US" sz="2800" b="1" dirty="0"/>
              </a:p>
            </p:txBody>
          </p:sp>
        </mc:Choice>
        <mc:Fallback xmlns="">
          <p:sp>
            <p:nvSpPr>
              <p:cNvPr id="9" name="正方形/長方形 8"/>
              <p:cNvSpPr>
                <a:spLocks noRot="1" noChangeAspect="1" noMove="1" noResize="1" noEditPoints="1" noAdjustHandles="1" noChangeArrowheads="1" noChangeShapeType="1" noTextEdit="1"/>
              </p:cNvSpPr>
              <p:nvPr/>
            </p:nvSpPr>
            <p:spPr>
              <a:xfrm>
                <a:off x="699246" y="5578703"/>
                <a:ext cx="5406480" cy="100944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6105726" y="5592933"/>
                <a:ext cx="3559372" cy="9989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1" smtClean="0">
                          <a:solidFill>
                            <a:srgbClr val="FF0000"/>
                          </a:solidFill>
                          <a:latin typeface="Cambria Math" panose="02040503050406030204" pitchFamily="18" charset="0"/>
                          <a:ea typeface="Cambria Math" panose="02040503050406030204" pitchFamily="18" charset="0"/>
                        </a:rPr>
                        <m:t>→</m:t>
                      </m:r>
                      <m:f>
                        <m:fPr>
                          <m:ctrlPr>
                            <a:rPr lang="en-US" altLang="ja-JP" sz="2800" b="1" i="1" smtClean="0">
                              <a:solidFill>
                                <a:srgbClr val="FF0000"/>
                              </a:solidFill>
                              <a:latin typeface="Cambria Math" panose="02040503050406030204" pitchFamily="18" charset="0"/>
                              <a:ea typeface="Cambria Math" panose="02040503050406030204" pitchFamily="18" charset="0"/>
                            </a:rPr>
                          </m:ctrlPr>
                        </m:fPr>
                        <m:num>
                          <m:r>
                            <a:rPr lang="en-US" altLang="ja-JP" sz="2800" b="1" i="1" smtClean="0">
                              <a:solidFill>
                                <a:srgbClr val="FF0000"/>
                              </a:solidFill>
                              <a:latin typeface="Cambria Math" panose="02040503050406030204" pitchFamily="18" charset="0"/>
                              <a:ea typeface="Cambria Math" panose="02040503050406030204" pitchFamily="18" charset="0"/>
                            </a:rPr>
                            <m:t>𝟐</m:t>
                          </m:r>
                          <m:d>
                            <m:dPr>
                              <m:ctrlPr>
                                <a:rPr lang="en-US" altLang="ja-JP" sz="2800" b="1" i="1">
                                  <a:solidFill>
                                    <a:srgbClr val="FF0000"/>
                                  </a:solidFill>
                                  <a:latin typeface="Cambria Math" panose="02040503050406030204" pitchFamily="18" charset="0"/>
                                </a:rPr>
                              </m:ctrlPr>
                            </m:dPr>
                            <m:e>
                              <m:r>
                                <a:rPr lang="en-US" altLang="ja-JP" sz="2800" b="1" i="1">
                                  <a:solidFill>
                                    <a:srgbClr val="FF0000"/>
                                  </a:solidFill>
                                  <a:latin typeface="Cambria Math" panose="02040503050406030204" pitchFamily="18" charset="0"/>
                                </a:rPr>
                                <m:t>𝒏</m:t>
                              </m:r>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𝟏</m:t>
                              </m:r>
                            </m:e>
                          </m:d>
                        </m:num>
                        <m:den>
                          <m:r>
                            <a:rPr lang="en-US" altLang="ja-JP" sz="2800" b="1" i="1" smtClean="0">
                              <a:solidFill>
                                <a:srgbClr val="FF0000"/>
                              </a:solidFill>
                              <a:latin typeface="Cambria Math" panose="02040503050406030204" pitchFamily="18" charset="0"/>
                            </a:rPr>
                            <m:t>𝑹</m:t>
                          </m:r>
                        </m:den>
                      </m:f>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𝒍</m:t>
                              </m:r>
                            </m:e>
                            <m:sub>
                              <m:r>
                                <a:rPr lang="en-US" altLang="ja-JP" sz="2800" b="1" i="1">
                                  <a:solidFill>
                                    <a:srgbClr val="FF0000"/>
                                  </a:solidFill>
                                  <a:latin typeface="Cambria Math" panose="02040503050406030204" pitchFamily="18" charset="0"/>
                                </a:rPr>
                                <m:t>𝟏</m:t>
                              </m:r>
                            </m:sub>
                          </m:sSub>
                        </m:den>
                      </m:f>
                      <m:r>
                        <a:rPr lang="en-US" altLang="ja-JP" sz="2800" b="1" i="1">
                          <a:solidFill>
                            <a:srgbClr val="FF0000"/>
                          </a:solidFill>
                          <a:latin typeface="Cambria Math" panose="02040503050406030204" pitchFamily="18" charset="0"/>
                        </a:rPr>
                        <m:t>+</m:t>
                      </m:r>
                      <m:f>
                        <m:fPr>
                          <m:ctrlPr>
                            <a:rPr lang="en-US" altLang="ja-JP" sz="2800" b="1" i="1">
                              <a:solidFill>
                                <a:srgbClr val="FF0000"/>
                              </a:solidFill>
                              <a:latin typeface="Cambria Math" panose="02040503050406030204" pitchFamily="18" charset="0"/>
                            </a:rPr>
                          </m:ctrlPr>
                        </m:fPr>
                        <m:num>
                          <m:r>
                            <a:rPr lang="en-US" altLang="ja-JP" sz="2800" b="1" i="1">
                              <a:solidFill>
                                <a:srgbClr val="FF0000"/>
                              </a:solidFill>
                              <a:latin typeface="Cambria Math" panose="02040503050406030204" pitchFamily="18" charset="0"/>
                            </a:rPr>
                            <m:t>𝟏</m:t>
                          </m:r>
                        </m:num>
                        <m:den>
                          <m:sSub>
                            <m:sSubPr>
                              <m:ctrlPr>
                                <a:rPr lang="en-US"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𝒍</m:t>
                              </m:r>
                            </m:e>
                            <m:sub>
                              <m:r>
                                <a:rPr lang="en-US" altLang="ja-JP" sz="2800" b="1" i="1">
                                  <a:solidFill>
                                    <a:srgbClr val="FF0000"/>
                                  </a:solidFill>
                                  <a:latin typeface="Cambria Math" panose="02040503050406030204" pitchFamily="18" charset="0"/>
                                </a:rPr>
                                <m:t>𝟐</m:t>
                              </m:r>
                            </m:sub>
                          </m:sSub>
                        </m:den>
                      </m:f>
                    </m:oMath>
                  </m:oMathPara>
                </a14:m>
                <a:endParaRPr lang="ja-JP" altLang="en-US" sz="2800" b="1" dirty="0">
                  <a:solidFill>
                    <a:srgbClr val="FF0000"/>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6105726" y="5592933"/>
                <a:ext cx="3559372" cy="998991"/>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604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6</a:t>
            </a:fld>
            <a:endParaRPr kumimoji="1" lang="ja-JP" altLang="en-US"/>
          </a:p>
        </p:txBody>
      </p:sp>
      <p:pic>
        <p:nvPicPr>
          <p:cNvPr id="6" name="図 5">
            <a:extLst>
              <a:ext uri="{FF2B5EF4-FFF2-40B4-BE49-F238E27FC236}">
                <a16:creationId xmlns:a16="http://schemas.microsoft.com/office/drawing/2014/main" id="{3E055816-D6EA-4637-ACF1-6AF56468CF0B}"/>
              </a:ext>
            </a:extLst>
          </p:cNvPr>
          <p:cNvPicPr>
            <a:picLocks noChangeAspect="1"/>
          </p:cNvPicPr>
          <p:nvPr/>
        </p:nvPicPr>
        <p:blipFill>
          <a:blip r:embed="rId2"/>
          <a:stretch>
            <a:fillRect/>
          </a:stretch>
        </p:blipFill>
        <p:spPr>
          <a:xfrm>
            <a:off x="1487488" y="836712"/>
            <a:ext cx="8637226" cy="5623364"/>
          </a:xfrm>
          <a:prstGeom prst="rect">
            <a:avLst/>
          </a:prstGeom>
        </p:spPr>
      </p:pic>
      <p:cxnSp>
        <p:nvCxnSpPr>
          <p:cNvPr id="52" name="直線矢印コネクタ 51">
            <a:extLst>
              <a:ext uri="{FF2B5EF4-FFF2-40B4-BE49-F238E27FC236}">
                <a16:creationId xmlns:a16="http://schemas.microsoft.com/office/drawing/2014/main" id="{71156AD9-2044-43EA-BB38-7E32F22908B9}"/>
              </a:ext>
            </a:extLst>
          </p:cNvPr>
          <p:cNvCxnSpPr>
            <a:cxnSpLocks/>
          </p:cNvCxnSpPr>
          <p:nvPr/>
        </p:nvCxnSpPr>
        <p:spPr>
          <a:xfrm>
            <a:off x="4944989" y="1251503"/>
            <a:ext cx="1295027"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9C95FA38-3FE4-407D-B495-F599CC927297}"/>
                  </a:ext>
                </a:extLst>
              </p:cNvPr>
              <p:cNvSpPr/>
              <p:nvPr/>
            </p:nvSpPr>
            <p:spPr>
              <a:xfrm>
                <a:off x="5375224" y="1223393"/>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53" name="正方形/長方形 52">
                <a:extLst>
                  <a:ext uri="{FF2B5EF4-FFF2-40B4-BE49-F238E27FC236}">
                    <a16:creationId xmlns:a16="http://schemas.microsoft.com/office/drawing/2014/main" id="{9C95FA38-3FE4-407D-B495-F599CC927297}"/>
                  </a:ext>
                </a:extLst>
              </p:cNvPr>
              <p:cNvSpPr>
                <a:spLocks noRot="1" noChangeAspect="1" noMove="1" noResize="1" noEditPoints="1" noAdjustHandles="1" noChangeArrowheads="1" noChangeShapeType="1" noTextEdit="1"/>
              </p:cNvSpPr>
              <p:nvPr/>
            </p:nvSpPr>
            <p:spPr>
              <a:xfrm>
                <a:off x="5375224" y="1223393"/>
                <a:ext cx="597215" cy="707886"/>
              </a:xfrm>
              <a:prstGeom prst="rect">
                <a:avLst/>
              </a:prstGeom>
              <a:blipFill>
                <a:blip r:embed="rId3"/>
                <a:stretch>
                  <a:fillRect/>
                </a:stretch>
              </a:blipFill>
            </p:spPr>
            <p:txBody>
              <a:bodyPr/>
              <a:lstStyle/>
              <a:p>
                <a:r>
                  <a:rPr lang="ja-JP" altLang="en-US">
                    <a:noFill/>
                  </a:rPr>
                  <a:t> </a:t>
                </a:r>
              </a:p>
            </p:txBody>
          </p:sp>
        </mc:Fallback>
      </mc:AlternateContent>
      <p:cxnSp>
        <p:nvCxnSpPr>
          <p:cNvPr id="54" name="直線矢印コネクタ 53">
            <a:extLst>
              <a:ext uri="{FF2B5EF4-FFF2-40B4-BE49-F238E27FC236}">
                <a16:creationId xmlns:a16="http://schemas.microsoft.com/office/drawing/2014/main" id="{CD197530-1629-4796-8B9E-FDA08E420D69}"/>
              </a:ext>
            </a:extLst>
          </p:cNvPr>
          <p:cNvCxnSpPr>
            <a:cxnSpLocks/>
          </p:cNvCxnSpPr>
          <p:nvPr/>
        </p:nvCxnSpPr>
        <p:spPr>
          <a:xfrm>
            <a:off x="3719736" y="1251503"/>
            <a:ext cx="1225253" cy="0"/>
          </a:xfrm>
          <a:prstGeom prst="straightConnector1">
            <a:avLst/>
          </a:prstGeom>
          <a:ln w="44450">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2932770A-D1E1-4500-B713-9C8D5A06A358}"/>
                  </a:ext>
                </a:extLst>
              </p:cNvPr>
              <p:cNvSpPr/>
              <p:nvPr/>
            </p:nvSpPr>
            <p:spPr>
              <a:xfrm>
                <a:off x="3976461" y="1223393"/>
                <a:ext cx="59721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𝑓</m:t>
                      </m:r>
                    </m:oMath>
                  </m:oMathPara>
                </a14:m>
                <a:endParaRPr lang="ja-JP" altLang="en-US" sz="4000" dirty="0">
                  <a:ea typeface="HG丸ｺﾞｼｯｸM-PRO" panose="020F0600000000000000" pitchFamily="50" charset="-128"/>
                </a:endParaRPr>
              </a:p>
            </p:txBody>
          </p:sp>
        </mc:Choice>
        <mc:Fallback xmlns="">
          <p:sp>
            <p:nvSpPr>
              <p:cNvPr id="55" name="正方形/長方形 54">
                <a:extLst>
                  <a:ext uri="{FF2B5EF4-FFF2-40B4-BE49-F238E27FC236}">
                    <a16:creationId xmlns:a16="http://schemas.microsoft.com/office/drawing/2014/main" id="{2932770A-D1E1-4500-B713-9C8D5A06A358}"/>
                  </a:ext>
                </a:extLst>
              </p:cNvPr>
              <p:cNvSpPr>
                <a:spLocks noRot="1" noChangeAspect="1" noMove="1" noResize="1" noEditPoints="1" noAdjustHandles="1" noChangeArrowheads="1" noChangeShapeType="1" noTextEdit="1"/>
              </p:cNvSpPr>
              <p:nvPr/>
            </p:nvSpPr>
            <p:spPr>
              <a:xfrm>
                <a:off x="3976461" y="1223393"/>
                <a:ext cx="597215" cy="707886"/>
              </a:xfrm>
              <a:prstGeom prst="rect">
                <a:avLst/>
              </a:prstGeom>
              <a:blipFill>
                <a:blip r:embed="rId4"/>
                <a:stretch>
                  <a:fillRect/>
                </a:stretch>
              </a:blipFill>
            </p:spPr>
            <p:txBody>
              <a:bodyPr/>
              <a:lstStyle/>
              <a:p>
                <a:r>
                  <a:rPr lang="ja-JP" altLang="en-US">
                    <a:noFill/>
                  </a:rPr>
                  <a:t> </a:t>
                </a:r>
              </a:p>
            </p:txBody>
          </p:sp>
        </mc:Fallback>
      </mc:AlternateContent>
      <p:sp>
        <p:nvSpPr>
          <p:cNvPr id="56" name="正方形/長方形 55">
            <a:extLst>
              <a:ext uri="{FF2B5EF4-FFF2-40B4-BE49-F238E27FC236}">
                <a16:creationId xmlns:a16="http://schemas.microsoft.com/office/drawing/2014/main" id="{4E95F286-5150-4D30-B47E-68136F45598C}"/>
              </a:ext>
            </a:extLst>
          </p:cNvPr>
          <p:cNvSpPr/>
          <p:nvPr/>
        </p:nvSpPr>
        <p:spPr>
          <a:xfrm>
            <a:off x="5019283" y="1785462"/>
            <a:ext cx="1434585"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焦点距離</a:t>
            </a:r>
            <a:endParaRPr lang="en-US" altLang="ja-JP" sz="2400" dirty="0">
              <a:solidFill>
                <a:srgbClr val="FF0000"/>
              </a:solidFill>
              <a:ea typeface="HG丸ｺﾞｼｯｸM-PRO" panose="020F0600000000000000" pitchFamily="50" charset="-128"/>
            </a:endParaRPr>
          </a:p>
        </p:txBody>
      </p:sp>
      <p:cxnSp>
        <p:nvCxnSpPr>
          <p:cNvPr id="38" name="直線コネクタ 37">
            <a:extLst>
              <a:ext uri="{FF2B5EF4-FFF2-40B4-BE49-F238E27FC236}">
                <a16:creationId xmlns:a16="http://schemas.microsoft.com/office/drawing/2014/main" id="{C9C8245D-6A01-4267-BA03-82DB1F700C62}"/>
              </a:ext>
            </a:extLst>
          </p:cNvPr>
          <p:cNvCxnSpPr>
            <a:cxnSpLocks/>
          </p:cNvCxnSpPr>
          <p:nvPr/>
        </p:nvCxnSpPr>
        <p:spPr>
          <a:xfrm>
            <a:off x="2100080" y="1348094"/>
            <a:ext cx="2843460" cy="39463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53907C58-658E-496D-8780-090F1A2F8AC7}"/>
              </a:ext>
            </a:extLst>
          </p:cNvPr>
          <p:cNvCxnSpPr/>
          <p:nvPr/>
        </p:nvCxnSpPr>
        <p:spPr>
          <a:xfrm>
            <a:off x="4920273" y="5279956"/>
            <a:ext cx="6743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726B905-292A-4617-BD93-82CF893B15D8}"/>
              </a:ext>
            </a:extLst>
          </p:cNvPr>
          <p:cNvCxnSpPr>
            <a:cxnSpLocks/>
          </p:cNvCxnSpPr>
          <p:nvPr/>
        </p:nvCxnSpPr>
        <p:spPr>
          <a:xfrm>
            <a:off x="1160544" y="2709770"/>
            <a:ext cx="3789296" cy="12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03E6D79-06D8-4B7F-A2C4-0719D0BC179E}"/>
              </a:ext>
            </a:extLst>
          </p:cNvPr>
          <p:cNvCxnSpPr>
            <a:cxnSpLocks/>
          </p:cNvCxnSpPr>
          <p:nvPr/>
        </p:nvCxnSpPr>
        <p:spPr>
          <a:xfrm>
            <a:off x="4944989" y="2728075"/>
            <a:ext cx="4999869" cy="30644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9E66BF27-6649-4137-BE57-9281A27BC9E7}"/>
              </a:ext>
            </a:extLst>
          </p:cNvPr>
          <p:cNvCxnSpPr>
            <a:cxnSpLocks/>
          </p:cNvCxnSpPr>
          <p:nvPr/>
        </p:nvCxnSpPr>
        <p:spPr>
          <a:xfrm>
            <a:off x="1305347" y="1959389"/>
            <a:ext cx="8854653" cy="37738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75EDDE46-FBAB-4D9C-89CD-A424AD8EC433}"/>
              </a:ext>
            </a:extLst>
          </p:cNvPr>
          <p:cNvSpPr/>
          <p:nvPr/>
        </p:nvSpPr>
        <p:spPr>
          <a:xfrm>
            <a:off x="9345680" y="4027091"/>
            <a:ext cx="2318048" cy="584775"/>
          </a:xfrm>
          <a:prstGeom prst="rect">
            <a:avLst/>
          </a:prstGeom>
          <a:solidFill>
            <a:schemeClr val="bg1"/>
          </a:solidFill>
        </p:spPr>
        <p:txBody>
          <a:bodyPr wrap="square">
            <a:spAutoFit/>
          </a:bodyPr>
          <a:lstStyle/>
          <a:p>
            <a:r>
              <a:rPr lang="ja-JP" altLang="en-US" sz="3200" dirty="0">
                <a:solidFill>
                  <a:srgbClr val="FF0000"/>
                </a:solidFill>
                <a:ea typeface="HG丸ｺﾞｼｯｸM-PRO" panose="020F0600000000000000" pitchFamily="50" charset="-128"/>
              </a:rPr>
              <a:t>倒立の実像</a:t>
            </a:r>
            <a:endParaRPr lang="en-US" altLang="ja-JP" sz="3200" dirty="0">
              <a:solidFill>
                <a:srgbClr val="FF0000"/>
              </a:solidFill>
              <a:ea typeface="HG丸ｺﾞｼｯｸM-PRO" panose="020F0600000000000000" pitchFamily="50" charset="-128"/>
            </a:endParaRPr>
          </a:p>
        </p:txBody>
      </p:sp>
      <mc:AlternateContent xmlns:mc="http://schemas.openxmlformats.org/markup-compatibility/2006">
        <mc:Choice xmlns:a14="http://schemas.microsoft.com/office/drawing/2010/main" Requires="a14">
          <p:sp>
            <p:nvSpPr>
              <p:cNvPr id="23" name="正方形/長方形 22">
                <a:extLst>
                  <a:ext uri="{FF2B5EF4-FFF2-40B4-BE49-F238E27FC236}">
                    <a16:creationId xmlns:a16="http://schemas.microsoft.com/office/drawing/2014/main" id="{4EE79F09-1872-4DD6-8048-C8C2B3623CFA}"/>
                  </a:ext>
                </a:extLst>
              </p:cNvPr>
              <p:cNvSpPr/>
              <p:nvPr/>
            </p:nvSpPr>
            <p:spPr>
              <a:xfrm>
                <a:off x="8051993" y="1529186"/>
                <a:ext cx="3132396" cy="1222642"/>
              </a:xfrm>
              <a:prstGeom prst="rect">
                <a:avLst/>
              </a:prstGeom>
              <a:ln>
                <a:solidFill>
                  <a:schemeClr val="tx1"/>
                </a:solidFill>
              </a:ln>
            </p:spPr>
            <p:txBody>
              <a:bodyPr wrap="none">
                <a:spAutoFit/>
              </a:bodyPr>
              <a:lstStyle/>
              <a:p>
                <a:r>
                  <a:rPr lang="en-US" altLang="ja-JP" sz="4800" b="0" dirty="0"/>
                  <a:t>  </a:t>
                </a:r>
                <a14:m>
                  <m:oMath xmlns:m="http://schemas.openxmlformats.org/officeDocument/2006/math">
                    <m:f>
                      <m:fPr>
                        <m:ctrlPr>
                          <a:rPr lang="en-US" altLang="ja-JP" sz="4800" b="0" i="1" smtClean="0">
                            <a:latin typeface="Cambria Math" panose="02040503050406030204" pitchFamily="18" charset="0"/>
                          </a:rPr>
                        </m:ctrlPr>
                      </m:fPr>
                      <m:num>
                        <m:r>
                          <a:rPr lang="en-US" altLang="ja-JP" sz="4800" b="0" i="1" smtClean="0">
                            <a:latin typeface="Cambria Math" panose="02040503050406030204" pitchFamily="18" charset="0"/>
                          </a:rPr>
                          <m:t>1</m:t>
                        </m:r>
                      </m:num>
                      <m:den>
                        <m:r>
                          <a:rPr lang="en-US" altLang="ja-JP" sz="4800" b="0" i="1" smtClean="0">
                            <a:latin typeface="Cambria Math" panose="02040503050406030204" pitchFamily="18" charset="0"/>
                          </a:rPr>
                          <m:t>𝑎</m:t>
                        </m:r>
                      </m:den>
                    </m:f>
                    <m:r>
                      <a:rPr lang="en-US" altLang="ja-JP" sz="4800" b="0" i="1" smtClean="0">
                        <a:latin typeface="Cambria Math" panose="02040503050406030204" pitchFamily="18" charset="0"/>
                      </a:rPr>
                      <m:t>+</m:t>
                    </m:r>
                    <m:f>
                      <m:fPr>
                        <m:ctrlPr>
                          <a:rPr lang="en-US" altLang="ja-JP" sz="4800" i="1">
                            <a:latin typeface="Cambria Math" panose="02040503050406030204" pitchFamily="18" charset="0"/>
                          </a:rPr>
                        </m:ctrlPr>
                      </m:fPr>
                      <m:num>
                        <m:r>
                          <a:rPr lang="en-US" altLang="ja-JP" sz="4800" i="1">
                            <a:latin typeface="Cambria Math" panose="02040503050406030204" pitchFamily="18" charset="0"/>
                          </a:rPr>
                          <m:t>1</m:t>
                        </m:r>
                      </m:num>
                      <m:den>
                        <m:r>
                          <a:rPr lang="en-US" altLang="ja-JP" sz="4800" b="0" i="1" smtClean="0">
                            <a:latin typeface="Cambria Math" panose="02040503050406030204" pitchFamily="18" charset="0"/>
                          </a:rPr>
                          <m:t>𝑏</m:t>
                        </m:r>
                      </m:den>
                    </m:f>
                    <m:r>
                      <a:rPr lang="en-US" altLang="ja-JP" sz="4800" b="0" i="1" smtClean="0">
                        <a:latin typeface="Cambria Math" panose="02040503050406030204" pitchFamily="18" charset="0"/>
                      </a:rPr>
                      <m:t>=</m:t>
                    </m:r>
                    <m:f>
                      <m:fPr>
                        <m:ctrlPr>
                          <a:rPr lang="en-US" altLang="ja-JP" sz="4800" i="1">
                            <a:latin typeface="Cambria Math" panose="02040503050406030204" pitchFamily="18" charset="0"/>
                          </a:rPr>
                        </m:ctrlPr>
                      </m:fPr>
                      <m:num>
                        <m:r>
                          <a:rPr lang="en-US" altLang="ja-JP" sz="4800" i="1">
                            <a:latin typeface="Cambria Math" panose="02040503050406030204" pitchFamily="18" charset="0"/>
                          </a:rPr>
                          <m:t>1</m:t>
                        </m:r>
                      </m:num>
                      <m:den>
                        <m:r>
                          <a:rPr lang="en-US" altLang="ja-JP" sz="4800" i="1">
                            <a:latin typeface="Cambria Math" panose="02040503050406030204" pitchFamily="18" charset="0"/>
                          </a:rPr>
                          <m:t>𝑓</m:t>
                        </m:r>
                      </m:den>
                    </m:f>
                  </m:oMath>
                </a14:m>
                <a:r>
                  <a:rPr lang="ja-JP" altLang="en-US" sz="4800" dirty="0">
                    <a:ea typeface="HG丸ｺﾞｼｯｸM-PRO" panose="020F0600000000000000" pitchFamily="50" charset="-128"/>
                  </a:rPr>
                  <a:t>  </a:t>
                </a:r>
              </a:p>
            </p:txBody>
          </p:sp>
        </mc:Choice>
        <mc:Fallback>
          <p:sp>
            <p:nvSpPr>
              <p:cNvPr id="23" name="正方形/長方形 22">
                <a:extLst>
                  <a:ext uri="{FF2B5EF4-FFF2-40B4-BE49-F238E27FC236}">
                    <a16:creationId xmlns:a16="http://schemas.microsoft.com/office/drawing/2014/main" id="{4EE79F09-1872-4DD6-8048-C8C2B3623CFA}"/>
                  </a:ext>
                </a:extLst>
              </p:cNvPr>
              <p:cNvSpPr>
                <a:spLocks noRot="1" noChangeAspect="1" noMove="1" noResize="1" noEditPoints="1" noAdjustHandles="1" noChangeArrowheads="1" noChangeShapeType="1" noTextEdit="1"/>
              </p:cNvSpPr>
              <p:nvPr/>
            </p:nvSpPr>
            <p:spPr>
              <a:xfrm>
                <a:off x="8051993" y="1529186"/>
                <a:ext cx="3132396" cy="1222642"/>
              </a:xfrm>
              <a:prstGeom prst="rect">
                <a:avLst/>
              </a:prstGeom>
              <a:blipFill>
                <a:blip r:embed="rId5"/>
                <a:stretch>
                  <a:fillRect/>
                </a:stretch>
              </a:blipFill>
              <a:ln>
                <a:solidFill>
                  <a:schemeClr val="tx1"/>
                </a:solidFill>
              </a:ln>
            </p:spPr>
            <p:txBody>
              <a:bodyPr/>
              <a:lstStyle/>
              <a:p>
                <a:r>
                  <a:rPr lang="ja-JP" altLang="en-US">
                    <a:noFill/>
                  </a:rPr>
                  <a:t> </a:t>
                </a:r>
              </a:p>
            </p:txBody>
          </p:sp>
        </mc:Fallback>
      </mc:AlternateContent>
      <p:sp>
        <p:nvSpPr>
          <p:cNvPr id="25" name="正方形/長方形 24">
            <a:extLst>
              <a:ext uri="{FF2B5EF4-FFF2-40B4-BE49-F238E27FC236}">
                <a16:creationId xmlns:a16="http://schemas.microsoft.com/office/drawing/2014/main" id="{2951E1F9-8EEC-4A9C-BF25-C3B4010C97E5}"/>
              </a:ext>
            </a:extLst>
          </p:cNvPr>
          <p:cNvSpPr/>
          <p:nvPr/>
        </p:nvSpPr>
        <p:spPr>
          <a:xfrm>
            <a:off x="1189527" y="5514216"/>
            <a:ext cx="4311958"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物体から中心までの距離</a:t>
            </a:r>
            <a:endParaRPr lang="en-US" altLang="ja-JP" sz="2400" dirty="0">
              <a:solidFill>
                <a:srgbClr val="FF0000"/>
              </a:solidFill>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DFAA593F-296E-4B4D-BC3A-B1C43E0CE666}"/>
              </a:ext>
            </a:extLst>
          </p:cNvPr>
          <p:cNvSpPr/>
          <p:nvPr/>
        </p:nvSpPr>
        <p:spPr>
          <a:xfrm>
            <a:off x="5198479" y="5514216"/>
            <a:ext cx="4311958"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中心から像までの距離</a:t>
            </a:r>
            <a:endParaRPr lang="en-US" altLang="ja-JP" sz="2400" dirty="0">
              <a:solidFill>
                <a:srgbClr val="FF0000"/>
              </a:solidFill>
              <a:ea typeface="HG丸ｺﾞｼｯｸM-PRO" panose="020F0600000000000000" pitchFamily="50" charset="-128"/>
            </a:endParaRPr>
          </a:p>
        </p:txBody>
      </p:sp>
      <p:sp>
        <p:nvSpPr>
          <p:cNvPr id="27" name="楕円 26">
            <a:extLst>
              <a:ext uri="{FF2B5EF4-FFF2-40B4-BE49-F238E27FC236}">
                <a16:creationId xmlns:a16="http://schemas.microsoft.com/office/drawing/2014/main" id="{698E517F-6AE7-48EE-BC08-46F039001BE9}"/>
              </a:ext>
            </a:extLst>
          </p:cNvPr>
          <p:cNvSpPr/>
          <p:nvPr/>
        </p:nvSpPr>
        <p:spPr>
          <a:xfrm>
            <a:off x="3706499" y="5933200"/>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8" name="楕円 27">
            <a:extLst>
              <a:ext uri="{FF2B5EF4-FFF2-40B4-BE49-F238E27FC236}">
                <a16:creationId xmlns:a16="http://schemas.microsoft.com/office/drawing/2014/main" id="{06601E55-C381-4329-ABF7-44BEB8129025}"/>
              </a:ext>
            </a:extLst>
          </p:cNvPr>
          <p:cNvSpPr/>
          <p:nvPr/>
        </p:nvSpPr>
        <p:spPr>
          <a:xfrm>
            <a:off x="6631842" y="5933200"/>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29" name="楕円 28">
            <a:extLst>
              <a:ext uri="{FF2B5EF4-FFF2-40B4-BE49-F238E27FC236}">
                <a16:creationId xmlns:a16="http://schemas.microsoft.com/office/drawing/2014/main" id="{E013FBBC-81FE-4D1C-B8CC-A5388EFA68F5}"/>
              </a:ext>
            </a:extLst>
          </p:cNvPr>
          <p:cNvSpPr/>
          <p:nvPr/>
        </p:nvSpPr>
        <p:spPr>
          <a:xfrm>
            <a:off x="5324367" y="1296744"/>
            <a:ext cx="648072" cy="648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D69AF59D-66F1-4B27-A961-13BFB594BA25}"/>
              </a:ext>
            </a:extLst>
          </p:cNvPr>
          <p:cNvSpPr/>
          <p:nvPr/>
        </p:nvSpPr>
        <p:spPr>
          <a:xfrm>
            <a:off x="7083103" y="880914"/>
            <a:ext cx="2339102" cy="523220"/>
          </a:xfrm>
          <a:prstGeom prst="rect">
            <a:avLst/>
          </a:prstGeom>
        </p:spPr>
        <p:txBody>
          <a:bodyPr wrap="none">
            <a:spAutoFit/>
          </a:bodyPr>
          <a:lstStyle/>
          <a:p>
            <a:r>
              <a:rPr lang="ja-JP" altLang="en-US" sz="2800" dirty="0">
                <a:ea typeface="HG丸ｺﾞｼｯｸM-PRO" panose="020F0600000000000000" pitchFamily="50" charset="-128"/>
              </a:rPr>
              <a:t>レンズの公式</a:t>
            </a:r>
            <a:endParaRPr lang="ja-JP" altLang="en-US" sz="2800" dirty="0"/>
          </a:p>
        </p:txBody>
      </p:sp>
    </p:spTree>
    <p:extLst>
      <p:ext uri="{BB962C8B-B14F-4D97-AF65-F5344CB8AC3E}">
        <p14:creationId xmlns:p14="http://schemas.microsoft.com/office/powerpoint/2010/main" val="361719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28" grpId="0" animBg="1"/>
      <p:bldP spid="29"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7</a:t>
            </a:fld>
            <a:endParaRPr kumimoji="1" lang="ja-JP" altLang="en-US"/>
          </a:p>
        </p:txBody>
      </p:sp>
      <p:pic>
        <p:nvPicPr>
          <p:cNvPr id="30" name="図 29">
            <a:extLst>
              <a:ext uri="{FF2B5EF4-FFF2-40B4-BE49-F238E27FC236}">
                <a16:creationId xmlns:a16="http://schemas.microsoft.com/office/drawing/2014/main" id="{1AE37EC8-49F9-44D1-96E1-9BC0DD7C5F6F}"/>
              </a:ext>
            </a:extLst>
          </p:cNvPr>
          <p:cNvPicPr>
            <a:picLocks noChangeAspect="1"/>
          </p:cNvPicPr>
          <p:nvPr/>
        </p:nvPicPr>
        <p:blipFill>
          <a:blip r:embed="rId2"/>
          <a:stretch>
            <a:fillRect/>
          </a:stretch>
        </p:blipFill>
        <p:spPr>
          <a:xfrm>
            <a:off x="1631504" y="1844824"/>
            <a:ext cx="9368243" cy="3240360"/>
          </a:xfrm>
          <a:prstGeom prst="rect">
            <a:avLst/>
          </a:prstGeom>
        </p:spPr>
      </p:pic>
      <p:cxnSp>
        <p:nvCxnSpPr>
          <p:cNvPr id="31" name="直線コネクタ 30">
            <a:extLst>
              <a:ext uri="{FF2B5EF4-FFF2-40B4-BE49-F238E27FC236}">
                <a16:creationId xmlns:a16="http://schemas.microsoft.com/office/drawing/2014/main" id="{95BEAE0E-5E32-4B01-853E-479D10475D63}"/>
              </a:ext>
            </a:extLst>
          </p:cNvPr>
          <p:cNvCxnSpPr/>
          <p:nvPr/>
        </p:nvCxnSpPr>
        <p:spPr>
          <a:xfrm>
            <a:off x="2726953" y="2452215"/>
            <a:ext cx="3597739" cy="118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56716D3B-E907-45C8-9BC8-E299BB12FD4E}"/>
              </a:ext>
            </a:extLst>
          </p:cNvPr>
          <p:cNvCxnSpPr/>
          <p:nvPr/>
        </p:nvCxnSpPr>
        <p:spPr>
          <a:xfrm>
            <a:off x="6294539" y="2467973"/>
            <a:ext cx="3855203" cy="23605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FE3F6713-8263-4612-9B21-C549EB675902}"/>
              </a:ext>
            </a:extLst>
          </p:cNvPr>
          <p:cNvSpPr/>
          <p:nvPr/>
        </p:nvSpPr>
        <p:spPr>
          <a:xfrm>
            <a:off x="10495333" y="3018147"/>
            <a:ext cx="967706"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光軸</a:t>
            </a:r>
            <a:endParaRPr lang="en-US" altLang="ja-JP" sz="2400" dirty="0">
              <a:solidFill>
                <a:srgbClr val="FF0000"/>
              </a:solidFill>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340D1836-D663-4092-AA6C-0D182CB0269E}"/>
              </a:ext>
            </a:extLst>
          </p:cNvPr>
          <p:cNvSpPr/>
          <p:nvPr/>
        </p:nvSpPr>
        <p:spPr>
          <a:xfrm>
            <a:off x="7710498" y="2757286"/>
            <a:ext cx="970807" cy="46166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35" name="正方形/長方形 34">
            <a:extLst>
              <a:ext uri="{FF2B5EF4-FFF2-40B4-BE49-F238E27FC236}">
                <a16:creationId xmlns:a16="http://schemas.microsoft.com/office/drawing/2014/main" id="{271ABD24-E692-4B03-9386-A303EC60E1EF}"/>
              </a:ext>
            </a:extLst>
          </p:cNvPr>
          <p:cNvSpPr/>
          <p:nvPr/>
        </p:nvSpPr>
        <p:spPr>
          <a:xfrm>
            <a:off x="4151784" y="3599978"/>
            <a:ext cx="992895" cy="830997"/>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r>
              <a:rPr lang="ja-JP" altLang="en-US" sz="2400" dirty="0" err="1">
                <a:solidFill>
                  <a:srgbClr val="FF0000"/>
                </a:solidFill>
                <a:ea typeface="HG丸ｺﾞｼｯｸM-PRO" panose="020F0600000000000000" pitchFamily="50" charset="-128"/>
              </a:rPr>
              <a:t>ｆ</a:t>
            </a:r>
            <a:endParaRPr lang="en-US" altLang="ja-JP" sz="2400" dirty="0">
              <a:solidFill>
                <a:srgbClr val="FF0000"/>
              </a:solidFill>
              <a:ea typeface="HG丸ｺﾞｼｯｸM-PRO" panose="020F0600000000000000" pitchFamily="50" charset="-128"/>
            </a:endParaRPr>
          </a:p>
        </p:txBody>
      </p:sp>
      <p:cxnSp>
        <p:nvCxnSpPr>
          <p:cNvPr id="36" name="直線コネクタ 35">
            <a:extLst>
              <a:ext uri="{FF2B5EF4-FFF2-40B4-BE49-F238E27FC236}">
                <a16:creationId xmlns:a16="http://schemas.microsoft.com/office/drawing/2014/main" id="{33108824-F529-41AC-9F77-996976966ED3}"/>
              </a:ext>
            </a:extLst>
          </p:cNvPr>
          <p:cNvCxnSpPr/>
          <p:nvPr/>
        </p:nvCxnSpPr>
        <p:spPr>
          <a:xfrm>
            <a:off x="2810184" y="2348880"/>
            <a:ext cx="7200800" cy="2232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3FDBFDC-4F0A-4E2C-8AA7-DC4BFE86CFEE}"/>
              </a:ext>
            </a:extLst>
          </p:cNvPr>
          <p:cNvCxnSpPr/>
          <p:nvPr/>
        </p:nvCxnSpPr>
        <p:spPr>
          <a:xfrm>
            <a:off x="2491999" y="2060848"/>
            <a:ext cx="3820025" cy="23762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97AB87E-DE9D-45C8-B077-C9E2AE122DF0}"/>
              </a:ext>
            </a:extLst>
          </p:cNvPr>
          <p:cNvCxnSpPr/>
          <p:nvPr/>
        </p:nvCxnSpPr>
        <p:spPr>
          <a:xfrm>
            <a:off x="6312024" y="4437112"/>
            <a:ext cx="3740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矢印: 下 43">
            <a:extLst>
              <a:ext uri="{FF2B5EF4-FFF2-40B4-BE49-F238E27FC236}">
                <a16:creationId xmlns:a16="http://schemas.microsoft.com/office/drawing/2014/main" id="{57D7F882-746D-40B2-9EC5-CAFEA25ABDBE}"/>
              </a:ext>
            </a:extLst>
          </p:cNvPr>
          <p:cNvSpPr/>
          <p:nvPr/>
        </p:nvSpPr>
        <p:spPr>
          <a:xfrm>
            <a:off x="9448626" y="3465004"/>
            <a:ext cx="144016" cy="972108"/>
          </a:xfrm>
          <a:prstGeom prst="downArrow">
            <a:avLst>
              <a:gd name="adj1" fmla="val 50000"/>
              <a:gd name="adj2" fmla="val 2160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45" name="正方形/長方形 44">
            <a:extLst>
              <a:ext uri="{FF2B5EF4-FFF2-40B4-BE49-F238E27FC236}">
                <a16:creationId xmlns:a16="http://schemas.microsoft.com/office/drawing/2014/main" id="{56F4A48F-91C3-4D41-97DF-6E6D7140BE68}"/>
              </a:ext>
            </a:extLst>
          </p:cNvPr>
          <p:cNvSpPr/>
          <p:nvPr/>
        </p:nvSpPr>
        <p:spPr>
          <a:xfrm>
            <a:off x="548177" y="930513"/>
            <a:ext cx="10376559" cy="646331"/>
          </a:xfrm>
          <a:prstGeom prst="rect">
            <a:avLst/>
          </a:prstGeom>
        </p:spPr>
        <p:txBody>
          <a:bodyPr wrap="none">
            <a:spAutoFit/>
          </a:bodyPr>
          <a:lstStyle/>
          <a:p>
            <a:r>
              <a:rPr lang="ja-JP" altLang="en-US" sz="3600" b="1" dirty="0">
                <a:solidFill>
                  <a:srgbClr val="000000"/>
                </a:solidFill>
                <a:latin typeface="HG丸ｺﾞｼｯｸM-PRO" panose="020F0600000000000000" pitchFamily="50" charset="-128"/>
                <a:ea typeface="HG丸ｺﾞｼｯｸM-PRO" panose="020F0600000000000000" pitchFamily="50" charset="-128"/>
              </a:rPr>
              <a:t>練習１　物体が焦点距離の２倍の位置にある場合</a:t>
            </a:r>
            <a:endParaRPr lang="ja-JP" altLang="en-US" sz="3600" b="1" dirty="0">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EE09E3FA-1DA6-4FA5-B486-941CD71F089F}"/>
              </a:ext>
            </a:extLst>
          </p:cNvPr>
          <p:cNvSpPr/>
          <p:nvPr/>
        </p:nvSpPr>
        <p:spPr>
          <a:xfrm>
            <a:off x="1775520" y="5401877"/>
            <a:ext cx="8840882" cy="523220"/>
          </a:xfrm>
          <a:prstGeom prst="rect">
            <a:avLst/>
          </a:prstGeom>
        </p:spPr>
        <p:txBody>
          <a:bodyPr wrap="none">
            <a:spAutoFit/>
          </a:bodyPr>
          <a:lstStyle/>
          <a:p>
            <a:r>
              <a:rPr lang="ja-JP" altLang="en-US" sz="2800" b="1" dirty="0">
                <a:latin typeface="HG丸ｺﾞｼｯｸM-PRO" panose="020F0600000000000000" pitchFamily="50" charset="-128"/>
                <a:ea typeface="HG丸ｺﾞｼｯｸM-PRO" panose="020F0600000000000000" pitchFamily="50" charset="-128"/>
              </a:rPr>
              <a:t>像は、焦点距離の      の位置に物体の　　倍の大きさ</a:t>
            </a:r>
          </a:p>
        </p:txBody>
      </p:sp>
      <p:sp>
        <p:nvSpPr>
          <p:cNvPr id="47" name="正方形/長方形 46">
            <a:extLst>
              <a:ext uri="{FF2B5EF4-FFF2-40B4-BE49-F238E27FC236}">
                <a16:creationId xmlns:a16="http://schemas.microsoft.com/office/drawing/2014/main" id="{6E886FE8-DEDD-4FAD-8969-EE9521DDD255}"/>
              </a:ext>
            </a:extLst>
          </p:cNvPr>
          <p:cNvSpPr/>
          <p:nvPr/>
        </p:nvSpPr>
        <p:spPr>
          <a:xfrm>
            <a:off x="2855640" y="3645024"/>
            <a:ext cx="647934" cy="461665"/>
          </a:xfrm>
          <a:prstGeom prst="rect">
            <a:avLst/>
          </a:prstGeom>
        </p:spPr>
        <p:txBody>
          <a:bodyPr wrap="none">
            <a:spAutoFit/>
          </a:bodyPr>
          <a:lstStyle/>
          <a:p>
            <a:r>
              <a:rPr lang="en-US" altLang="ja-JP" sz="2400" dirty="0">
                <a:solidFill>
                  <a:srgbClr val="FF0000"/>
                </a:solidFill>
                <a:ea typeface="HG丸ｺﾞｼｯｸM-PRO" panose="020F0600000000000000" pitchFamily="50" charset="-128"/>
              </a:rPr>
              <a:t>2</a:t>
            </a:r>
            <a:r>
              <a:rPr lang="ja-JP" altLang="en-US" sz="2400" dirty="0">
                <a:solidFill>
                  <a:srgbClr val="FF0000"/>
                </a:solidFill>
                <a:ea typeface="HG丸ｺﾞｼｯｸM-PRO" panose="020F0600000000000000" pitchFamily="50" charset="-128"/>
              </a:rPr>
              <a:t>ｆ</a:t>
            </a:r>
            <a:endParaRPr lang="ja-JP" altLang="en-US" sz="2400" dirty="0">
              <a:ea typeface="HG丸ｺﾞｼｯｸM-PRO" panose="020F0600000000000000" pitchFamily="50" charset="-128"/>
            </a:endParaRPr>
          </a:p>
        </p:txBody>
      </p:sp>
      <p:sp>
        <p:nvSpPr>
          <p:cNvPr id="48" name="正方形/長方形 47">
            <a:extLst>
              <a:ext uri="{FF2B5EF4-FFF2-40B4-BE49-F238E27FC236}">
                <a16:creationId xmlns:a16="http://schemas.microsoft.com/office/drawing/2014/main" id="{E80281C9-15D5-4843-A823-5F6A8B6390B8}"/>
              </a:ext>
            </a:extLst>
          </p:cNvPr>
          <p:cNvSpPr/>
          <p:nvPr/>
        </p:nvSpPr>
        <p:spPr>
          <a:xfrm>
            <a:off x="9264352" y="2996952"/>
            <a:ext cx="647934" cy="461665"/>
          </a:xfrm>
          <a:prstGeom prst="rect">
            <a:avLst/>
          </a:prstGeom>
        </p:spPr>
        <p:txBody>
          <a:bodyPr wrap="none">
            <a:spAutoFit/>
          </a:bodyPr>
          <a:lstStyle/>
          <a:p>
            <a:r>
              <a:rPr lang="en-US" altLang="ja-JP" sz="2400" dirty="0">
                <a:solidFill>
                  <a:srgbClr val="FF0000"/>
                </a:solidFill>
                <a:ea typeface="HG丸ｺﾞｼｯｸM-PRO" panose="020F0600000000000000" pitchFamily="50" charset="-128"/>
              </a:rPr>
              <a:t>2</a:t>
            </a:r>
            <a:r>
              <a:rPr lang="ja-JP" altLang="en-US" sz="2400" dirty="0">
                <a:solidFill>
                  <a:srgbClr val="FF0000"/>
                </a:solidFill>
                <a:ea typeface="HG丸ｺﾞｼｯｸM-PRO" panose="020F0600000000000000" pitchFamily="50" charset="-128"/>
              </a:rPr>
              <a:t>ｆ</a:t>
            </a:r>
            <a:endParaRPr lang="ja-JP" altLang="en-US" sz="2400" dirty="0">
              <a:ea typeface="HG丸ｺﾞｼｯｸM-PRO" panose="020F0600000000000000" pitchFamily="50" charset="-128"/>
            </a:endParaRPr>
          </a:p>
        </p:txBody>
      </p:sp>
      <p:sp>
        <p:nvSpPr>
          <p:cNvPr id="49" name="正方形/長方形 48">
            <a:extLst>
              <a:ext uri="{FF2B5EF4-FFF2-40B4-BE49-F238E27FC236}">
                <a16:creationId xmlns:a16="http://schemas.microsoft.com/office/drawing/2014/main" id="{98170942-CC06-4DC2-9D4D-17CF4A1A1F85}"/>
              </a:ext>
            </a:extLst>
          </p:cNvPr>
          <p:cNvSpPr/>
          <p:nvPr/>
        </p:nvSpPr>
        <p:spPr>
          <a:xfrm>
            <a:off x="7991909" y="5371099"/>
            <a:ext cx="596638" cy="584775"/>
          </a:xfrm>
          <a:prstGeom prst="rect">
            <a:avLst/>
          </a:prstGeom>
        </p:spPr>
        <p:txBody>
          <a:bodyPr wrap="none">
            <a:spAutoFit/>
          </a:bodyPr>
          <a:lstStyle/>
          <a:p>
            <a:r>
              <a:rPr lang="ja-JP" altLang="en-US" sz="3200" b="1" dirty="0">
                <a:solidFill>
                  <a:srgbClr val="FF0000"/>
                </a:solidFill>
                <a:latin typeface="HG丸ｺﾞｼｯｸM-PRO" panose="020F0600000000000000" pitchFamily="50" charset="-128"/>
                <a:ea typeface="HG丸ｺﾞｼｯｸM-PRO" panose="020F0600000000000000" pitchFamily="50" charset="-128"/>
              </a:rPr>
              <a:t>１</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50" name="正方形/長方形 49">
            <a:extLst>
              <a:ext uri="{FF2B5EF4-FFF2-40B4-BE49-F238E27FC236}">
                <a16:creationId xmlns:a16="http://schemas.microsoft.com/office/drawing/2014/main" id="{7796F05F-C98A-453F-9A35-658C98E91CD1}"/>
              </a:ext>
            </a:extLst>
          </p:cNvPr>
          <p:cNvSpPr/>
          <p:nvPr/>
        </p:nvSpPr>
        <p:spPr>
          <a:xfrm>
            <a:off x="4626093" y="5404277"/>
            <a:ext cx="906017" cy="523220"/>
          </a:xfrm>
          <a:prstGeom prst="rect">
            <a:avLst/>
          </a:prstGeom>
        </p:spPr>
        <p:txBody>
          <a:bodyPr wrap="none">
            <a:spAutoFit/>
          </a:bodyPr>
          <a:lstStyle/>
          <a:p>
            <a:r>
              <a:rPr lang="ja-JP" altLang="en-US" sz="2800" b="1" dirty="0">
                <a:solidFill>
                  <a:srgbClr val="FF0000"/>
                </a:solidFill>
                <a:latin typeface="HG丸ｺﾞｼｯｸM-PRO" panose="020F0600000000000000" pitchFamily="50" charset="-128"/>
                <a:ea typeface="HG丸ｺﾞｼｯｸM-PRO" panose="020F0600000000000000" pitchFamily="50" charset="-128"/>
              </a:rPr>
              <a:t>２倍</a:t>
            </a:r>
          </a:p>
        </p:txBody>
      </p:sp>
    </p:spTree>
    <p:extLst>
      <p:ext uri="{BB962C8B-B14F-4D97-AF65-F5344CB8AC3E}">
        <p14:creationId xmlns:p14="http://schemas.microsoft.com/office/powerpoint/2010/main" val="28782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up)">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4AB55ACF-53E2-42E1-A991-AE0A36B5DE7A}"/>
              </a:ext>
            </a:extLst>
          </p:cNvPr>
          <p:cNvGrpSpPr/>
          <p:nvPr/>
        </p:nvGrpSpPr>
        <p:grpSpPr>
          <a:xfrm>
            <a:off x="-174285" y="2203984"/>
            <a:ext cx="11991557" cy="4147732"/>
            <a:chOff x="3520792" y="3789040"/>
            <a:chExt cx="7200800" cy="2490668"/>
          </a:xfrm>
        </p:grpSpPr>
        <p:pic>
          <p:nvPicPr>
            <p:cNvPr id="24" name="図 23">
              <a:extLst>
                <a:ext uri="{FF2B5EF4-FFF2-40B4-BE49-F238E27FC236}">
                  <a16:creationId xmlns:a16="http://schemas.microsoft.com/office/drawing/2014/main" id="{CC2E5394-47E4-4055-9AB6-CBE1E4DC902B}"/>
                </a:ext>
              </a:extLst>
            </p:cNvPr>
            <p:cNvPicPr>
              <a:picLocks noChangeAspect="1"/>
            </p:cNvPicPr>
            <p:nvPr/>
          </p:nvPicPr>
          <p:blipFill>
            <a:blip r:embed="rId2"/>
            <a:stretch>
              <a:fillRect/>
            </a:stretch>
          </p:blipFill>
          <p:spPr>
            <a:xfrm>
              <a:off x="3520792" y="3789040"/>
              <a:ext cx="7200800" cy="2490668"/>
            </a:xfrm>
            <a:prstGeom prst="rect">
              <a:avLst/>
            </a:prstGeom>
          </p:spPr>
        </p:pic>
        <p:sp>
          <p:nvSpPr>
            <p:cNvPr id="25" name="正方形/長方形 24">
              <a:extLst>
                <a:ext uri="{FF2B5EF4-FFF2-40B4-BE49-F238E27FC236}">
                  <a16:creationId xmlns:a16="http://schemas.microsoft.com/office/drawing/2014/main" id="{CF95E6AB-05FB-4337-B689-02D490780DF2}"/>
                </a:ext>
              </a:extLst>
            </p:cNvPr>
            <p:cNvSpPr/>
            <p:nvPr/>
          </p:nvSpPr>
          <p:spPr>
            <a:xfrm>
              <a:off x="8328248" y="4568889"/>
              <a:ext cx="970807" cy="27722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D8A8FD4E-35FD-48C6-B1FB-415EDE1ED023}"/>
                </a:ext>
              </a:extLst>
            </p:cNvPr>
            <p:cNvSpPr/>
            <p:nvPr/>
          </p:nvSpPr>
          <p:spPr>
            <a:xfrm>
              <a:off x="5159896" y="5102562"/>
              <a:ext cx="970807" cy="277225"/>
            </a:xfrm>
            <a:prstGeom prst="rect">
              <a:avLst/>
            </a:prstGeom>
          </p:spPr>
          <p:txBody>
            <a:bodyPr wrap="square">
              <a:spAutoFit/>
            </a:bodyPr>
            <a:lstStyle/>
            <a:p>
              <a:r>
                <a:rPr lang="ja-JP" altLang="en-US" sz="2400" dirty="0">
                  <a:solidFill>
                    <a:srgbClr val="FF0000"/>
                  </a:solidFill>
                  <a:ea typeface="HG丸ｺﾞｼｯｸM-PRO" panose="020F0600000000000000" pitchFamily="50" charset="-128"/>
                </a:rPr>
                <a:t>焦点</a:t>
              </a:r>
              <a:endParaRPr lang="en-US" altLang="ja-JP" sz="2400" dirty="0">
                <a:solidFill>
                  <a:srgbClr val="FF0000"/>
                </a:solidFill>
                <a:ea typeface="HG丸ｺﾞｼｯｸM-PRO" panose="020F0600000000000000" pitchFamily="50" charset="-128"/>
              </a:endParaRPr>
            </a:p>
          </p:txBody>
        </p:sp>
      </p:grpSp>
      <p:cxnSp>
        <p:nvCxnSpPr>
          <p:cNvPr id="27" name="直線コネクタ 26">
            <a:extLst>
              <a:ext uri="{FF2B5EF4-FFF2-40B4-BE49-F238E27FC236}">
                <a16:creationId xmlns:a16="http://schemas.microsoft.com/office/drawing/2014/main" id="{60C1C3FE-D0C4-445F-8FBB-41FF3EA95BB6}"/>
              </a:ext>
            </a:extLst>
          </p:cNvPr>
          <p:cNvCxnSpPr/>
          <p:nvPr/>
        </p:nvCxnSpPr>
        <p:spPr>
          <a:xfrm flipV="1">
            <a:off x="867496" y="3508694"/>
            <a:ext cx="4934127" cy="1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7552171-5FA0-4725-8743-8A2DEBA10599}"/>
              </a:ext>
            </a:extLst>
          </p:cNvPr>
          <p:cNvCxnSpPr>
            <a:cxnSpLocks/>
          </p:cNvCxnSpPr>
          <p:nvPr/>
        </p:nvCxnSpPr>
        <p:spPr>
          <a:xfrm>
            <a:off x="5764129" y="3495561"/>
            <a:ext cx="5372431" cy="1969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C34278B-AB73-4598-A5FF-381F5FC84D40}"/>
              </a:ext>
            </a:extLst>
          </p:cNvPr>
          <p:cNvCxnSpPr>
            <a:cxnSpLocks/>
          </p:cNvCxnSpPr>
          <p:nvPr/>
        </p:nvCxnSpPr>
        <p:spPr>
          <a:xfrm>
            <a:off x="2373108" y="1590777"/>
            <a:ext cx="5402734" cy="42144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C39116B-C48F-41CE-AE07-5F55AD9BAE94}"/>
              </a:ext>
            </a:extLst>
          </p:cNvPr>
          <p:cNvCxnSpPr/>
          <p:nvPr/>
        </p:nvCxnSpPr>
        <p:spPr>
          <a:xfrm flipH="1">
            <a:off x="3617169" y="2924944"/>
            <a:ext cx="2184454" cy="14664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16CE7C47-4619-45FC-B31D-D711ECD0C016}"/>
              </a:ext>
            </a:extLst>
          </p:cNvPr>
          <p:cNvCxnSpPr/>
          <p:nvPr/>
        </p:nvCxnSpPr>
        <p:spPr>
          <a:xfrm>
            <a:off x="5801623" y="2924944"/>
            <a:ext cx="63705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16E8412B-B168-4448-8A61-06312FB72854}"/>
              </a:ext>
            </a:extLst>
          </p:cNvPr>
          <p:cNvCxnSpPr/>
          <p:nvPr/>
        </p:nvCxnSpPr>
        <p:spPr>
          <a:xfrm>
            <a:off x="765169" y="2924944"/>
            <a:ext cx="5036454"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D1469C9-038B-465B-A06D-79B7C6430617}"/>
              </a:ext>
            </a:extLst>
          </p:cNvPr>
          <p:cNvCxnSpPr>
            <a:cxnSpLocks/>
          </p:cNvCxnSpPr>
          <p:nvPr/>
        </p:nvCxnSpPr>
        <p:spPr>
          <a:xfrm>
            <a:off x="655981" y="1766246"/>
            <a:ext cx="5093169" cy="172114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3" name="矢印: 上 42">
            <a:extLst>
              <a:ext uri="{FF2B5EF4-FFF2-40B4-BE49-F238E27FC236}">
                <a16:creationId xmlns:a16="http://schemas.microsoft.com/office/drawing/2014/main" id="{F0579E59-E5F9-4D0E-8D4C-297BF69DC96C}"/>
              </a:ext>
            </a:extLst>
          </p:cNvPr>
          <p:cNvSpPr/>
          <p:nvPr/>
        </p:nvSpPr>
        <p:spPr>
          <a:xfrm>
            <a:off x="3897490" y="2931986"/>
            <a:ext cx="342617" cy="13452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8</a:t>
            </a:fld>
            <a:endParaRPr kumimoji="1" lang="ja-JP" altLang="en-US"/>
          </a:p>
        </p:txBody>
      </p:sp>
      <p:sp>
        <p:nvSpPr>
          <p:cNvPr id="22" name="正方形/長方形 21">
            <a:extLst>
              <a:ext uri="{FF2B5EF4-FFF2-40B4-BE49-F238E27FC236}">
                <a16:creationId xmlns:a16="http://schemas.microsoft.com/office/drawing/2014/main" id="{811FF43B-B498-43AA-8AF7-80C5BB722F30}"/>
              </a:ext>
            </a:extLst>
          </p:cNvPr>
          <p:cNvSpPr/>
          <p:nvPr/>
        </p:nvSpPr>
        <p:spPr>
          <a:xfrm>
            <a:off x="548177" y="958285"/>
            <a:ext cx="10376559" cy="646331"/>
          </a:xfrm>
          <a:prstGeom prst="rect">
            <a:avLst/>
          </a:prstGeom>
        </p:spPr>
        <p:txBody>
          <a:bodyPr wrap="none">
            <a:spAutoFit/>
          </a:bodyPr>
          <a:lstStyle/>
          <a:p>
            <a:r>
              <a:rPr lang="ja-JP" altLang="en-US" sz="3600" b="1" dirty="0">
                <a:solidFill>
                  <a:srgbClr val="000000"/>
                </a:solidFill>
                <a:latin typeface="HG丸ｺﾞｼｯｸM-PRO" panose="020F0600000000000000" pitchFamily="50" charset="-128"/>
                <a:ea typeface="HG丸ｺﾞｼｯｸM-PRO" panose="020F0600000000000000" pitchFamily="50" charset="-128"/>
              </a:rPr>
              <a:t>練習２　物体が、焦点とレンズの内側にある場合</a:t>
            </a:r>
            <a:endParaRPr lang="ja-JP" altLang="en-US" sz="3600" b="1" dirty="0">
              <a:ea typeface="HG丸ｺﾞｼｯｸM-PRO" panose="020F0600000000000000" pitchFamily="50" charset="-128"/>
            </a:endParaRPr>
          </a:p>
        </p:txBody>
      </p:sp>
      <p:sp>
        <p:nvSpPr>
          <p:cNvPr id="51" name="正方形/長方形 50">
            <a:extLst>
              <a:ext uri="{FF2B5EF4-FFF2-40B4-BE49-F238E27FC236}">
                <a16:creationId xmlns:a16="http://schemas.microsoft.com/office/drawing/2014/main" id="{D9ED7FE4-AA62-4575-B087-C7F5403CE84B}"/>
              </a:ext>
            </a:extLst>
          </p:cNvPr>
          <p:cNvSpPr/>
          <p:nvPr/>
        </p:nvSpPr>
        <p:spPr>
          <a:xfrm>
            <a:off x="8472264" y="5638105"/>
            <a:ext cx="3454196" cy="523220"/>
          </a:xfrm>
          <a:prstGeom prst="rect">
            <a:avLst/>
          </a:prstGeom>
          <a:solidFill>
            <a:schemeClr val="bg1"/>
          </a:solidFill>
        </p:spPr>
        <p:txBody>
          <a:bodyPr wrap="square">
            <a:spAutoFit/>
          </a:bodyPr>
          <a:lstStyle/>
          <a:p>
            <a:r>
              <a:rPr lang="ja-JP" altLang="en-US" sz="2800" b="1" dirty="0">
                <a:ea typeface="HG丸ｺﾞｼｯｸM-PRO" panose="020F0600000000000000" pitchFamily="50" charset="-128"/>
              </a:rPr>
              <a:t>立の       像ができる</a:t>
            </a:r>
            <a:endParaRPr lang="en-US" altLang="ja-JP" sz="2800" b="1" dirty="0">
              <a:ea typeface="HG丸ｺﾞｼｯｸM-PRO" panose="020F0600000000000000" pitchFamily="50" charset="-128"/>
            </a:endParaRPr>
          </a:p>
        </p:txBody>
      </p:sp>
      <p:sp>
        <p:nvSpPr>
          <p:cNvPr id="52" name="正方形/長方形 51">
            <a:extLst>
              <a:ext uri="{FF2B5EF4-FFF2-40B4-BE49-F238E27FC236}">
                <a16:creationId xmlns:a16="http://schemas.microsoft.com/office/drawing/2014/main" id="{0E77D023-0502-4BA3-B0A2-B07B8ABF899A}"/>
              </a:ext>
            </a:extLst>
          </p:cNvPr>
          <p:cNvSpPr/>
          <p:nvPr/>
        </p:nvSpPr>
        <p:spPr>
          <a:xfrm>
            <a:off x="8021769" y="5646822"/>
            <a:ext cx="573876" cy="523220"/>
          </a:xfrm>
          <a:prstGeom prst="rect">
            <a:avLst/>
          </a:prstGeom>
          <a:solidFill>
            <a:schemeClr val="bg1"/>
          </a:solidFill>
        </p:spPr>
        <p:txBody>
          <a:bodyPr wrap="square">
            <a:spAutoFit/>
          </a:bodyPr>
          <a:lstStyle/>
          <a:p>
            <a:r>
              <a:rPr lang="ja-JP" altLang="en-US" sz="2800" b="1" dirty="0">
                <a:solidFill>
                  <a:srgbClr val="FF0000"/>
                </a:solidFill>
                <a:ea typeface="HG丸ｺﾞｼｯｸM-PRO" panose="020F0600000000000000" pitchFamily="50" charset="-128"/>
              </a:rPr>
              <a:t>正</a:t>
            </a:r>
            <a:endParaRPr lang="en-US" altLang="ja-JP" sz="2800" b="1" dirty="0">
              <a:solidFill>
                <a:srgbClr val="FF0000"/>
              </a:solidFill>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FBEF3692-83E5-4450-A80F-645245BC80AF}"/>
              </a:ext>
            </a:extLst>
          </p:cNvPr>
          <p:cNvSpPr/>
          <p:nvPr/>
        </p:nvSpPr>
        <p:spPr>
          <a:xfrm>
            <a:off x="9310307" y="5638105"/>
            <a:ext cx="508585" cy="523220"/>
          </a:xfrm>
          <a:prstGeom prst="rect">
            <a:avLst/>
          </a:prstGeom>
          <a:solidFill>
            <a:schemeClr val="bg1"/>
          </a:solidFill>
        </p:spPr>
        <p:txBody>
          <a:bodyPr wrap="square">
            <a:spAutoFit/>
          </a:bodyPr>
          <a:lstStyle/>
          <a:p>
            <a:r>
              <a:rPr lang="ja-JP" altLang="en-US" sz="2800" b="1" dirty="0">
                <a:solidFill>
                  <a:srgbClr val="FF0000"/>
                </a:solidFill>
                <a:ea typeface="HG丸ｺﾞｼｯｸM-PRO" panose="020F0600000000000000" pitchFamily="50" charset="-128"/>
              </a:rPr>
              <a:t>虚</a:t>
            </a:r>
            <a:endParaRPr lang="en-US" altLang="ja-JP" sz="2800" b="1"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396578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righ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down)">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674DE1D9-D6A0-4836-84B8-895C9F022D96}"/>
              </a:ext>
            </a:extLst>
          </p:cNvPr>
          <p:cNvSpPr/>
          <p:nvPr/>
        </p:nvSpPr>
        <p:spPr>
          <a:xfrm>
            <a:off x="623392" y="980728"/>
            <a:ext cx="8060220" cy="646331"/>
          </a:xfrm>
          <a:prstGeom prst="rect">
            <a:avLst/>
          </a:prstGeom>
        </p:spPr>
        <p:txBody>
          <a:bodyPr wrap="none">
            <a:spAutoFit/>
          </a:bodyPr>
          <a:lstStyle/>
          <a:p>
            <a:r>
              <a:rPr lang="ja-JP" altLang="en-US" sz="3600" b="1" dirty="0">
                <a:solidFill>
                  <a:srgbClr val="000000"/>
                </a:solidFill>
                <a:latin typeface="HG丸ｺﾞｼｯｸM-PRO" panose="020F0600000000000000" pitchFamily="50" charset="-128"/>
                <a:ea typeface="HG丸ｺﾞｼｯｸM-PRO" panose="020F0600000000000000" pitchFamily="50" charset="-128"/>
              </a:rPr>
              <a:t>練習３　物体が、焦点の上にある場合</a:t>
            </a:r>
            <a:endParaRPr lang="ja-JP" altLang="en-US" sz="3600" b="1" dirty="0">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id="{FBC8F5B1-F28F-4C8E-A27B-EAA716AABC39}"/>
              </a:ext>
            </a:extLst>
          </p:cNvPr>
          <p:cNvSpPr txBox="1">
            <a:spLocks/>
          </p:cNvSpPr>
          <p:nvPr/>
        </p:nvSpPr>
        <p:spPr>
          <a:xfrm>
            <a:off x="-21980" y="0"/>
            <a:ext cx="12213980" cy="66821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１</a:t>
            </a: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ea typeface="HG丸ｺﾞｼｯｸM-PRO" panose="020F0600000000000000" pitchFamily="50" charset="-128"/>
              </a:rPr>
              <a:t>凸レンズの性質</a:t>
            </a:r>
            <a:r>
              <a:rPr lang="ja-JP" altLang="en-US" sz="3600" dirty="0">
                <a:latin typeface="HG丸ｺﾞｼｯｸM-PRO" panose="020F0600000000000000" pitchFamily="50" charset="-128"/>
                <a:ea typeface="HG丸ｺﾞｼｯｸM-PRO" panose="020F0600000000000000" pitchFamily="50" charset="-128"/>
              </a:rPr>
              <a:t>　</a:t>
            </a:r>
            <a:endParaRPr lang="en-US" altLang="ja-JP" sz="3600" dirty="0">
              <a:ea typeface="HG丸ｺﾞｼｯｸM-PRO" panose="020F0600000000000000" pitchFamily="50" charset="-128"/>
            </a:endParaRPr>
          </a:p>
        </p:txBody>
      </p:sp>
      <p:sp>
        <p:nvSpPr>
          <p:cNvPr id="2" name="日付プレースホルダー 1">
            <a:extLst>
              <a:ext uri="{FF2B5EF4-FFF2-40B4-BE49-F238E27FC236}">
                <a16:creationId xmlns:a16="http://schemas.microsoft.com/office/drawing/2014/main" id="{4694104D-4EC1-479D-A5AD-665001F1B53E}"/>
              </a:ext>
            </a:extLst>
          </p:cNvPr>
          <p:cNvSpPr>
            <a:spLocks noGrp="1"/>
          </p:cNvSpPr>
          <p:nvPr>
            <p:ph type="dt" sz="half" idx="10"/>
          </p:nvPr>
        </p:nvSpPr>
        <p:spPr>
          <a:xfrm>
            <a:off x="838200" y="6369149"/>
            <a:ext cx="2743200" cy="365125"/>
          </a:xfrm>
        </p:spPr>
        <p:txBody>
          <a:bodyPr/>
          <a:lstStyle/>
          <a:p>
            <a:fld id="{E5F23ADE-3167-4E81-92F9-B6DC78158E7F}" type="datetime1">
              <a:rPr kumimoji="1" lang="ja-JP" altLang="en-US" smtClean="0"/>
              <a:t>2020/5/25</a:t>
            </a:fld>
            <a:endParaRPr kumimoji="1" lang="ja-JP" altLang="en-US"/>
          </a:p>
        </p:txBody>
      </p:sp>
      <p:sp>
        <p:nvSpPr>
          <p:cNvPr id="3" name="フッター プレースホルダー 2">
            <a:extLst>
              <a:ext uri="{FF2B5EF4-FFF2-40B4-BE49-F238E27FC236}">
                <a16:creationId xmlns:a16="http://schemas.microsoft.com/office/drawing/2014/main" id="{3A7AA6D1-F801-4257-B167-AB67B9F22E14}"/>
              </a:ext>
            </a:extLst>
          </p:cNvPr>
          <p:cNvSpPr>
            <a:spLocks noGrp="1"/>
          </p:cNvSpPr>
          <p:nvPr>
            <p:ph type="ftr" sz="quarter" idx="11"/>
          </p:nvPr>
        </p:nvSpPr>
        <p:spPr/>
        <p:txBody>
          <a:bodyPr/>
          <a:lstStyle/>
          <a:p>
            <a:r>
              <a:rPr lang="en-US" altLang="ja-JP"/>
              <a:t>satoshu.com</a:t>
            </a:r>
            <a:endParaRPr kumimoji="1" lang="ja-JP" altLang="en-US" dirty="0"/>
          </a:p>
        </p:txBody>
      </p:sp>
      <p:sp>
        <p:nvSpPr>
          <p:cNvPr id="5" name="スライド番号プレースホルダー 4">
            <a:extLst>
              <a:ext uri="{FF2B5EF4-FFF2-40B4-BE49-F238E27FC236}">
                <a16:creationId xmlns:a16="http://schemas.microsoft.com/office/drawing/2014/main" id="{B232916F-A0B1-44D6-831B-020DA44E7A3B}"/>
              </a:ext>
            </a:extLst>
          </p:cNvPr>
          <p:cNvSpPr>
            <a:spLocks noGrp="1"/>
          </p:cNvSpPr>
          <p:nvPr>
            <p:ph type="sldNum" sz="quarter" idx="12"/>
          </p:nvPr>
        </p:nvSpPr>
        <p:spPr/>
        <p:txBody>
          <a:bodyPr/>
          <a:lstStyle/>
          <a:p>
            <a:fld id="{B89EDA33-2A29-496E-A303-53C487D9B51A}" type="slidenum">
              <a:rPr kumimoji="1" lang="ja-JP" altLang="en-US" smtClean="0"/>
              <a:t>9</a:t>
            </a:fld>
            <a:endParaRPr kumimoji="1" lang="ja-JP" altLang="en-US"/>
          </a:p>
        </p:txBody>
      </p:sp>
      <p:pic>
        <p:nvPicPr>
          <p:cNvPr id="31" name="図 30">
            <a:extLst>
              <a:ext uri="{FF2B5EF4-FFF2-40B4-BE49-F238E27FC236}">
                <a16:creationId xmlns:a16="http://schemas.microsoft.com/office/drawing/2014/main" id="{0AFE79D8-6C6D-478B-A17B-B1B0AB187217}"/>
              </a:ext>
            </a:extLst>
          </p:cNvPr>
          <p:cNvPicPr>
            <a:picLocks noChangeAspect="1"/>
          </p:cNvPicPr>
          <p:nvPr/>
        </p:nvPicPr>
        <p:blipFill>
          <a:blip r:embed="rId2"/>
          <a:stretch>
            <a:fillRect/>
          </a:stretch>
        </p:blipFill>
        <p:spPr>
          <a:xfrm>
            <a:off x="1055440" y="2348880"/>
            <a:ext cx="9843009" cy="3384376"/>
          </a:xfrm>
          <a:prstGeom prst="rect">
            <a:avLst/>
          </a:prstGeom>
        </p:spPr>
      </p:pic>
      <p:cxnSp>
        <p:nvCxnSpPr>
          <p:cNvPr id="32" name="直線コネクタ 31">
            <a:extLst>
              <a:ext uri="{FF2B5EF4-FFF2-40B4-BE49-F238E27FC236}">
                <a16:creationId xmlns:a16="http://schemas.microsoft.com/office/drawing/2014/main" id="{56310E57-10A4-4EFA-94B0-308C9FCAC002}"/>
              </a:ext>
            </a:extLst>
          </p:cNvPr>
          <p:cNvCxnSpPr/>
          <p:nvPr/>
        </p:nvCxnSpPr>
        <p:spPr>
          <a:xfrm flipV="1">
            <a:off x="1057491" y="2999863"/>
            <a:ext cx="4934127" cy="1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240DDBE-7D06-4ED9-8E8B-DB0A55188D82}"/>
              </a:ext>
            </a:extLst>
          </p:cNvPr>
          <p:cNvCxnSpPr/>
          <p:nvPr/>
        </p:nvCxnSpPr>
        <p:spPr>
          <a:xfrm>
            <a:off x="5994460" y="3000891"/>
            <a:ext cx="4040802" cy="2516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6FE8C77-8315-4D08-9145-749F4F383FD3}"/>
              </a:ext>
            </a:extLst>
          </p:cNvPr>
          <p:cNvCxnSpPr/>
          <p:nvPr/>
        </p:nvCxnSpPr>
        <p:spPr>
          <a:xfrm>
            <a:off x="2186390" y="1700808"/>
            <a:ext cx="7560840" cy="4608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FCE26A4-1A84-4793-919B-618A91B949C5}"/>
              </a:ext>
            </a:extLst>
          </p:cNvPr>
          <p:cNvCxnSpPr/>
          <p:nvPr/>
        </p:nvCxnSpPr>
        <p:spPr>
          <a:xfrm>
            <a:off x="3410526" y="1397132"/>
            <a:ext cx="2582513" cy="160272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F7199C55-D1C7-4F3F-8DD5-1DEB7E8B6E2E}"/>
              </a:ext>
            </a:extLst>
          </p:cNvPr>
          <p:cNvSpPr/>
          <p:nvPr/>
        </p:nvSpPr>
        <p:spPr>
          <a:xfrm>
            <a:off x="7658998" y="5579997"/>
            <a:ext cx="1440160" cy="830997"/>
          </a:xfrm>
          <a:prstGeom prst="rect">
            <a:avLst/>
          </a:prstGeom>
          <a:solidFill>
            <a:schemeClr val="bg1"/>
          </a:solidFill>
        </p:spPr>
        <p:txBody>
          <a:bodyPr wrap="square">
            <a:spAutoFit/>
          </a:bodyPr>
          <a:lstStyle/>
          <a:p>
            <a:r>
              <a:rPr lang="ja-JP" altLang="en-US" sz="4800" dirty="0">
                <a:ea typeface="HG丸ｺﾞｼｯｸM-PRO" panose="020F0600000000000000" pitchFamily="50" charset="-128"/>
              </a:rPr>
              <a:t>像は</a:t>
            </a:r>
            <a:endParaRPr lang="en-US" altLang="ja-JP" sz="4800" dirty="0">
              <a:ea typeface="HG丸ｺﾞｼｯｸM-PRO" panose="020F0600000000000000" pitchFamily="50" charset="-128"/>
            </a:endParaRPr>
          </a:p>
        </p:txBody>
      </p:sp>
      <p:sp>
        <p:nvSpPr>
          <p:cNvPr id="37" name="正方形/長方形 36">
            <a:extLst>
              <a:ext uri="{FF2B5EF4-FFF2-40B4-BE49-F238E27FC236}">
                <a16:creationId xmlns:a16="http://schemas.microsoft.com/office/drawing/2014/main" id="{A9DF4F65-459F-4F4E-BE09-F837D111C96B}"/>
              </a:ext>
            </a:extLst>
          </p:cNvPr>
          <p:cNvSpPr/>
          <p:nvPr/>
        </p:nvSpPr>
        <p:spPr>
          <a:xfrm>
            <a:off x="9099158" y="5579997"/>
            <a:ext cx="2736304" cy="830997"/>
          </a:xfrm>
          <a:prstGeom prst="rect">
            <a:avLst/>
          </a:prstGeom>
          <a:solidFill>
            <a:schemeClr val="bg1"/>
          </a:solidFill>
        </p:spPr>
        <p:txBody>
          <a:bodyPr wrap="square">
            <a:spAutoFit/>
          </a:bodyPr>
          <a:lstStyle/>
          <a:p>
            <a:r>
              <a:rPr lang="ja-JP" altLang="en-US" sz="4800" dirty="0">
                <a:solidFill>
                  <a:srgbClr val="FF0000"/>
                </a:solidFill>
                <a:ea typeface="HG丸ｺﾞｼｯｸM-PRO" panose="020F0600000000000000" pitchFamily="50" charset="-128"/>
              </a:rPr>
              <a:t>できない</a:t>
            </a:r>
            <a:endParaRPr lang="en-US" altLang="ja-JP" sz="4800" dirty="0">
              <a:solidFill>
                <a:srgbClr val="FF0000"/>
              </a:solidFill>
              <a:ea typeface="HG丸ｺﾞｼｯｸM-PRO" panose="020F0600000000000000" pitchFamily="50" charset="-128"/>
            </a:endParaRPr>
          </a:p>
        </p:txBody>
      </p:sp>
    </p:spTree>
    <p:extLst>
      <p:ext uri="{BB962C8B-B14F-4D97-AF65-F5344CB8AC3E}">
        <p14:creationId xmlns:p14="http://schemas.microsoft.com/office/powerpoint/2010/main" val="29214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6053</TotalTime>
  <Words>2628</Words>
  <Application>Microsoft Office PowerPoint</Application>
  <PresentationFormat>ワイド画面</PresentationFormat>
  <Paragraphs>639</Paragraphs>
  <Slides>59</Slides>
  <Notes>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59</vt:i4>
      </vt:variant>
    </vt:vector>
  </HeadingPairs>
  <TitlesOfParts>
    <vt:vector size="66" baseType="lpstr">
      <vt:lpstr>HG丸ｺﾞｼｯｸM-PRO</vt:lpstr>
      <vt:lpstr>Arial</vt:lpstr>
      <vt:lpstr>Calibri</vt:lpstr>
      <vt:lpstr>Cambria Math</vt:lpstr>
      <vt:lpstr>Times New Roman</vt:lpstr>
      <vt:lpstr>Office ​​テーマ</vt:lpstr>
      <vt:lpstr>Drawing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chuto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高校２年・中等５年　内③等Ｒ 4/12　＃１</dc:title>
  <dc:creator>佐藤衆</dc:creator>
  <cp:lastModifiedBy>衆 佐藤</cp:lastModifiedBy>
  <cp:revision>418</cp:revision>
  <cp:lastPrinted>2017-10-27T01:33:13Z</cp:lastPrinted>
  <dcterms:created xsi:type="dcterms:W3CDTF">2016-04-11T21:52:49Z</dcterms:created>
  <dcterms:modified xsi:type="dcterms:W3CDTF">2020-05-25T11:25:21Z</dcterms:modified>
</cp:coreProperties>
</file>