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543" r:id="rId4"/>
    <p:sldId id="545" r:id="rId5"/>
    <p:sldId id="555" r:id="rId6"/>
    <p:sldId id="562" r:id="rId7"/>
    <p:sldId id="565" r:id="rId8"/>
    <p:sldId id="566" r:id="rId9"/>
    <p:sldId id="568" r:id="rId10"/>
    <p:sldId id="572" r:id="rId11"/>
    <p:sldId id="573" r:id="rId12"/>
    <p:sldId id="574" r:id="rId13"/>
    <p:sldId id="575" r:id="rId14"/>
    <p:sldId id="577" r:id="rId15"/>
    <p:sldId id="578" r:id="rId16"/>
    <p:sldId id="580" r:id="rId17"/>
    <p:sldId id="582" r:id="rId18"/>
    <p:sldId id="584" r:id="rId19"/>
    <p:sldId id="602" r:id="rId20"/>
    <p:sldId id="603" r:id="rId21"/>
    <p:sldId id="604" r:id="rId22"/>
    <p:sldId id="583" r:id="rId23"/>
    <p:sldId id="589" r:id="rId24"/>
    <p:sldId id="590" r:id="rId25"/>
    <p:sldId id="595" r:id="rId26"/>
    <p:sldId id="596" r:id="rId27"/>
    <p:sldId id="597" r:id="rId28"/>
    <p:sldId id="598" r:id="rId29"/>
    <p:sldId id="599" r:id="rId30"/>
    <p:sldId id="593" r:id="rId31"/>
    <p:sldId id="594" r:id="rId32"/>
    <p:sldId id="601" r:id="rId33"/>
    <p:sldId id="605" r:id="rId34"/>
    <p:sldId id="606" r:id="rId35"/>
    <p:sldId id="608" r:id="rId36"/>
    <p:sldId id="610" r:id="rId37"/>
    <p:sldId id="611" r:id="rId38"/>
    <p:sldId id="612" r:id="rId39"/>
    <p:sldId id="615" r:id="rId40"/>
    <p:sldId id="616" r:id="rId41"/>
    <p:sldId id="619" r:id="rId42"/>
    <p:sldId id="617" r:id="rId43"/>
    <p:sldId id="618" r:id="rId44"/>
    <p:sldId id="620" r:id="rId45"/>
    <p:sldId id="621" r:id="rId46"/>
    <p:sldId id="622" r:id="rId47"/>
    <p:sldId id="623" r:id="rId48"/>
    <p:sldId id="624" r:id="rId49"/>
    <p:sldId id="625" r:id="rId50"/>
    <p:sldId id="626" r:id="rId51"/>
    <p:sldId id="631" r:id="rId5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999" autoAdjust="0"/>
    <p:restoredTop sz="94660"/>
  </p:normalViewPr>
  <p:slideViewPr>
    <p:cSldViewPr snapToGrid="0">
      <p:cViewPr varScale="1">
        <p:scale>
          <a:sx n="87" d="100"/>
          <a:sy n="87" d="100"/>
        </p:scale>
        <p:origin x="149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9984AF-0968-44FC-B4CF-47A8C3788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1479-48BA-4BD1-8423-D29BB38E3537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36BCBD-33C1-4A68-8153-BD7A72C60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B4145A-F002-494A-82D5-22D5CA3AA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4176231A-5CF9-46F8-BE9A-984F78F5BFB6}"/>
              </a:ext>
            </a:extLst>
          </p:cNvPr>
          <p:cNvCxnSpPr>
            <a:cxnSpLocks/>
          </p:cNvCxnSpPr>
          <p:nvPr userDrawn="1"/>
        </p:nvCxnSpPr>
        <p:spPr>
          <a:xfrm>
            <a:off x="40638" y="668352"/>
            <a:ext cx="1211072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1775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G丸ｺﾞｼｯｸM-PRO" panose="020F0600000000000000" pitchFamily="50" charset="-128"/>
              </a:defRPr>
            </a:lvl1pPr>
          </a:lstStyle>
          <a:p>
            <a:fld id="{C764DE79-268F-4C1A-8933-263129D2AF90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G丸ｺﾞｼｯｸM-PRO" panose="020F0600000000000000" pitchFamily="50" charset="-128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G丸ｺﾞｼｯｸM-PRO" panose="020F0600000000000000" pitchFamily="50" charset="-128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HG丸ｺﾞｼｯｸM-PRO" panose="020F0600000000000000" pitchFamily="50" charset="-128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HG丸ｺﾞｼｯｸM-PRO" panose="020F0600000000000000" pitchFamily="50" charset="-12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HG丸ｺﾞｼｯｸM-PRO" panose="020F0600000000000000" pitchFamily="50" charset="-128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HG丸ｺﾞｼｯｸM-PRO" panose="020F0600000000000000" pitchFamily="50" charset="-128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HG丸ｺﾞｼｯｸM-PRO" panose="020F0600000000000000" pitchFamily="50" charset="-128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HG丸ｺﾞｼｯｸM-PRO" panose="020F0600000000000000" pitchFamily="50" charset="-128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9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2" Type="http://schemas.openxmlformats.org/officeDocument/2006/relationships/image" Target="../media/image41.png"/><Relationship Id="rId16" Type="http://schemas.openxmlformats.org/officeDocument/2006/relationships/image" Target="../media/image5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57.png"/><Relationship Id="rId7" Type="http://schemas.openxmlformats.org/officeDocument/2006/relationships/image" Target="../media/image6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Relationship Id="rId9" Type="http://schemas.openxmlformats.org/officeDocument/2006/relationships/image" Target="../media/image63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7B632E68-31B9-44DB-918B-20085BDEB274}"/>
              </a:ext>
            </a:extLst>
          </p:cNvPr>
          <p:cNvSpPr txBox="1">
            <a:spLocks/>
          </p:cNvSpPr>
          <p:nvPr/>
        </p:nvSpPr>
        <p:spPr>
          <a:xfrm>
            <a:off x="932137" y="2503735"/>
            <a:ext cx="10480277" cy="2887969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6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温度などの熱力学の基本知識を理解する。</a:t>
            </a:r>
          </a:p>
          <a:p>
            <a:pPr marL="0" indent="0">
              <a:buNone/>
            </a:pPr>
            <a:endParaRPr lang="ja-JP" altLang="en-US" sz="60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E0649BC-03AD-4667-95E2-13149A052831}"/>
              </a:ext>
            </a:extLst>
          </p:cNvPr>
          <p:cNvSpPr txBox="1"/>
          <p:nvPr/>
        </p:nvSpPr>
        <p:spPr>
          <a:xfrm>
            <a:off x="279402" y="1164466"/>
            <a:ext cx="4894872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本時の目標・学ぶこと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7FC51772-BEC9-426A-B0AE-8D577CF3B71B}"/>
              </a:ext>
            </a:extLst>
          </p:cNvPr>
          <p:cNvSpPr/>
          <p:nvPr/>
        </p:nvSpPr>
        <p:spPr>
          <a:xfrm>
            <a:off x="545726" y="2201264"/>
            <a:ext cx="11100548" cy="3111016"/>
          </a:xfrm>
          <a:prstGeom prst="roundRect">
            <a:avLst>
              <a:gd name="adj" fmla="val 417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>
              <a:latin typeface="HG丸ｺﾞｼｯｸM-PRO" panose="020F0600000000000000" pitchFamily="50" charset="-128"/>
            </a:endParaRPr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79867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１</a:t>
            </a:r>
            <a:r>
              <a:rPr lang="en-US" altLang="ja-JP" sz="3600" dirty="0">
                <a:latin typeface="HG丸ｺﾞｼｯｸM-PRO" panose="020F0600000000000000" pitchFamily="50" charset="-128"/>
              </a:rPr>
              <a:t>. 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3156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BC8F5B1-F28F-4C8E-A27B-EAA716AABC39}"/>
              </a:ext>
            </a:extLst>
          </p:cNvPr>
          <p:cNvSpPr txBox="1">
            <a:spLocks/>
          </p:cNvSpPr>
          <p:nvPr/>
        </p:nvSpPr>
        <p:spPr>
          <a:xfrm>
            <a:off x="-21980" y="7863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熱と温度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94104D-4EC1-479D-A5AD-665001F1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9149"/>
            <a:ext cx="2743200" cy="365125"/>
          </a:xfrm>
        </p:spPr>
        <p:txBody>
          <a:bodyPr/>
          <a:lstStyle/>
          <a:p>
            <a:fld id="{E5F23ADE-3167-4E81-92F9-B6DC78158E7F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7AA6D1-F801-4257-B167-AB67B9F2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32916F-A0B1-44D6-831B-020DA44E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EC869A8-F30D-4225-A767-2226F83B064E}"/>
              </a:ext>
            </a:extLst>
          </p:cNvPr>
          <p:cNvSpPr/>
          <p:nvPr/>
        </p:nvSpPr>
        <p:spPr>
          <a:xfrm>
            <a:off x="401852" y="923131"/>
            <a:ext cx="1070838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ジュールは、水をかき混ぜる実験をして、</a:t>
            </a:r>
            <a:endParaRPr lang="en-US" altLang="ja-JP" sz="32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水の温度が　①</a:t>
            </a:r>
            <a:r>
              <a:rPr lang="ja-JP" altLang="en-US" sz="3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上がる</a:t>
            </a:r>
            <a:r>
              <a:rPr lang="ja-JP" altLang="en-US" sz="3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ことを確認した。</a:t>
            </a:r>
            <a:endParaRPr lang="en-US" altLang="ja-JP" sz="32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熱は、②</a:t>
            </a:r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エネルギー</a:t>
            </a:r>
            <a:r>
              <a:rPr lang="ja-JP" altLang="en-US" sz="3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の１つである。</a:t>
            </a:r>
            <a:r>
              <a:rPr lang="ja-JP" altLang="en-US" sz="2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（ジュールやマイヤー）</a:t>
            </a:r>
            <a:endParaRPr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59E9B493-E6FE-43A6-9451-5E729E8701C3}"/>
              </a:ext>
            </a:extLst>
          </p:cNvPr>
          <p:cNvSpPr txBox="1">
            <a:spLocks/>
          </p:cNvSpPr>
          <p:nvPr/>
        </p:nvSpPr>
        <p:spPr>
          <a:xfrm>
            <a:off x="406499" y="2711624"/>
            <a:ext cx="11618843" cy="282173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HG丸ｺﾞｼｯｸM-PRO" panose="020F0600000000000000" pitchFamily="50" charset="-12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HG丸ｺﾞｼｯｸM-PRO" panose="020F0600000000000000" pitchFamily="50" charset="-12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HG丸ｺﾞｼｯｸM-PRO" panose="020F0600000000000000" pitchFamily="50" charset="-12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HG丸ｺﾞｼｯｸM-PRO" panose="020F0600000000000000" pitchFamily="50" charset="-12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HG丸ｺﾞｼｯｸM-PRO" panose="020F0600000000000000" pitchFamily="50" charset="-12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 b="1">
                <a:solidFill>
                  <a:srgbClr val="FF0000"/>
                </a:solidFill>
                <a:ea typeface="HG丸ｺﾞｼｯｸM-PRO" panose="020F0600000000000000" pitchFamily="50" charset="-128"/>
              </a:rPr>
              <a:t>背景その２</a:t>
            </a:r>
            <a:r>
              <a:rPr lang="ja-JP" altLang="en-US" sz="3200" b="1">
                <a:solidFill>
                  <a:srgbClr val="FF0000"/>
                </a:solidFill>
                <a:ea typeface="HG丸ｺﾞｼｯｸM-PRO" panose="020F0600000000000000" pitchFamily="50" charset="-128"/>
              </a:rPr>
              <a:t>　③（　　　　　）機関</a:t>
            </a:r>
            <a:r>
              <a:rPr lang="ja-JP" altLang="en-US" sz="3200">
                <a:ea typeface="HG丸ｺﾞｼｯｸM-PRO" panose="020F0600000000000000" pitchFamily="50" charset="-128"/>
              </a:rPr>
              <a:t>の発明から、より効率のよい仕組みはないか？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200">
                <a:ea typeface="HG丸ｺﾞｼｯｸM-PRO" panose="020F0600000000000000" pitchFamily="50" charset="-128"/>
              </a:rPr>
              <a:t>⇒気体（蒸気）に</a:t>
            </a:r>
            <a:r>
              <a:rPr lang="ja-JP" altLang="en-US" sz="3200" b="1">
                <a:solidFill>
                  <a:srgbClr val="FF0000"/>
                </a:solidFill>
                <a:ea typeface="HG丸ｺﾞｼｯｸM-PRO" panose="020F0600000000000000" pitchFamily="50" charset="-128"/>
              </a:rPr>
              <a:t>熱を加えてより多くの④（　　　　　）をさせる</a:t>
            </a:r>
            <a:r>
              <a:rPr lang="ja-JP" altLang="en-US" sz="3200">
                <a:ea typeface="HG丸ｺﾞｼｯｸM-PRO" panose="020F0600000000000000" pitchFamily="50" charset="-128"/>
              </a:rPr>
              <a:t>にはどうすればよいか？ 　　　　　</a:t>
            </a:r>
            <a:endParaRPr lang="ja-JP" altLang="en-US" sz="3200" dirty="0">
              <a:ea typeface="HG丸ｺﾞｼｯｸM-PRO" panose="020F06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E12F949-8F18-4DCD-8C8C-74984929B8ED}"/>
              </a:ext>
            </a:extLst>
          </p:cNvPr>
          <p:cNvSpPr/>
          <p:nvPr/>
        </p:nvSpPr>
        <p:spPr>
          <a:xfrm>
            <a:off x="4877512" y="2517308"/>
            <a:ext cx="156966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蒸気</a:t>
            </a:r>
            <a:endParaRPr lang="ja-JP" altLang="en-US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68E5F91-3242-4D87-89AB-8498C8E9B197}"/>
              </a:ext>
            </a:extLst>
          </p:cNvPr>
          <p:cNvSpPr/>
          <p:nvPr/>
        </p:nvSpPr>
        <p:spPr>
          <a:xfrm>
            <a:off x="8802002" y="3484454"/>
            <a:ext cx="172354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仕事</a:t>
            </a: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FDC2EEBE-5AAF-44EA-942B-C56990C60CFD}"/>
              </a:ext>
            </a:extLst>
          </p:cNvPr>
          <p:cNvSpPr txBox="1">
            <a:spLocks/>
          </p:cNvSpPr>
          <p:nvPr/>
        </p:nvSpPr>
        <p:spPr>
          <a:xfrm>
            <a:off x="350061" y="5114828"/>
            <a:ext cx="11337540" cy="11338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気体がもつエネルギーを</a:t>
            </a: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気体の⑤</a:t>
            </a:r>
            <a:r>
              <a:rPr lang="ja-JP" altLang="en-US" sz="3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内部エネルギー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という。</a:t>
            </a:r>
            <a:endParaRPr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133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BC8F5B1-F28F-4C8E-A27B-EAA716AABC39}"/>
              </a:ext>
            </a:extLst>
          </p:cNvPr>
          <p:cNvSpPr txBox="1">
            <a:spLocks/>
          </p:cNvSpPr>
          <p:nvPr/>
        </p:nvSpPr>
        <p:spPr>
          <a:xfrm>
            <a:off x="-21980" y="7863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熱と温度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94104D-4EC1-479D-A5AD-665001F1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9149"/>
            <a:ext cx="2743200" cy="365125"/>
          </a:xfrm>
        </p:spPr>
        <p:txBody>
          <a:bodyPr/>
          <a:lstStyle/>
          <a:p>
            <a:fld id="{E5F23ADE-3167-4E81-92F9-B6DC78158E7F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7AA6D1-F801-4257-B167-AB67B9F2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32916F-A0B1-44D6-831B-020DA44E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E6D58ED-C5B6-4B6C-B618-BD3A217D69CE}"/>
              </a:ext>
            </a:extLst>
          </p:cNvPr>
          <p:cNvSpPr/>
          <p:nvPr/>
        </p:nvSpPr>
        <p:spPr>
          <a:xfrm>
            <a:off x="216752" y="770997"/>
            <a:ext cx="119752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〇温度とは　</a:t>
            </a:r>
            <a: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熱運動</a:t>
            </a:r>
            <a:r>
              <a:rPr lang="ja-JP" altLang="en-US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の　</a:t>
            </a:r>
            <a: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激しさ</a:t>
            </a:r>
            <a:r>
              <a:rPr lang="ja-JP" altLang="en-US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を表す物理量である。</a:t>
            </a:r>
          </a:p>
          <a:p>
            <a:pPr algn="just"/>
            <a:endParaRPr lang="en-US" altLang="ja-JP" sz="2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r>
              <a:rPr lang="ja-JP" altLang="en-US" sz="3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◎（ア　　　　　　　）温度・・・水の凝固点と沸点の１００等分を１目盛りとする温度。０度の基準は水の凝固点。</a:t>
            </a:r>
            <a:endParaRPr lang="en-US" altLang="ja-JP" sz="32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r>
              <a:rPr lang="ja-JP" altLang="en-US" sz="3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単位</a:t>
            </a:r>
            <a:r>
              <a:rPr lang="en-US" altLang="ja-JP" sz="3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ja-JP" altLang="en-US" sz="3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　　　</a:t>
            </a:r>
            <a:r>
              <a:rPr lang="en-US" altLang="ja-JP" sz="3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</a:p>
          <a:p>
            <a:pPr algn="just"/>
            <a:endParaRPr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r>
              <a:rPr lang="ja-JP" altLang="en-US" sz="3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◎（ウ　　　　）温度・・・・絶対０度を基準とする温度。</a:t>
            </a:r>
          </a:p>
          <a:p>
            <a:pPr algn="just"/>
            <a:r>
              <a:rPr lang="ja-JP" altLang="en-US" sz="3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目盛り幅はセルシウス温度と同じ。単位</a:t>
            </a:r>
            <a:r>
              <a:rPr lang="en-US" altLang="ja-JP" sz="3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ja-JP" altLang="en-US" sz="3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　　　</a:t>
            </a:r>
            <a:r>
              <a:rPr lang="en-US" altLang="ja-JP" sz="3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r>
              <a:rPr lang="ja-JP" altLang="en-US" sz="3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32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０℃は（オ　　　）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Ｋ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である。</a:t>
            </a:r>
          </a:p>
          <a:p>
            <a:pPr algn="just"/>
            <a:r>
              <a:rPr lang="ja-JP" altLang="en-US" sz="3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絶対温度Ｔは、セルシウス温度ｔを用いて、</a:t>
            </a:r>
            <a:endParaRPr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just"/>
            <a:r>
              <a:rPr lang="ja-JP" altLang="en-US" sz="3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（カ　Ｔ＝　　　　　　　　　　　　　）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5790077-7D8E-474A-B244-75B1391A616B}"/>
              </a:ext>
            </a:extLst>
          </p:cNvPr>
          <p:cNvSpPr/>
          <p:nvPr/>
        </p:nvSpPr>
        <p:spPr>
          <a:xfrm>
            <a:off x="1928621" y="1517926"/>
            <a:ext cx="22445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セルシウス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499DA4C-2428-44C8-82A7-A78B20C6891B}"/>
              </a:ext>
            </a:extLst>
          </p:cNvPr>
          <p:cNvSpPr/>
          <p:nvPr/>
        </p:nvSpPr>
        <p:spPr>
          <a:xfrm>
            <a:off x="1906757" y="3483563"/>
            <a:ext cx="10086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絶対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E9D84DD-9C6A-47AF-B5B6-26F843200449}"/>
              </a:ext>
            </a:extLst>
          </p:cNvPr>
          <p:cNvSpPr/>
          <p:nvPr/>
        </p:nvSpPr>
        <p:spPr>
          <a:xfrm>
            <a:off x="9251831" y="2546919"/>
            <a:ext cx="5966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℃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5B9C518-51F7-48B0-B966-6378938AEB18}"/>
              </a:ext>
            </a:extLst>
          </p:cNvPr>
          <p:cNvSpPr/>
          <p:nvPr/>
        </p:nvSpPr>
        <p:spPr>
          <a:xfrm>
            <a:off x="8117300" y="4409989"/>
            <a:ext cx="12186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273</a:t>
            </a:r>
            <a:endParaRPr lang="ja-JP" altLang="en-US" sz="36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832D694-7F34-4C85-8E33-CA75EC0BD34A}"/>
              </a:ext>
            </a:extLst>
          </p:cNvPr>
          <p:cNvSpPr/>
          <p:nvPr/>
        </p:nvSpPr>
        <p:spPr>
          <a:xfrm>
            <a:off x="8953512" y="3956775"/>
            <a:ext cx="5966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Ｋ</a:t>
            </a:r>
            <a:endParaRPr lang="en-US" altLang="ja-JP" sz="32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22412FE-0B25-48AB-A7A7-688845A56476}"/>
              </a:ext>
            </a:extLst>
          </p:cNvPr>
          <p:cNvSpPr/>
          <p:nvPr/>
        </p:nvSpPr>
        <p:spPr>
          <a:xfrm>
            <a:off x="5905685" y="5317562"/>
            <a:ext cx="233429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 + 273</a:t>
            </a:r>
            <a:endParaRPr lang="ja-JP" altLang="en-US" sz="4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AA3A4D3-AC98-4131-A361-14A7F86366CC}"/>
              </a:ext>
            </a:extLst>
          </p:cNvPr>
          <p:cNvSpPr/>
          <p:nvPr/>
        </p:nvSpPr>
        <p:spPr>
          <a:xfrm>
            <a:off x="9466459" y="4863375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ケルビン</a:t>
            </a:r>
          </a:p>
        </p:txBody>
      </p:sp>
    </p:spTree>
    <p:extLst>
      <p:ext uri="{BB962C8B-B14F-4D97-AF65-F5344CB8AC3E}">
        <p14:creationId xmlns:p14="http://schemas.microsoft.com/office/powerpoint/2010/main" val="1123911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BC8F5B1-F28F-4C8E-A27B-EAA716AABC39}"/>
              </a:ext>
            </a:extLst>
          </p:cNvPr>
          <p:cNvSpPr txBox="1">
            <a:spLocks/>
          </p:cNvSpPr>
          <p:nvPr/>
        </p:nvSpPr>
        <p:spPr>
          <a:xfrm>
            <a:off x="-21980" y="7863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熱と温度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94104D-4EC1-479D-A5AD-665001F1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9149"/>
            <a:ext cx="2743200" cy="365125"/>
          </a:xfrm>
        </p:spPr>
        <p:txBody>
          <a:bodyPr/>
          <a:lstStyle/>
          <a:p>
            <a:fld id="{E5F23ADE-3167-4E81-92F9-B6DC78158E7F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7AA6D1-F801-4257-B167-AB67B9F2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32916F-A0B1-44D6-831B-020DA44E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E8B6560C-801D-40F4-A420-228F5F0760C5}"/>
              </a:ext>
            </a:extLst>
          </p:cNvPr>
          <p:cNvSpPr/>
          <p:nvPr/>
        </p:nvSpPr>
        <p:spPr>
          <a:xfrm>
            <a:off x="8270799" y="3224329"/>
            <a:ext cx="218361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273</a:t>
            </a:r>
            <a:r>
              <a:rPr lang="ja-JP" altLang="en-US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Ｋ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47F1BD9D-49EC-46CB-8EBF-F1A5F25D5773}"/>
              </a:ext>
            </a:extLst>
          </p:cNvPr>
          <p:cNvSpPr/>
          <p:nvPr/>
        </p:nvSpPr>
        <p:spPr>
          <a:xfrm>
            <a:off x="3458389" y="3224330"/>
            <a:ext cx="142218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０℃</a:t>
            </a:r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5C526DD1-34B4-4F6D-B57E-3B7BB62A11DD}"/>
              </a:ext>
            </a:extLst>
          </p:cNvPr>
          <p:cNvCxnSpPr>
            <a:cxnSpLocks/>
          </p:cNvCxnSpPr>
          <p:nvPr/>
        </p:nvCxnSpPr>
        <p:spPr>
          <a:xfrm flipH="1">
            <a:off x="5005465" y="3639828"/>
            <a:ext cx="3008706" cy="0"/>
          </a:xfrm>
          <a:prstGeom prst="line">
            <a:avLst/>
          </a:prstGeom>
          <a:ln w="762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6CB17314-3D0A-42AC-B72F-DEA5A50024B0}"/>
              </a:ext>
            </a:extLst>
          </p:cNvPr>
          <p:cNvSpPr/>
          <p:nvPr/>
        </p:nvSpPr>
        <p:spPr>
          <a:xfrm>
            <a:off x="8270799" y="5392906"/>
            <a:ext cx="142218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０Ｋ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35F25FB7-1AFC-44DA-AF12-87D03D72757D}"/>
              </a:ext>
            </a:extLst>
          </p:cNvPr>
          <p:cNvSpPr/>
          <p:nvPr/>
        </p:nvSpPr>
        <p:spPr>
          <a:xfrm>
            <a:off x="2385979" y="5392907"/>
            <a:ext cx="249459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-273</a:t>
            </a:r>
            <a:r>
              <a:rPr lang="ja-JP" altLang="en-US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℃</a:t>
            </a: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53D3F817-3ECB-42BC-A771-BA78A0558CF5}"/>
              </a:ext>
            </a:extLst>
          </p:cNvPr>
          <p:cNvCxnSpPr>
            <a:cxnSpLocks/>
          </p:cNvCxnSpPr>
          <p:nvPr/>
        </p:nvCxnSpPr>
        <p:spPr>
          <a:xfrm flipH="1">
            <a:off x="5005465" y="5808405"/>
            <a:ext cx="3008706" cy="0"/>
          </a:xfrm>
          <a:prstGeom prst="line">
            <a:avLst/>
          </a:prstGeom>
          <a:ln w="762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42F06A92-85CB-459D-8AD8-9633785E693E}"/>
              </a:ext>
            </a:extLst>
          </p:cNvPr>
          <p:cNvSpPr/>
          <p:nvPr/>
        </p:nvSpPr>
        <p:spPr>
          <a:xfrm>
            <a:off x="8270799" y="1766860"/>
            <a:ext cx="218361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373</a:t>
            </a:r>
            <a:r>
              <a:rPr lang="ja-JP" altLang="en-US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Ｋ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2A156E96-81CF-4B37-B467-1CF0235263E9}"/>
              </a:ext>
            </a:extLst>
          </p:cNvPr>
          <p:cNvSpPr/>
          <p:nvPr/>
        </p:nvSpPr>
        <p:spPr>
          <a:xfrm>
            <a:off x="2753238" y="1766861"/>
            <a:ext cx="218361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100</a:t>
            </a:r>
            <a:r>
              <a:rPr lang="ja-JP" altLang="en-US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℃</a:t>
            </a:r>
          </a:p>
        </p:txBody>
      </p: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7473DE4F-4391-4D65-B4A4-8238FECD56CD}"/>
              </a:ext>
            </a:extLst>
          </p:cNvPr>
          <p:cNvCxnSpPr>
            <a:cxnSpLocks/>
          </p:cNvCxnSpPr>
          <p:nvPr/>
        </p:nvCxnSpPr>
        <p:spPr>
          <a:xfrm flipH="1">
            <a:off x="5005465" y="2279651"/>
            <a:ext cx="3008706" cy="0"/>
          </a:xfrm>
          <a:prstGeom prst="line">
            <a:avLst/>
          </a:prstGeom>
          <a:ln w="762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27F9BDF0-245B-41FB-AE64-F611CABB4E39}"/>
              </a:ext>
            </a:extLst>
          </p:cNvPr>
          <p:cNvSpPr/>
          <p:nvPr/>
        </p:nvSpPr>
        <p:spPr>
          <a:xfrm>
            <a:off x="5593541" y="1645342"/>
            <a:ext cx="18325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水の沸点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104A5C75-5E75-40D7-BCE1-10395CC482AB}"/>
              </a:ext>
            </a:extLst>
          </p:cNvPr>
          <p:cNvSpPr/>
          <p:nvPr/>
        </p:nvSpPr>
        <p:spPr>
          <a:xfrm>
            <a:off x="5453423" y="3828620"/>
            <a:ext cx="22445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水の凝固点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DB7F3856-0C4D-44D8-984A-F93D57A85B77}"/>
              </a:ext>
            </a:extLst>
          </p:cNvPr>
          <p:cNvSpPr/>
          <p:nvPr/>
        </p:nvSpPr>
        <p:spPr>
          <a:xfrm>
            <a:off x="5593541" y="5126398"/>
            <a:ext cx="18325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絶対零度</a:t>
            </a:r>
          </a:p>
        </p:txBody>
      </p: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3CD5FA2B-72C1-4AAA-9EB5-C8A680CE807A}"/>
              </a:ext>
            </a:extLst>
          </p:cNvPr>
          <p:cNvCxnSpPr>
            <a:cxnSpLocks/>
          </p:cNvCxnSpPr>
          <p:nvPr/>
        </p:nvCxnSpPr>
        <p:spPr>
          <a:xfrm flipH="1">
            <a:off x="5096719" y="2720431"/>
            <a:ext cx="2765621" cy="0"/>
          </a:xfrm>
          <a:prstGeom prst="line">
            <a:avLst/>
          </a:prstGeom>
          <a:ln w="7620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322697C-652E-4415-BFAD-56A2EDF6F056}"/>
              </a:ext>
            </a:extLst>
          </p:cNvPr>
          <p:cNvSpPr/>
          <p:nvPr/>
        </p:nvSpPr>
        <p:spPr>
          <a:xfrm>
            <a:off x="5514191" y="2817772"/>
            <a:ext cx="19912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１度の幅は同じ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A037236A-A8B2-4AEA-9049-405DA8FE06CB}"/>
              </a:ext>
            </a:extLst>
          </p:cNvPr>
          <p:cNvCxnSpPr>
            <a:cxnSpLocks/>
          </p:cNvCxnSpPr>
          <p:nvPr/>
        </p:nvCxnSpPr>
        <p:spPr>
          <a:xfrm>
            <a:off x="8049142" y="1461974"/>
            <a:ext cx="16247" cy="4355706"/>
          </a:xfrm>
          <a:prstGeom prst="line">
            <a:avLst/>
          </a:prstGeom>
          <a:ln w="762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415ADEAA-88E0-47A0-9DDA-C05792AA1757}"/>
              </a:ext>
            </a:extLst>
          </p:cNvPr>
          <p:cNvCxnSpPr>
            <a:cxnSpLocks/>
          </p:cNvCxnSpPr>
          <p:nvPr/>
        </p:nvCxnSpPr>
        <p:spPr>
          <a:xfrm>
            <a:off x="5015183" y="1427514"/>
            <a:ext cx="16247" cy="4355706"/>
          </a:xfrm>
          <a:prstGeom prst="line">
            <a:avLst/>
          </a:prstGeom>
          <a:ln w="762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EC6A5DFE-0A7F-47F0-B54E-2A8218E3A04C}"/>
              </a:ext>
            </a:extLst>
          </p:cNvPr>
          <p:cNvSpPr/>
          <p:nvPr/>
        </p:nvSpPr>
        <p:spPr>
          <a:xfrm>
            <a:off x="3346338" y="830146"/>
            <a:ext cx="30684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セルシウス温度</a:t>
            </a: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F496541A-43D7-4216-BEDB-F735764BE2A1}"/>
              </a:ext>
            </a:extLst>
          </p:cNvPr>
          <p:cNvSpPr/>
          <p:nvPr/>
        </p:nvSpPr>
        <p:spPr>
          <a:xfrm>
            <a:off x="7023390" y="795726"/>
            <a:ext cx="18325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絶対温度</a:t>
            </a:r>
          </a:p>
        </p:txBody>
      </p:sp>
    </p:spTree>
    <p:extLst>
      <p:ext uri="{BB962C8B-B14F-4D97-AF65-F5344CB8AC3E}">
        <p14:creationId xmlns:p14="http://schemas.microsoft.com/office/powerpoint/2010/main" val="821600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BC8F5B1-F28F-4C8E-A27B-EAA716AABC39}"/>
              </a:ext>
            </a:extLst>
          </p:cNvPr>
          <p:cNvSpPr txBox="1">
            <a:spLocks/>
          </p:cNvSpPr>
          <p:nvPr/>
        </p:nvSpPr>
        <p:spPr>
          <a:xfrm>
            <a:off x="-21980" y="7863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熱と温度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94104D-4EC1-479D-A5AD-665001F1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9149"/>
            <a:ext cx="2743200" cy="365125"/>
          </a:xfrm>
        </p:spPr>
        <p:txBody>
          <a:bodyPr/>
          <a:lstStyle/>
          <a:p>
            <a:fld id="{E5F23ADE-3167-4E81-92F9-B6DC78158E7F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7AA6D1-F801-4257-B167-AB67B9F2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32916F-A0B1-44D6-831B-020DA44E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3004DF5F-DC74-4333-9B92-26FB37DDAA0C}"/>
              </a:ext>
            </a:extLst>
          </p:cNvPr>
          <p:cNvSpPr/>
          <p:nvPr/>
        </p:nvSpPr>
        <p:spPr>
          <a:xfrm>
            <a:off x="369297" y="883186"/>
            <a:ext cx="114067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物質には、</a:t>
            </a:r>
            <a:r>
              <a:rPr lang="ja-JP" altLang="en-US" sz="36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固体・液体・気体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の３つの状態がある。　　固体・液体・気体を</a:t>
            </a:r>
            <a:r>
              <a:rPr lang="ja-JP" altLang="en-US" sz="36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物質の三態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という。</a:t>
            </a:r>
          </a:p>
          <a:p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物質の状態は、①</a:t>
            </a:r>
            <a:r>
              <a:rPr lang="ja-JP" altLang="en-US" sz="36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や②</a:t>
            </a:r>
            <a:r>
              <a:rPr lang="ja-JP" altLang="en-US" sz="36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によって決まる。</a:t>
            </a:r>
          </a:p>
          <a:p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物質が固体から液体に変わる温度・・・③</a:t>
            </a:r>
            <a:r>
              <a:rPr lang="ja-JP" altLang="en-US" sz="36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点</a:t>
            </a:r>
          </a:p>
          <a:p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液体から気体に変わる温度・・・④</a:t>
            </a:r>
            <a:r>
              <a:rPr lang="ja-JP" altLang="en-US" sz="36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点</a:t>
            </a:r>
          </a:p>
        </p:txBody>
      </p:sp>
    </p:spTree>
    <p:extLst>
      <p:ext uri="{BB962C8B-B14F-4D97-AF65-F5344CB8AC3E}">
        <p14:creationId xmlns:p14="http://schemas.microsoft.com/office/powerpoint/2010/main" val="2252203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BC8F5B1-F28F-4C8E-A27B-EAA716AABC39}"/>
              </a:ext>
            </a:extLst>
          </p:cNvPr>
          <p:cNvSpPr txBox="1">
            <a:spLocks/>
          </p:cNvSpPr>
          <p:nvPr/>
        </p:nvSpPr>
        <p:spPr>
          <a:xfrm>
            <a:off x="-21980" y="7863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熱と温度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94104D-4EC1-479D-A5AD-665001F1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9149"/>
            <a:ext cx="2743200" cy="365125"/>
          </a:xfrm>
        </p:spPr>
        <p:txBody>
          <a:bodyPr/>
          <a:lstStyle/>
          <a:p>
            <a:fld id="{E5F23ADE-3167-4E81-92F9-B6DC78158E7F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7AA6D1-F801-4257-B167-AB67B9F2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32916F-A0B1-44D6-831B-020DA44E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29960E3-B4A2-401D-BFC7-9856E4763AF2}"/>
              </a:ext>
            </a:extLst>
          </p:cNvPr>
          <p:cNvSpPr/>
          <p:nvPr/>
        </p:nvSpPr>
        <p:spPr>
          <a:xfrm>
            <a:off x="392624" y="1138019"/>
            <a:ext cx="11406752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物質には、</a:t>
            </a:r>
            <a:r>
              <a:rPr lang="ja-JP" altLang="en-US" sz="36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固体・液体・気体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の３つの状態がある。　　</a:t>
            </a:r>
            <a:endParaRPr lang="en-US" altLang="ja-JP" sz="20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20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固体・液体・気体を</a:t>
            </a:r>
            <a:r>
              <a:rPr lang="ja-JP" altLang="en-US" sz="36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物質の三態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という。</a:t>
            </a:r>
          </a:p>
          <a:p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物質の状態は、①</a:t>
            </a:r>
            <a:r>
              <a:rPr lang="ja-JP" altLang="en-US" sz="36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3600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温度</a:t>
            </a:r>
            <a:r>
              <a:rPr lang="ja-JP" altLang="en-US" sz="36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や②</a:t>
            </a:r>
            <a:r>
              <a:rPr lang="ja-JP" altLang="en-US" sz="36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3600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圧力</a:t>
            </a:r>
            <a:r>
              <a:rPr lang="ja-JP" altLang="en-US" sz="36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によって決まる。</a:t>
            </a:r>
          </a:p>
          <a:p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物質が固体から液体に変わる温度・・・③</a:t>
            </a:r>
            <a:r>
              <a:rPr lang="ja-JP" altLang="en-US" sz="36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3600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融</a:t>
            </a:r>
            <a:r>
              <a:rPr lang="ja-JP" altLang="en-US" sz="36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点</a:t>
            </a:r>
          </a:p>
          <a:p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液体から気体に変わる温度・・・④</a:t>
            </a:r>
            <a:r>
              <a:rPr lang="ja-JP" altLang="en-US" sz="36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3600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沸</a:t>
            </a:r>
            <a:r>
              <a:rPr lang="ja-JP" altLang="en-US" sz="36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点</a:t>
            </a:r>
          </a:p>
        </p:txBody>
      </p:sp>
    </p:spTree>
    <p:extLst>
      <p:ext uri="{BB962C8B-B14F-4D97-AF65-F5344CB8AC3E}">
        <p14:creationId xmlns:p14="http://schemas.microsoft.com/office/powerpoint/2010/main" val="2008942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BC8F5B1-F28F-4C8E-A27B-EAA716AABC39}"/>
              </a:ext>
            </a:extLst>
          </p:cNvPr>
          <p:cNvSpPr txBox="1">
            <a:spLocks/>
          </p:cNvSpPr>
          <p:nvPr/>
        </p:nvSpPr>
        <p:spPr>
          <a:xfrm>
            <a:off x="-21980" y="7863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熱と温度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94104D-4EC1-479D-A5AD-665001F1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9149"/>
            <a:ext cx="2743200" cy="365125"/>
          </a:xfrm>
        </p:spPr>
        <p:txBody>
          <a:bodyPr/>
          <a:lstStyle/>
          <a:p>
            <a:fld id="{E5F23ADE-3167-4E81-92F9-B6DC78158E7F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7AA6D1-F801-4257-B167-AB67B9F2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32916F-A0B1-44D6-831B-020DA44E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1601432-D219-4E61-88C4-350ABCF056D0}"/>
              </a:ext>
            </a:extLst>
          </p:cNvPr>
          <p:cNvSpPr/>
          <p:nvPr/>
        </p:nvSpPr>
        <p:spPr>
          <a:xfrm>
            <a:off x="140316" y="1221478"/>
            <a:ext cx="1205168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物質を構成する原子や分子は熱運動をしているので、</a:t>
            </a:r>
          </a:p>
          <a:p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⑤   </a:t>
            </a:r>
            <a:r>
              <a:rPr lang="ja-JP" altLang="en-US" sz="32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運動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エネルギー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を持っている。その他に、原子間や分子間でひきつけあう力などによる位置エネルギーを持つ。この運動エネルギーと位置エネルギーの全原子（あるいは全分子）の合計を内部エネルギーという。</a:t>
            </a:r>
          </a:p>
          <a:p>
            <a:endParaRPr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内部エネルギー　＝　全ての原子・分子の運動エネルギー</a:t>
            </a: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                        　　　　　　　　　　　＋</a:t>
            </a: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全ての原子・分子の原子間や分子間の力による位置エネルギー</a:t>
            </a:r>
          </a:p>
        </p:txBody>
      </p:sp>
    </p:spTree>
    <p:extLst>
      <p:ext uri="{BB962C8B-B14F-4D97-AF65-F5344CB8AC3E}">
        <p14:creationId xmlns:p14="http://schemas.microsoft.com/office/powerpoint/2010/main" val="17931337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BC8F5B1-F28F-4C8E-A27B-EAA716AABC39}"/>
              </a:ext>
            </a:extLst>
          </p:cNvPr>
          <p:cNvSpPr txBox="1">
            <a:spLocks/>
          </p:cNvSpPr>
          <p:nvPr/>
        </p:nvSpPr>
        <p:spPr>
          <a:xfrm>
            <a:off x="-21980" y="7863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熱と温度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94104D-4EC1-479D-A5AD-665001F1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9149"/>
            <a:ext cx="2743200" cy="365125"/>
          </a:xfrm>
        </p:spPr>
        <p:txBody>
          <a:bodyPr/>
          <a:lstStyle/>
          <a:p>
            <a:fld id="{E5F23ADE-3167-4E81-92F9-B6DC78158E7F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7AA6D1-F801-4257-B167-AB67B9F2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32916F-A0B1-44D6-831B-020DA44E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CA7A1C7-821C-4BB0-91A3-EA2892B3F418}"/>
              </a:ext>
            </a:extLst>
          </p:cNvPr>
          <p:cNvSpPr/>
          <p:nvPr/>
        </p:nvSpPr>
        <p:spPr>
          <a:xfrm>
            <a:off x="398944" y="1064083"/>
            <a:ext cx="1164195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物質を構成する原子や分子は熱運動をしているので、</a:t>
            </a:r>
          </a:p>
          <a:p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⑤   </a:t>
            </a:r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運動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エネルギー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を持っている。その他に、原子間や分子間でひきつけあう力などによる位置エネルギーを持つ。この運動エネルギーと位置エネルギーの全原子（あるいは全分子）の合計を内部エネルギーという。</a:t>
            </a:r>
          </a:p>
          <a:p>
            <a:endParaRPr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内部エネルギー　＝　全ての原子・分子の運動エネルギー</a:t>
            </a: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                        　　　　　　　　　　　＋</a:t>
            </a: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全ての原子・分子の原子間や分子間の力による位置エネルギー</a:t>
            </a:r>
          </a:p>
        </p:txBody>
      </p:sp>
    </p:spTree>
    <p:extLst>
      <p:ext uri="{BB962C8B-B14F-4D97-AF65-F5344CB8AC3E}">
        <p14:creationId xmlns:p14="http://schemas.microsoft.com/office/powerpoint/2010/main" val="37917192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BC8F5B1-F28F-4C8E-A27B-EAA716AABC39}"/>
              </a:ext>
            </a:extLst>
          </p:cNvPr>
          <p:cNvSpPr txBox="1">
            <a:spLocks/>
          </p:cNvSpPr>
          <p:nvPr/>
        </p:nvSpPr>
        <p:spPr>
          <a:xfrm>
            <a:off x="-21980" y="7863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１．ふりかえり・リフレクション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94104D-4EC1-479D-A5AD-665001F1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9149"/>
            <a:ext cx="2743200" cy="365125"/>
          </a:xfrm>
        </p:spPr>
        <p:txBody>
          <a:bodyPr/>
          <a:lstStyle/>
          <a:p>
            <a:fld id="{E5F23ADE-3167-4E81-92F9-B6DC78158E7F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7AA6D1-F801-4257-B167-AB67B9F2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32916F-A0B1-44D6-831B-020DA44E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B765B8F-8825-4F1E-B313-2817FFC9DC17}"/>
              </a:ext>
            </a:extLst>
          </p:cNvPr>
          <p:cNvSpPr/>
          <p:nvPr/>
        </p:nvSpPr>
        <p:spPr>
          <a:xfrm>
            <a:off x="216752" y="676079"/>
            <a:ext cx="119752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3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〇温度とは　</a:t>
            </a:r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熱運動</a:t>
            </a:r>
            <a:r>
              <a:rPr lang="ja-JP" altLang="en-US" sz="3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の　</a:t>
            </a:r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激しさ</a:t>
            </a:r>
            <a:r>
              <a:rPr lang="ja-JP" altLang="en-US" sz="3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を表す物理量である。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A994F68-9D42-453C-9E60-724CD73D2126}"/>
              </a:ext>
            </a:extLst>
          </p:cNvPr>
          <p:cNvSpPr/>
          <p:nvPr/>
        </p:nvSpPr>
        <p:spPr>
          <a:xfrm>
            <a:off x="570608" y="1443525"/>
            <a:ext cx="26564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①セルシウス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1F02C1E-0CB0-473A-B1AD-34DE1DCFDAF3}"/>
              </a:ext>
            </a:extLst>
          </p:cNvPr>
          <p:cNvSpPr/>
          <p:nvPr/>
        </p:nvSpPr>
        <p:spPr>
          <a:xfrm>
            <a:off x="521715" y="2427667"/>
            <a:ext cx="22445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③絶対温度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694A981-1814-4BA8-91C1-C7396812B020}"/>
              </a:ext>
            </a:extLst>
          </p:cNvPr>
          <p:cNvSpPr/>
          <p:nvPr/>
        </p:nvSpPr>
        <p:spPr>
          <a:xfrm>
            <a:off x="4222836" y="1443525"/>
            <a:ext cx="12137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②℃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0744BB6-95B2-4596-B6D0-1D7FE02D07D2}"/>
              </a:ext>
            </a:extLst>
          </p:cNvPr>
          <p:cNvSpPr/>
          <p:nvPr/>
        </p:nvSpPr>
        <p:spPr>
          <a:xfrm>
            <a:off x="3619477" y="2424255"/>
            <a:ext cx="10086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④Ｋ</a:t>
            </a:r>
            <a:endParaRPr lang="en-US" altLang="ja-JP" sz="32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F966DFC-C740-44A1-A5D1-747B7199EAF2}"/>
              </a:ext>
            </a:extLst>
          </p:cNvPr>
          <p:cNvSpPr/>
          <p:nvPr/>
        </p:nvSpPr>
        <p:spPr>
          <a:xfrm>
            <a:off x="521715" y="3290015"/>
            <a:ext cx="29835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⑥Ｔ＝</a:t>
            </a:r>
            <a:r>
              <a:rPr lang="en-US" altLang="ja-JP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 + 273</a:t>
            </a:r>
            <a:endParaRPr lang="ja-JP" altLang="en-US" sz="32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72EED3B-BE8F-4973-BACD-E263255924A3}"/>
              </a:ext>
            </a:extLst>
          </p:cNvPr>
          <p:cNvSpPr/>
          <p:nvPr/>
        </p:nvSpPr>
        <p:spPr>
          <a:xfrm>
            <a:off x="5104584" y="2397291"/>
            <a:ext cx="22445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⑤ケルビン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8CC70E4-2687-4C3C-8374-6A551B376FEA}"/>
              </a:ext>
            </a:extLst>
          </p:cNvPr>
          <p:cNvSpPr/>
          <p:nvPr/>
        </p:nvSpPr>
        <p:spPr>
          <a:xfrm>
            <a:off x="519712" y="4241614"/>
            <a:ext cx="11350711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⑦固体・液体・気体</a:t>
            </a:r>
            <a:endParaRPr lang="en-US" altLang="ja-JP" sz="36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1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⑧温度　⑨　圧力　</a:t>
            </a:r>
            <a:endParaRPr lang="en-US" altLang="ja-JP" sz="36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⑩沸点</a:t>
            </a:r>
            <a:r>
              <a:rPr lang="ja-JP" altLang="en-US" sz="3600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　</a:t>
            </a:r>
            <a:r>
              <a:rPr lang="ja-JP" altLang="en-US" sz="3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⑪融点</a:t>
            </a:r>
          </a:p>
        </p:txBody>
      </p:sp>
    </p:spTree>
    <p:extLst>
      <p:ext uri="{BB962C8B-B14F-4D97-AF65-F5344CB8AC3E}">
        <p14:creationId xmlns:p14="http://schemas.microsoft.com/office/powerpoint/2010/main" val="4265675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18</a:t>
            </a:fld>
            <a:endParaRPr kumimoji="1" lang="ja-JP" altLang="en-US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0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熱と温度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B6A7117-4EEC-44A6-848D-5E7F52CEA1CE}"/>
              </a:ext>
            </a:extLst>
          </p:cNvPr>
          <p:cNvSpPr/>
          <p:nvPr/>
        </p:nvSpPr>
        <p:spPr>
          <a:xfrm>
            <a:off x="286829" y="1069030"/>
            <a:ext cx="11596361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◎熱膨張</a:t>
            </a:r>
            <a:endParaRPr lang="en-US" altLang="ja-JP" sz="4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温度が高くなると、長くなったり、体積が大きくなったりする。</a:t>
            </a:r>
            <a:endParaRPr lang="en-US" altLang="ja-JP" sz="4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物質ごとの違いを表す物理量を</a:t>
            </a:r>
            <a:r>
              <a:rPr lang="ja-JP" altLang="en-US" sz="4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膨張率</a:t>
            </a:r>
            <a:r>
              <a:rPr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という。</a:t>
            </a:r>
            <a:endParaRPr lang="en-US" altLang="ja-JP" sz="4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線路のレールにつなぎ目に隙間があるのは、レールの熱膨張によって、レールが曲がるのを防ぐためである。</a:t>
            </a:r>
          </a:p>
        </p:txBody>
      </p:sp>
    </p:spTree>
    <p:extLst>
      <p:ext uri="{BB962C8B-B14F-4D97-AF65-F5344CB8AC3E}">
        <p14:creationId xmlns:p14="http://schemas.microsoft.com/office/powerpoint/2010/main" val="2147659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19</a:t>
            </a:fld>
            <a:endParaRPr kumimoji="1" lang="ja-JP" altLang="en-US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0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熱と温度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BAB1738D-96A1-4E5A-9414-1822D7EA9F89}"/>
                  </a:ext>
                </a:extLst>
              </p:cNvPr>
              <p:cNvSpPr/>
              <p:nvPr/>
            </p:nvSpPr>
            <p:spPr>
              <a:xfrm>
                <a:off x="398680" y="1198604"/>
                <a:ext cx="11569243" cy="47089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3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線膨張・・・固体の長さの温度変化</a:t>
                </a:r>
              </a:p>
              <a:p>
                <a:r>
                  <a:rPr lang="ja-JP" altLang="en-US" sz="3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ある温度</a:t>
                </a:r>
                <a14:m>
                  <m:oMath xmlns:m="http://schemas.openxmlformats.org/officeDocument/2006/math">
                    <m:r>
                      <a:rPr lang="en-US" altLang="ja-JP" sz="3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𝑡</m:t>
                    </m:r>
                  </m:oMath>
                </a14:m>
                <a:r>
                  <a:rPr lang="en-US" altLang="ja-JP" sz="3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[℃]</a:t>
                </a:r>
                <a:r>
                  <a:rPr lang="ja-JP" altLang="en-US" sz="3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における長さ</a:t>
                </a:r>
                <a14:m>
                  <m:oMath xmlns:m="http://schemas.openxmlformats.org/officeDocument/2006/math">
                    <m:r>
                      <a:rPr lang="en-US" altLang="ja-JP" sz="3200" i="1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𝑙</m:t>
                    </m:r>
                  </m:oMath>
                </a14:m>
                <a:r>
                  <a:rPr lang="ja-JP" altLang="en-US" sz="3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は、０</a:t>
                </a:r>
                <a:r>
                  <a:rPr lang="en-US" altLang="ja-JP" sz="3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[℃]</a:t>
                </a:r>
                <a:r>
                  <a:rPr lang="ja-JP" altLang="en-US" sz="3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の長さを</a:t>
                </a:r>
                <a14:m>
                  <m:oMath xmlns:m="http://schemas.openxmlformats.org/officeDocument/2006/math">
                    <m:r>
                      <a:rPr lang="en-US" altLang="ja-JP" sz="3200" i="1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𝑙</m:t>
                    </m:r>
                    <m:r>
                      <a:rPr lang="en-US" altLang="ja-JP" sz="3200" i="1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 </m:t>
                    </m:r>
                  </m:oMath>
                </a14:m>
                <a:r>
                  <a:rPr lang="ja-JP" altLang="en-US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０</a:t>
                </a:r>
                <a:r>
                  <a:rPr lang="ja-JP" altLang="en-US" sz="3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として、</a:t>
                </a:r>
              </a:p>
              <a:p>
                <a:r>
                  <a:rPr lang="ja-JP" altLang="en-US" sz="3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</a:t>
                </a:r>
                <a:endParaRPr lang="en-US" altLang="ja-JP" sz="3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endParaRPr lang="ja-JP" altLang="en-US" sz="3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lang="ja-JP" altLang="en-US" sz="1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</a:t>
                </a:r>
                <a:endParaRPr lang="en-US" altLang="ja-JP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lang="ja-JP" altLang="en-US" sz="3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体膨張・・・固体の体積の温度変化</a:t>
                </a:r>
              </a:p>
              <a:p>
                <a:r>
                  <a:rPr lang="ja-JP" altLang="en-US" sz="3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ある温度</a:t>
                </a:r>
                <a14:m>
                  <m:oMath xmlns:m="http://schemas.openxmlformats.org/officeDocument/2006/math">
                    <m:r>
                      <a:rPr lang="en-US" altLang="ja-JP" sz="3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𝑡</m:t>
                    </m:r>
                  </m:oMath>
                </a14:m>
                <a:r>
                  <a:rPr lang="en-US" altLang="ja-JP" sz="3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[℃]</a:t>
                </a:r>
                <a:r>
                  <a:rPr lang="ja-JP" altLang="en-US" sz="3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における体積Ｖは、０</a:t>
                </a:r>
                <a:r>
                  <a:rPr lang="en-US" altLang="ja-JP" sz="3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[℃]</a:t>
                </a:r>
                <a:r>
                  <a:rPr lang="ja-JP" altLang="en-US" sz="3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の</a:t>
                </a:r>
                <a:r>
                  <a:rPr lang="ja-JP" altLang="en-US" sz="3200" dirty="0">
                    <a:solidFill>
                      <a:srgbClr val="FF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体積</a:t>
                </a:r>
                <a:r>
                  <a:rPr lang="ja-JP" altLang="en-US" sz="3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を</a:t>
                </a:r>
                <a14:m>
                  <m:oMath xmlns:m="http://schemas.openxmlformats.org/officeDocument/2006/math">
                    <m:r>
                      <a:rPr lang="en-US" altLang="ja-JP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𝑽</m:t>
                    </m:r>
                  </m:oMath>
                </a14:m>
                <a:r>
                  <a:rPr lang="ja-JP" altLang="en-US" b="1" dirty="0">
                    <a:solidFill>
                      <a:srgbClr val="FF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０</a:t>
                </a:r>
                <a:r>
                  <a:rPr lang="ja-JP" altLang="en-US" sz="3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として、</a:t>
                </a:r>
              </a:p>
              <a:p>
                <a:r>
                  <a:rPr lang="ja-JP" altLang="en-US" sz="3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</a:t>
                </a:r>
                <a:endParaRPr lang="en-US" altLang="ja-JP" sz="3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endParaRPr lang="ja-JP" altLang="en-US" sz="3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lang="ja-JP" altLang="en-US" sz="32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</a:t>
                </a:r>
                <a:r>
                  <a:rPr lang="ja-JP" altLang="en-US" sz="24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温度</a:t>
                </a:r>
                <a14:m>
                  <m:oMath xmlns:m="http://schemas.openxmlformats.org/officeDocument/2006/math">
                    <m:r>
                      <a:rPr lang="en-US" altLang="ja-JP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𝑡</m:t>
                    </m:r>
                  </m:oMath>
                </a14:m>
                <a:r>
                  <a:rPr lang="ja-JP" altLang="en-US" sz="24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が広くない範囲では、</a:t>
                </a:r>
                <a:r>
                  <a:rPr lang="en-US" altLang="ja-JP" sz="24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β</a:t>
                </a:r>
                <a:r>
                  <a:rPr lang="ja-JP" altLang="en-US" sz="24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＝３</a:t>
                </a:r>
                <a:r>
                  <a:rPr lang="en-US" altLang="ja-JP" sz="24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α</a:t>
                </a:r>
                <a:r>
                  <a:rPr lang="ja-JP" altLang="en-US" sz="24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が成り立つ。（</a:t>
                </a:r>
                <a:r>
                  <a:rPr lang="en-US" altLang="ja-JP" sz="24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α</a:t>
                </a:r>
                <a:r>
                  <a:rPr lang="ja-JP" altLang="en-US" sz="24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２乗以上の項を無視）</a:t>
                </a:r>
              </a:p>
            </p:txBody>
          </p:sp>
        </mc:Choice>
        <mc:Fallback xmlns=""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BAB1738D-96A1-4E5A-9414-1822D7EA9F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680" y="1198604"/>
                <a:ext cx="11569243" cy="4708981"/>
              </a:xfrm>
              <a:prstGeom prst="rect">
                <a:avLst/>
              </a:prstGeom>
              <a:blipFill>
                <a:blip r:embed="rId2"/>
                <a:stretch>
                  <a:fillRect l="-1317" t="-1684" r="-4847" b="-168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006A9A1F-0066-43D7-A5AB-46AE35FF990A}"/>
                  </a:ext>
                </a:extLst>
              </p:cNvPr>
              <p:cNvSpPr/>
              <p:nvPr/>
            </p:nvSpPr>
            <p:spPr>
              <a:xfrm>
                <a:off x="3854987" y="2452527"/>
                <a:ext cx="1058367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4000" b="0" i="1" smtClean="0"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𝑙</m:t>
                      </m:r>
                      <m:r>
                        <a:rPr lang="en-US" altLang="ja-JP" sz="4000" b="0" i="1" smtClean="0"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=</m:t>
                      </m:r>
                    </m:oMath>
                  </m:oMathPara>
                </a14:m>
                <a:endParaRPr lang="ja-JP" altLang="en-US" sz="4000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006A9A1F-0066-43D7-A5AB-46AE35FF99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4987" y="2452527"/>
                <a:ext cx="1058367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D1C06D7B-E13A-4D67-B4AA-EB4C2E65BC7A}"/>
                  </a:ext>
                </a:extLst>
              </p:cNvPr>
              <p:cNvSpPr/>
              <p:nvPr/>
            </p:nvSpPr>
            <p:spPr>
              <a:xfrm>
                <a:off x="4999916" y="2495254"/>
                <a:ext cx="2876108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36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𝒍</m:t>
                    </m:r>
                    <m:r>
                      <a:rPr lang="en-US" altLang="ja-JP" sz="36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 </m:t>
                    </m:r>
                  </m:oMath>
                </a14:m>
                <a:r>
                  <a:rPr lang="ja-JP" altLang="en-US" sz="2000" b="1" dirty="0">
                    <a:solidFill>
                      <a:srgbClr val="FF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０</a:t>
                </a:r>
                <a:r>
                  <a:rPr lang="ja-JP" altLang="en-US" sz="3600" b="1" dirty="0">
                    <a:solidFill>
                      <a:srgbClr val="FF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（</a:t>
                </a:r>
                <a:r>
                  <a:rPr lang="en-US" altLang="ja-JP" sz="3600" b="1" dirty="0">
                    <a:solidFill>
                      <a:srgbClr val="FF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1+α</a:t>
                </a:r>
                <a14:m>
                  <m:oMath xmlns:m="http://schemas.openxmlformats.org/officeDocument/2006/math">
                    <m:r>
                      <a:rPr lang="en-US" altLang="ja-JP" sz="36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𝒕</m:t>
                    </m:r>
                  </m:oMath>
                </a14:m>
                <a:r>
                  <a:rPr lang="ja-JP" altLang="en-US" sz="3600" b="1" dirty="0">
                    <a:solidFill>
                      <a:srgbClr val="FF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）</a:t>
                </a:r>
              </a:p>
            </p:txBody>
          </p:sp>
        </mc:Choice>
        <mc:Fallback xmlns="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D1C06D7B-E13A-4D67-B4AA-EB4C2E65BC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9916" y="2495254"/>
                <a:ext cx="2876108" cy="646331"/>
              </a:xfrm>
              <a:prstGeom prst="rect">
                <a:avLst/>
              </a:prstGeom>
              <a:blipFill>
                <a:blip r:embed="rId4"/>
                <a:stretch>
                  <a:fillRect t="-16981" r="-6144" b="-3207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9D1BB130-FEF8-4A0C-BB0D-A274168F51DF}"/>
                  </a:ext>
                </a:extLst>
              </p:cNvPr>
              <p:cNvSpPr/>
              <p:nvPr/>
            </p:nvSpPr>
            <p:spPr>
              <a:xfrm>
                <a:off x="3862662" y="4581314"/>
                <a:ext cx="121706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4000" b="0" i="1" smtClean="0"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𝑉</m:t>
                      </m:r>
                      <m:r>
                        <a:rPr lang="en-US" altLang="ja-JP" sz="4000" b="0" i="1" smtClean="0"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=</m:t>
                      </m:r>
                    </m:oMath>
                  </m:oMathPara>
                </a14:m>
                <a:endParaRPr lang="ja-JP" altLang="en-US" sz="4000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9D1BB130-FEF8-4A0C-BB0D-A274168F51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2662" y="4581314"/>
                <a:ext cx="1217063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425BC1F8-2640-4399-B5B5-4D275F353FAD}"/>
                  </a:ext>
                </a:extLst>
              </p:cNvPr>
              <p:cNvSpPr/>
              <p:nvPr/>
            </p:nvSpPr>
            <p:spPr>
              <a:xfrm>
                <a:off x="5001288" y="4652580"/>
                <a:ext cx="290335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36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𝑽</m:t>
                    </m:r>
                  </m:oMath>
                </a14:m>
                <a:r>
                  <a:rPr lang="ja-JP" altLang="en-US" sz="2000" b="1" dirty="0">
                    <a:solidFill>
                      <a:srgbClr val="FF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０</a:t>
                </a:r>
                <a:r>
                  <a:rPr lang="ja-JP" altLang="en-US" sz="3600" b="1" dirty="0">
                    <a:solidFill>
                      <a:srgbClr val="FF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（</a:t>
                </a:r>
                <a:r>
                  <a:rPr lang="en-US" altLang="ja-JP" sz="3600" b="1" dirty="0">
                    <a:solidFill>
                      <a:srgbClr val="FF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1+β</a:t>
                </a:r>
                <a14:m>
                  <m:oMath xmlns:m="http://schemas.openxmlformats.org/officeDocument/2006/math">
                    <m:r>
                      <a:rPr lang="en-US" altLang="ja-JP" sz="36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𝒕</m:t>
                    </m:r>
                  </m:oMath>
                </a14:m>
                <a:r>
                  <a:rPr lang="ja-JP" altLang="en-US" sz="3600" b="1" dirty="0">
                    <a:solidFill>
                      <a:srgbClr val="FF0000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）</a:t>
                </a:r>
              </a:p>
            </p:txBody>
          </p:sp>
        </mc:Choice>
        <mc:Fallback xmlns=""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425BC1F8-2640-4399-B5B5-4D275F353F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1288" y="4652580"/>
                <a:ext cx="2903359" cy="646331"/>
              </a:xfrm>
              <a:prstGeom prst="rect">
                <a:avLst/>
              </a:prstGeom>
              <a:blipFill>
                <a:blip r:embed="rId6"/>
                <a:stretch>
                  <a:fillRect t="-16981" r="-6080" b="-3207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8936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BC8F5B1-F28F-4C8E-A27B-EAA716AABC39}"/>
              </a:ext>
            </a:extLst>
          </p:cNvPr>
          <p:cNvSpPr txBox="1">
            <a:spLocks/>
          </p:cNvSpPr>
          <p:nvPr/>
        </p:nvSpPr>
        <p:spPr>
          <a:xfrm>
            <a:off x="-21980" y="8795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熱と温度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94104D-4EC1-479D-A5AD-665001F1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9149"/>
            <a:ext cx="2743200" cy="365125"/>
          </a:xfrm>
        </p:spPr>
        <p:txBody>
          <a:bodyPr/>
          <a:lstStyle/>
          <a:p>
            <a:fld id="{E5F23ADE-3167-4E81-92F9-B6DC78158E7F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7AA6D1-F801-4257-B167-AB67B9F2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32916F-A0B1-44D6-831B-020DA44E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2</a:t>
            </a:fld>
            <a:endParaRPr kumimoji="1" lang="ja-JP" altLang="en-US"/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A0B4C9C8-DB89-4901-964D-BC4ADFC1FCCA}"/>
              </a:ext>
            </a:extLst>
          </p:cNvPr>
          <p:cNvCxnSpPr>
            <a:cxnSpLocks/>
          </p:cNvCxnSpPr>
          <p:nvPr/>
        </p:nvCxnSpPr>
        <p:spPr>
          <a:xfrm>
            <a:off x="-14715" y="644121"/>
            <a:ext cx="1205168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6BA62BE-9A1F-49D3-BF3D-95FF6BD39623}"/>
              </a:ext>
            </a:extLst>
          </p:cNvPr>
          <p:cNvSpPr/>
          <p:nvPr/>
        </p:nvSpPr>
        <p:spPr>
          <a:xfrm>
            <a:off x="284654" y="1123234"/>
            <a:ext cx="510633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温度とは何か？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1700A6A-FE9B-450B-B2FB-01B14FD841BE}"/>
              </a:ext>
            </a:extLst>
          </p:cNvPr>
          <p:cNvSpPr/>
          <p:nvPr/>
        </p:nvSpPr>
        <p:spPr>
          <a:xfrm>
            <a:off x="538516" y="2540998"/>
            <a:ext cx="1127262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温度とは</a:t>
            </a:r>
            <a:r>
              <a:rPr lang="ja-JP" altLang="en-US" sz="44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の　　　</a:t>
            </a:r>
            <a:r>
              <a:rPr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さを</a:t>
            </a:r>
            <a:endParaRPr lang="en-US" altLang="ja-JP" sz="4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表す物理量である。</a:t>
            </a:r>
          </a:p>
        </p:txBody>
      </p:sp>
    </p:spTree>
    <p:extLst>
      <p:ext uri="{BB962C8B-B14F-4D97-AF65-F5344CB8AC3E}">
        <p14:creationId xmlns:p14="http://schemas.microsoft.com/office/powerpoint/2010/main" val="26055834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20</a:t>
            </a:fld>
            <a:endParaRPr kumimoji="1" lang="ja-JP" altLang="en-US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0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熱と温度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B3D6BE26-44F6-4A68-ACE9-11E0BA71B1AB}"/>
              </a:ext>
            </a:extLst>
          </p:cNvPr>
          <p:cNvCxnSpPr>
            <a:cxnSpLocks/>
          </p:cNvCxnSpPr>
          <p:nvPr/>
        </p:nvCxnSpPr>
        <p:spPr>
          <a:xfrm flipV="1">
            <a:off x="4149891" y="1279870"/>
            <a:ext cx="0" cy="4328931"/>
          </a:xfrm>
          <a:prstGeom prst="straightConnector1">
            <a:avLst/>
          </a:prstGeom>
          <a:ln w="1016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6265B876-C826-4AEA-ADF1-C57A4A392523}"/>
              </a:ext>
            </a:extLst>
          </p:cNvPr>
          <p:cNvCxnSpPr>
            <a:cxnSpLocks/>
          </p:cNvCxnSpPr>
          <p:nvPr/>
        </p:nvCxnSpPr>
        <p:spPr>
          <a:xfrm rot="5400000" flipV="1">
            <a:off x="6260472" y="3417343"/>
            <a:ext cx="0" cy="4328931"/>
          </a:xfrm>
          <a:prstGeom prst="straightConnector1">
            <a:avLst/>
          </a:prstGeom>
          <a:ln w="1016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08F92D0B-64DA-4F13-A9FF-7F996EF32D86}"/>
              </a:ext>
            </a:extLst>
          </p:cNvPr>
          <p:cNvCxnSpPr>
            <a:cxnSpLocks/>
          </p:cNvCxnSpPr>
          <p:nvPr/>
        </p:nvCxnSpPr>
        <p:spPr>
          <a:xfrm flipV="1">
            <a:off x="4149891" y="2683301"/>
            <a:ext cx="3402957" cy="1017608"/>
          </a:xfrm>
          <a:prstGeom prst="straightConnector1">
            <a:avLst/>
          </a:prstGeom>
          <a:ln w="1016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69C0E9CA-9E46-4D35-8949-FDE978E827AE}"/>
                  </a:ext>
                </a:extLst>
              </p:cNvPr>
              <p:cNvSpPr/>
              <p:nvPr/>
            </p:nvSpPr>
            <p:spPr>
              <a:xfrm>
                <a:off x="3304220" y="2257739"/>
                <a:ext cx="619079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4800" b="1" i="1" smtClean="0"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𝒍</m:t>
                      </m:r>
                    </m:oMath>
                  </m:oMathPara>
                </a14:m>
                <a:endParaRPr lang="ja-JP" altLang="en-US" sz="24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69C0E9CA-9E46-4D35-8949-FDE978E827A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4220" y="2257739"/>
                <a:ext cx="619079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6C605ACD-C324-4F7D-AC0E-08D7D3847B8E}"/>
                  </a:ext>
                </a:extLst>
              </p:cNvPr>
              <p:cNvSpPr/>
              <p:nvPr/>
            </p:nvSpPr>
            <p:spPr>
              <a:xfrm>
                <a:off x="3304220" y="3286427"/>
                <a:ext cx="792653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</m:ctrlPr>
                        </m:sSubPr>
                        <m:e>
                          <m:r>
                            <a:rPr lang="en-US" altLang="ja-JP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  <m:t>𝒍</m:t>
                          </m:r>
                        </m:e>
                        <m:sub>
                          <m:r>
                            <a:rPr lang="en-US" altLang="ja-JP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ja-JP" altLang="en-US" sz="4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6C605ACD-C324-4F7D-AC0E-08D7D3847B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4220" y="3286427"/>
                <a:ext cx="792653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CFBB9CC8-1B17-4360-9E27-975F7C8D3661}"/>
                  </a:ext>
                </a:extLst>
              </p:cNvPr>
              <p:cNvSpPr/>
              <p:nvPr/>
            </p:nvSpPr>
            <p:spPr>
              <a:xfrm>
                <a:off x="7949806" y="5664189"/>
                <a:ext cx="611065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𝒕</m:t>
                      </m:r>
                    </m:oMath>
                  </m:oMathPara>
                </a14:m>
                <a:endParaRPr lang="ja-JP" altLang="en-US" sz="44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CFBB9CC8-1B17-4360-9E27-975F7C8D36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9806" y="5664189"/>
                <a:ext cx="611065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281D8D82-33A3-477D-B03E-33EC520CFDFC}"/>
                  </a:ext>
                </a:extLst>
              </p:cNvPr>
              <p:cNvSpPr/>
              <p:nvPr/>
            </p:nvSpPr>
            <p:spPr>
              <a:xfrm>
                <a:off x="5246388" y="590936"/>
                <a:ext cx="6163739" cy="11079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6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𝒍</m:t>
                      </m:r>
                      <m:r>
                        <a:rPr lang="en-US" altLang="ja-JP" sz="6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=</m:t>
                      </m:r>
                      <m:sSub>
                        <m:sSubPr>
                          <m:ctrlPr>
                            <a:rPr lang="en-US" altLang="ja-JP" sz="6600" b="1" i="1"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</m:ctrlPr>
                        </m:sSubPr>
                        <m:e>
                          <m:r>
                            <a:rPr lang="en-US" altLang="ja-JP" sz="6600" b="1" i="1"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  <m:t>𝒍</m:t>
                          </m:r>
                        </m:e>
                        <m:sub>
                          <m:r>
                            <a:rPr lang="en-US" altLang="ja-JP" sz="6600" b="1" i="1"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  <m:t>𝟎</m:t>
                          </m:r>
                        </m:sub>
                      </m:sSub>
                      <m:r>
                        <a:rPr lang="en-US" altLang="ja-JP" sz="6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(</m:t>
                      </m:r>
                      <m:r>
                        <a:rPr lang="en-US" altLang="ja-JP" sz="6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𝟏</m:t>
                      </m:r>
                      <m:r>
                        <a:rPr lang="en-US" altLang="ja-JP" sz="6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+</m:t>
                      </m:r>
                      <m:r>
                        <m:rPr>
                          <m:nor/>
                        </m:rPr>
                        <a:rPr lang="en-US" altLang="ja-JP" sz="66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m:t>α</m:t>
                      </m:r>
                      <m:r>
                        <a:rPr lang="en-US" altLang="ja-JP" sz="6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𝒕</m:t>
                      </m:r>
                      <m:r>
                        <a:rPr lang="en-US" altLang="ja-JP" sz="6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)</m:t>
                      </m:r>
                    </m:oMath>
                  </m:oMathPara>
                </a14:m>
                <a:endParaRPr lang="ja-JP" altLang="en-US" sz="66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281D8D82-33A3-477D-B03E-33EC520CFDF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6388" y="590936"/>
                <a:ext cx="6163739" cy="110799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0D5500AA-489A-4CCD-8354-BDB0EF6DE400}"/>
              </a:ext>
            </a:extLst>
          </p:cNvPr>
          <p:cNvCxnSpPr>
            <a:cxnSpLocks/>
          </p:cNvCxnSpPr>
          <p:nvPr/>
        </p:nvCxnSpPr>
        <p:spPr>
          <a:xfrm flipV="1">
            <a:off x="4235716" y="2642790"/>
            <a:ext cx="3988463" cy="40511"/>
          </a:xfrm>
          <a:prstGeom prst="straightConnector1">
            <a:avLst/>
          </a:prstGeom>
          <a:ln w="34925">
            <a:solidFill>
              <a:srgbClr val="FF0000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F26A42FF-CB93-49EA-B885-2A1A5B512F03}"/>
              </a:ext>
            </a:extLst>
          </p:cNvPr>
          <p:cNvCxnSpPr>
            <a:cxnSpLocks/>
          </p:cNvCxnSpPr>
          <p:nvPr/>
        </p:nvCxnSpPr>
        <p:spPr>
          <a:xfrm flipV="1">
            <a:off x="4180416" y="3680652"/>
            <a:ext cx="3988463" cy="40511"/>
          </a:xfrm>
          <a:prstGeom prst="straightConnector1">
            <a:avLst/>
          </a:prstGeom>
          <a:ln w="34925">
            <a:solidFill>
              <a:srgbClr val="FF0000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6A386AC6-FD9E-4065-B51B-23989C06EDB3}"/>
              </a:ext>
            </a:extLst>
          </p:cNvPr>
          <p:cNvCxnSpPr>
            <a:cxnSpLocks/>
          </p:cNvCxnSpPr>
          <p:nvPr/>
        </p:nvCxnSpPr>
        <p:spPr>
          <a:xfrm flipH="1">
            <a:off x="7502893" y="2642788"/>
            <a:ext cx="1" cy="2943748"/>
          </a:xfrm>
          <a:prstGeom prst="straightConnector1">
            <a:avLst/>
          </a:prstGeom>
          <a:ln w="34925">
            <a:solidFill>
              <a:srgbClr val="FF0000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0562010D-6E9C-4435-8C63-57465817023F}"/>
              </a:ext>
            </a:extLst>
          </p:cNvPr>
          <p:cNvSpPr/>
          <p:nvPr/>
        </p:nvSpPr>
        <p:spPr>
          <a:xfrm>
            <a:off x="2824910" y="973157"/>
            <a:ext cx="11079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長さ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14F11F87-CF73-4454-9478-BF9AA5D3E894}"/>
              </a:ext>
            </a:extLst>
          </p:cNvPr>
          <p:cNvSpPr/>
          <p:nvPr/>
        </p:nvSpPr>
        <p:spPr>
          <a:xfrm>
            <a:off x="8655447" y="5263370"/>
            <a:ext cx="11079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時間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1B9EB116-E284-493A-A252-8704A77EDC10}"/>
                  </a:ext>
                </a:extLst>
              </p:cNvPr>
              <p:cNvSpPr/>
              <p:nvPr/>
            </p:nvSpPr>
            <p:spPr>
              <a:xfrm>
                <a:off x="3530075" y="5524980"/>
                <a:ext cx="712054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𝟎</m:t>
                      </m:r>
                    </m:oMath>
                  </m:oMathPara>
                </a14:m>
                <a:endParaRPr lang="ja-JP" altLang="en-US" sz="44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1B9EB116-E284-493A-A252-8704A77EDC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0075" y="5524980"/>
                <a:ext cx="712054" cy="76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52606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21</a:t>
            </a:fld>
            <a:endParaRPr kumimoji="1" lang="ja-JP" altLang="en-US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0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熱と温度　（練習１）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4A6637AD-1FFC-416C-8745-9C2C0FE9DE17}"/>
                  </a:ext>
                </a:extLst>
              </p:cNvPr>
              <p:cNvSpPr/>
              <p:nvPr/>
            </p:nvSpPr>
            <p:spPr>
              <a:xfrm>
                <a:off x="330068" y="730923"/>
                <a:ext cx="11667920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2800" dirty="0">
                    <a:latin typeface="HG丸ｺﾞｼｯｸM-PRO" panose="020F0600000000000000" pitchFamily="50" charset="-128"/>
                  </a:rPr>
                  <a:t>銅の線膨張率を</a:t>
                </a:r>
                <a:r>
                  <a:rPr lang="en-US" altLang="ja-JP" sz="2800" dirty="0">
                    <a:latin typeface="HG丸ｺﾞｼｯｸM-PRO" panose="020F0600000000000000" pitchFamily="50" charset="-128"/>
                  </a:rPr>
                  <a:t>α</a:t>
                </a:r>
                <a:r>
                  <a:rPr lang="ja-JP" altLang="en-US" sz="2800" dirty="0">
                    <a:latin typeface="HG丸ｺﾞｼｯｸM-PRO" panose="020F0600000000000000" pitchFamily="50" charset="-128"/>
                  </a:rPr>
                  <a:t>とする。</a:t>
                </a:r>
                <a:endParaRPr lang="en-US" altLang="ja-JP" sz="2800" dirty="0">
                  <a:latin typeface="HG丸ｺﾞｼｯｸM-PRO" panose="020F0600000000000000" pitchFamily="50" charset="-128"/>
                </a:endParaRPr>
              </a:p>
              <a:p>
                <a:r>
                  <a:rPr lang="en-US" altLang="ja-JP" sz="2800" dirty="0">
                    <a:latin typeface="HG丸ｺﾞｼｯｸM-PRO" panose="020F0600000000000000" pitchFamily="50" charset="-128"/>
                  </a:rPr>
                  <a:t>20℃</a:t>
                </a:r>
                <a:r>
                  <a:rPr lang="ja-JP" altLang="en-US" sz="2800" dirty="0">
                    <a:latin typeface="HG丸ｺﾞｼｯｸM-PRO" panose="020F0600000000000000" pitchFamily="50" charset="-128"/>
                  </a:rPr>
                  <a:t>における長さを</a:t>
                </a:r>
                <a14:m>
                  <m:oMath xmlns:m="http://schemas.openxmlformats.org/officeDocument/2006/math">
                    <m:r>
                      <a:rPr lang="en-US" altLang="ja-JP" sz="2800" b="1" i="1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𝒍</m:t>
                    </m:r>
                    <m:r>
                      <a:rPr lang="en-US" altLang="ja-JP" sz="2800" b="1" i="1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 </m:t>
                    </m:r>
                  </m:oMath>
                </a14:m>
                <a:r>
                  <a:rPr lang="en-US" altLang="ja-JP" sz="2800" dirty="0" err="1">
                    <a:latin typeface="HG丸ｺﾞｼｯｸM-PRO" panose="020F0600000000000000" pitchFamily="50" charset="-128"/>
                  </a:rPr>
                  <a:t>〔m</a:t>
                </a:r>
                <a:r>
                  <a:rPr lang="en-US" altLang="ja-JP" sz="2800" dirty="0">
                    <a:latin typeface="HG丸ｺﾞｼｯｸM-PRO" panose="020F0600000000000000" pitchFamily="50" charset="-128"/>
                  </a:rPr>
                  <a:t>〕</a:t>
                </a:r>
                <a:r>
                  <a:rPr lang="ja-JP" altLang="en-US" sz="2800" dirty="0">
                    <a:latin typeface="HG丸ｺﾞｼｯｸM-PRO" panose="020F0600000000000000" pitchFamily="50" charset="-128"/>
                  </a:rPr>
                  <a:t>とすると，</a:t>
                </a:r>
                <a14:m>
                  <m:oMath xmlns:m="http://schemas.openxmlformats.org/officeDocument/2006/math">
                    <m:r>
                      <a:rPr lang="en-US" altLang="ja-JP" sz="2800" b="1" i="1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𝒍</m:t>
                    </m:r>
                    <m:r>
                      <a:rPr lang="en-US" altLang="ja-JP" sz="2800" b="1" i="1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=</m:t>
                    </m:r>
                    <m:sSub>
                      <m:sSubPr>
                        <m:ctrlPr>
                          <a:rPr lang="en-US" altLang="ja-JP" sz="2800" b="1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</m:ctrlPr>
                      </m:sSubPr>
                      <m:e>
                        <m:r>
                          <a:rPr lang="en-US" altLang="ja-JP" sz="2800" b="1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𝒍</m:t>
                        </m:r>
                      </m:e>
                      <m:sub>
                        <m:r>
                          <a:rPr lang="en-US" altLang="ja-JP" sz="2800" b="1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</a:rPr>
                          <m:t>𝟎</m:t>
                        </m:r>
                      </m:sub>
                    </m:sSub>
                    <m:r>
                      <a:rPr lang="en-US" altLang="ja-JP" sz="2800" b="1" i="1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(</m:t>
                    </m:r>
                    <m:r>
                      <a:rPr lang="en-US" altLang="ja-JP" sz="2800" b="1" i="1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𝟏</m:t>
                    </m:r>
                    <m:r>
                      <a:rPr lang="en-US" altLang="ja-JP" sz="2800" b="1" i="1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+</m:t>
                    </m:r>
                    <m:r>
                      <m:rPr>
                        <m:nor/>
                      </m:rPr>
                      <a:rPr lang="en-US" altLang="ja-JP" sz="28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rPr>
                      <m:t>α</m:t>
                    </m:r>
                    <m:r>
                      <a:rPr lang="en-US" altLang="ja-JP" sz="2800" b="1" i="1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𝒕</m:t>
                    </m:r>
                    <m:r>
                      <a:rPr lang="en-US" altLang="ja-JP" sz="2800" b="1" i="1"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)</m:t>
                    </m:r>
                  </m:oMath>
                </a14:m>
                <a:r>
                  <a:rPr lang="ja-JP" altLang="en-US" sz="2800" dirty="0">
                    <a:latin typeface="HG丸ｺﾞｼｯｸM-PRO" panose="020F0600000000000000" pitchFamily="50" charset="-128"/>
                  </a:rPr>
                  <a:t>から，</a:t>
                </a:r>
              </a:p>
            </p:txBody>
          </p:sp>
        </mc:Choice>
        <mc:Fallback xmlns=""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4A6637AD-1FFC-416C-8745-9C2C0FE9DE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068" y="730923"/>
                <a:ext cx="11667920" cy="954107"/>
              </a:xfrm>
              <a:prstGeom prst="rect">
                <a:avLst/>
              </a:prstGeom>
              <a:blipFill>
                <a:blip r:embed="rId2"/>
                <a:stretch>
                  <a:fillRect l="-1045" t="-10256" b="-18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34C19FE6-E2AA-4092-A5A0-0A4C273A5CDC}"/>
                  </a:ext>
                </a:extLst>
              </p:cNvPr>
              <p:cNvSpPr/>
              <p:nvPr/>
            </p:nvSpPr>
            <p:spPr>
              <a:xfrm>
                <a:off x="1186891" y="4290785"/>
                <a:ext cx="9983109" cy="6588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𝟏𝟎</m:t>
                    </m:r>
                    <m:r>
                      <m:rPr>
                        <m:nor/>
                      </m:rPr>
                      <a:rPr lang="en-US" altLang="ja-JP" sz="3600" b="1" dirty="0">
                        <a:solidFill>
                          <a:srgbClr val="FF0000"/>
                        </a:solidFill>
                        <a:latin typeface="HG丸ｺﾞｼｯｸM-PRO" panose="020F0600000000000000" pitchFamily="50" charset="-128"/>
                      </a:rPr>
                      <m:t>×</m:t>
                    </m:r>
                    <m:r>
                      <a:rPr lang="en-US" altLang="ja-JP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(</m:t>
                    </m:r>
                    <m:r>
                      <a:rPr lang="en-US" altLang="ja-JP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𝟏</m:t>
                    </m:r>
                    <m:r>
                      <a:rPr lang="en-US" altLang="ja-JP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+</m:t>
                    </m:r>
                    <m:r>
                      <m:rPr>
                        <m:nor/>
                      </m:rPr>
                      <a:rPr lang="en-US" altLang="ja-JP" sz="3600" b="1" dirty="0">
                        <a:solidFill>
                          <a:srgbClr val="FF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rPr>
                      <m:t>α</m:t>
                    </m:r>
                    <m:r>
                      <m:rPr>
                        <m:nor/>
                      </m:rPr>
                      <a:rPr lang="en-US" altLang="ja-JP" sz="3600" b="1" dirty="0">
                        <a:solidFill>
                          <a:srgbClr val="FF0000"/>
                        </a:solidFill>
                        <a:latin typeface="HG丸ｺﾞｼｯｸM-PRO" panose="020F0600000000000000" pitchFamily="50" charset="-128"/>
                      </a:rPr>
                      <m:t>×</m:t>
                    </m:r>
                    <m:r>
                      <a:rPr lang="en-US" altLang="ja-JP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𝟏𝟎</m:t>
                    </m:r>
                    <m:r>
                      <a:rPr lang="en-US" altLang="ja-JP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)−</m:t>
                    </m:r>
                    <m:r>
                      <a:rPr lang="en-US" altLang="ja-JP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𝟏𝟎</m:t>
                    </m:r>
                  </m:oMath>
                </a14:m>
                <a:r>
                  <a:rPr lang="ja-JP" altLang="en-US" sz="3600" b="1" dirty="0">
                    <a:solidFill>
                      <a:srgbClr val="FF0000"/>
                    </a:solidFill>
                    <a:latin typeface="HG丸ｺﾞｼｯｸM-PRO" panose="020F0600000000000000" pitchFamily="50" charset="-128"/>
                  </a:rPr>
                  <a:t>＝</a:t>
                </a:r>
                <a14:m>
                  <m:oMath xmlns:m="http://schemas.openxmlformats.org/officeDocument/2006/math">
                    <m:r>
                      <a:rPr lang="en-US" altLang="ja-JP" sz="36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altLang="ja-JP" sz="36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altLang="ja-JP" sz="3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altLang="ja-JP" sz="3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 sz="3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altLang="ja-JP" sz="3600" b="1" dirty="0">
                  <a:solidFill>
                    <a:srgbClr val="FF0000"/>
                  </a:solidFill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34C19FE6-E2AA-4092-A5A0-0A4C273A5C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6891" y="4290785"/>
                <a:ext cx="9983109" cy="658898"/>
              </a:xfrm>
              <a:prstGeom prst="rect">
                <a:avLst/>
              </a:prstGeom>
              <a:blipFill>
                <a:blip r:embed="rId3"/>
                <a:stretch>
                  <a:fillRect t="-12037" b="-3518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9C460369-F287-4C4E-B1F1-CA9EC7F33244}"/>
                  </a:ext>
                </a:extLst>
              </p:cNvPr>
              <p:cNvSpPr/>
              <p:nvPr/>
            </p:nvSpPr>
            <p:spPr>
              <a:xfrm>
                <a:off x="4347913" y="5075552"/>
                <a:ext cx="3334503" cy="12180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ja-JP" sz="3600" b="1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m:t>α</m:t>
                      </m:r>
                      <m:r>
                        <a:rPr lang="en-US" altLang="ja-JP" sz="36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sz="3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altLang="ja-JP" sz="36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36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altLang="ja-JP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altLang="ja-JP" sz="3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3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lang="en-US" altLang="ja-JP" sz="3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ja-JP" sz="3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  <m:r>
                            <m:rPr>
                              <m:nor/>
                            </m:rPr>
                            <a:rPr lang="en-US" altLang="ja-JP" sz="3600" b="1" dirty="0">
                              <a:solidFill>
                                <a:srgbClr val="FF0000"/>
                              </a:solidFill>
                              <a:latin typeface="HG丸ｺﾞｼｯｸM-PRO" panose="020F0600000000000000" pitchFamily="50" charset="-128"/>
                            </a:rPr>
                            <m:t>×</m:t>
                          </m:r>
                          <m:r>
                            <a:rPr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</m:oMath>
                  </m:oMathPara>
                </a14:m>
                <a:endParaRPr lang="en-US" altLang="ja-JP" sz="3600" b="1" dirty="0">
                  <a:solidFill>
                    <a:srgbClr val="FF0000"/>
                  </a:solidFill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9C460369-F287-4C4E-B1F1-CA9EC7F332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7913" y="5075552"/>
                <a:ext cx="3334503" cy="12180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DF3D796D-1780-4C82-9919-C979D9A77F44}"/>
                  </a:ext>
                </a:extLst>
              </p:cNvPr>
              <p:cNvSpPr/>
              <p:nvPr/>
            </p:nvSpPr>
            <p:spPr>
              <a:xfrm>
                <a:off x="7682416" y="5457142"/>
                <a:ext cx="3124510" cy="6671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36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36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m:rPr>
                        <m:nor/>
                      </m:rPr>
                      <a:rPr lang="en-US" altLang="ja-JP" sz="3600" b="1" dirty="0">
                        <a:solidFill>
                          <a:srgbClr val="FF0000"/>
                        </a:solidFill>
                        <a:latin typeface="HG丸ｺﾞｼｯｸM-PRO" panose="020F0600000000000000" pitchFamily="50" charset="-128"/>
                      </a:rPr>
                      <m:t>×</m:t>
                    </m:r>
                    <m:sSup>
                      <m:sSupPr>
                        <m:ctrlPr>
                          <a:rPr lang="en-US" altLang="ja-JP" sz="3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altLang="ja-JP" sz="3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 sz="3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  <m:r>
                      <a:rPr lang="en-US" altLang="ja-JP" sz="3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ja-JP" sz="3600" b="1" dirty="0">
                    <a:solidFill>
                      <a:srgbClr val="FF0000"/>
                    </a:solidFill>
                    <a:latin typeface="HG丸ｺﾞｼｯｸM-PRO" panose="020F0600000000000000" pitchFamily="50" charset="-128"/>
                  </a:rPr>
                  <a:t>/K</a:t>
                </a:r>
              </a:p>
            </p:txBody>
          </p:sp>
        </mc:Choice>
        <mc:Fallback xmlns="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DF3D796D-1780-4C82-9919-C979D9A77F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2416" y="5457142"/>
                <a:ext cx="3124510" cy="667170"/>
              </a:xfrm>
              <a:prstGeom prst="rect">
                <a:avLst/>
              </a:prstGeom>
              <a:blipFill>
                <a:blip r:embed="rId5"/>
                <a:stretch>
                  <a:fillRect t="-13636" r="-5263" b="-30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3BBD87BE-662A-4492-BA3C-1CCA012C5098}"/>
                  </a:ext>
                </a:extLst>
              </p:cNvPr>
              <p:cNvSpPr/>
              <p:nvPr/>
            </p:nvSpPr>
            <p:spPr>
              <a:xfrm>
                <a:off x="2871818" y="1730668"/>
                <a:ext cx="584326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𝒍</m:t>
                      </m:r>
                      <m:r>
                        <a:rPr lang="en-US" altLang="ja-JP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=</m:t>
                      </m:r>
                      <m:r>
                        <a:rPr lang="en-US" altLang="ja-JP" sz="4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𝟏𝟎</m:t>
                      </m:r>
                      <m:r>
                        <m:rPr>
                          <m:nor/>
                        </m:rPr>
                        <a:rPr lang="en-US" altLang="ja-JP" sz="4400" b="1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</a:rPr>
                        <m:t>×</m:t>
                      </m:r>
                      <m:r>
                        <a:rPr lang="en-US" altLang="ja-JP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(</m:t>
                      </m:r>
                      <m:r>
                        <a:rPr lang="en-US" altLang="ja-JP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𝟏</m:t>
                      </m:r>
                      <m:r>
                        <a:rPr lang="en-US" altLang="ja-JP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+</m:t>
                      </m:r>
                      <m:r>
                        <m:rPr>
                          <m:nor/>
                        </m:rPr>
                        <a:rPr lang="en-US" altLang="ja-JP" sz="4400" b="1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m:t>α</m:t>
                      </m:r>
                      <m:r>
                        <m:rPr>
                          <m:nor/>
                        </m:rPr>
                        <a:rPr lang="en-US" altLang="ja-JP" sz="4400" b="1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</a:rPr>
                        <m:t>×</m:t>
                      </m:r>
                      <m:r>
                        <a:rPr lang="en-US" altLang="ja-JP" sz="4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𝟏𝟎</m:t>
                      </m:r>
                      <m:r>
                        <a:rPr lang="en-US" altLang="ja-JP" sz="4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)</m:t>
                      </m:r>
                    </m:oMath>
                  </m:oMathPara>
                </a14:m>
                <a:endParaRPr lang="ja-JP" altLang="en-US" sz="44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3BBD87BE-662A-4492-BA3C-1CCA012C50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818" y="1730668"/>
                <a:ext cx="5843266" cy="76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1D33ADD-1D86-48CF-8830-9B380598D00D}"/>
              </a:ext>
            </a:extLst>
          </p:cNvPr>
          <p:cNvSpPr/>
          <p:nvPr/>
        </p:nvSpPr>
        <p:spPr>
          <a:xfrm>
            <a:off x="436748" y="2820931"/>
            <a:ext cx="23391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銅線の伸びは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30DDF40C-0041-4670-9C34-F101D3DC2198}"/>
                  </a:ext>
                </a:extLst>
              </p:cNvPr>
              <p:cNvSpPr/>
              <p:nvPr/>
            </p:nvSpPr>
            <p:spPr>
              <a:xfrm>
                <a:off x="2610839" y="2658579"/>
                <a:ext cx="256506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40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1</m:t>
                      </m:r>
                      <m:r>
                        <a:rPr lang="en-US" altLang="ja-JP" sz="4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.</m:t>
                      </m:r>
                      <m:r>
                        <a:rPr lang="en-US" altLang="ja-JP" sz="40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0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ja-JP" sz="4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  <m:t>cm</m:t>
                          </m:r>
                        </m:e>
                      </m:d>
                      <m:r>
                        <a:rPr lang="en-US" altLang="ja-JP" sz="40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=</m:t>
                      </m:r>
                    </m:oMath>
                  </m:oMathPara>
                </a14:m>
                <a:endParaRPr lang="ja-JP" altLang="en-US" sz="4000" dirty="0"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30DDF40C-0041-4670-9C34-F101D3DC21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0839" y="2658579"/>
                <a:ext cx="2565061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23DC8885-0022-4617-B502-8A87E0088CF4}"/>
                  </a:ext>
                </a:extLst>
              </p:cNvPr>
              <p:cNvSpPr/>
              <p:nvPr/>
            </p:nvSpPr>
            <p:spPr>
              <a:xfrm>
                <a:off x="4731704" y="2695192"/>
                <a:ext cx="5023042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6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0.01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ja-JP" sz="36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  <m:t>m</m:t>
                          </m:r>
                        </m:e>
                      </m:d>
                      <m:r>
                        <a:rPr lang="en-US" altLang="ja-JP" sz="36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ＭＳ ゴシック" panose="020B0609070205080204" pitchFamily="49" charset="-128"/>
                        </a:rPr>
                        <m:t>=1</m:t>
                      </m:r>
                      <m:r>
                        <a:rPr lang="en-US" altLang="ja-JP" sz="3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altLang="ja-JP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altLang="ja-JP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US" altLang="ja-JP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ja-JP" sz="36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</a:rPr>
                            <m:t>m</m:t>
                          </m:r>
                        </m:e>
                      </m:d>
                    </m:oMath>
                  </m:oMathPara>
                </a14:m>
                <a:endParaRPr lang="ja-JP" altLang="en-US" sz="3600" dirty="0"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23DC8885-0022-4617-B502-8A87E0088C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1704" y="2695192"/>
                <a:ext cx="5023042" cy="6588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9529DA47-F768-481D-A795-F9703EA67047}"/>
                  </a:ext>
                </a:extLst>
              </p:cNvPr>
              <p:cNvSpPr/>
              <p:nvPr/>
            </p:nvSpPr>
            <p:spPr>
              <a:xfrm>
                <a:off x="9504147" y="2680300"/>
                <a:ext cx="2431243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4400" dirty="0">
                    <a:solidFill>
                      <a:srgbClr val="FF0000"/>
                    </a:solidFill>
                    <a:latin typeface="HG丸ｺﾞｼｯｸM-PRO" panose="020F0600000000000000" pitchFamily="50" charset="-128"/>
                  </a:rPr>
                  <a:t>＝</a:t>
                </a:r>
                <a14:m>
                  <m:oMath xmlns:m="http://schemas.openxmlformats.org/officeDocument/2006/math">
                    <m:r>
                      <a:rPr lang="en-US" altLang="ja-JP" sz="4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𝒍</m:t>
                    </m:r>
                    <m:r>
                      <a:rPr lang="en-US" altLang="ja-JP" sz="4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 −</m:t>
                    </m:r>
                    <m:r>
                      <a:rPr lang="en-US" altLang="ja-JP" sz="4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ＭＳ ゴシック" panose="020B0609070205080204" pitchFamily="49" charset="-128"/>
                      </a:rPr>
                      <m:t>𝟏𝟎</m:t>
                    </m:r>
                  </m:oMath>
                </a14:m>
                <a:endParaRPr lang="ja-JP" altLang="en-US" sz="4400" dirty="0">
                  <a:solidFill>
                    <a:srgbClr val="FF0000"/>
                  </a:solidFill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9529DA47-F768-481D-A795-F9703EA670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4147" y="2680300"/>
                <a:ext cx="2431243" cy="769441"/>
              </a:xfrm>
              <a:prstGeom prst="rect">
                <a:avLst/>
              </a:prstGeom>
              <a:blipFill>
                <a:blip r:embed="rId9"/>
                <a:stretch>
                  <a:fillRect l="-10025" t="-15079" b="-3888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6616A16-2477-4A1C-803B-BB96808016CD}"/>
              </a:ext>
            </a:extLst>
          </p:cNvPr>
          <p:cNvSpPr/>
          <p:nvPr/>
        </p:nvSpPr>
        <p:spPr>
          <a:xfrm>
            <a:off x="330068" y="3563636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よって、２式より</a:t>
            </a:r>
          </a:p>
        </p:txBody>
      </p:sp>
    </p:spTree>
    <p:extLst>
      <p:ext uri="{BB962C8B-B14F-4D97-AF65-F5344CB8AC3E}">
        <p14:creationId xmlns:p14="http://schemas.microsoft.com/office/powerpoint/2010/main" val="1627456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22</a:t>
            </a:fld>
            <a:endParaRPr kumimoji="1" lang="ja-JP" altLang="en-US"/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7B632E68-31B9-44DB-918B-20085BDEB274}"/>
              </a:ext>
            </a:extLst>
          </p:cNvPr>
          <p:cNvSpPr txBox="1">
            <a:spLocks/>
          </p:cNvSpPr>
          <p:nvPr/>
        </p:nvSpPr>
        <p:spPr>
          <a:xfrm>
            <a:off x="932137" y="2760115"/>
            <a:ext cx="10480277" cy="199331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ja-JP" altLang="en-US" sz="6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熱量計算から比熱や熱容量を求めることができる。</a:t>
            </a:r>
            <a:endParaRPr lang="en-US" altLang="ja-JP" sz="60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E0649BC-03AD-4667-95E2-13149A052831}"/>
              </a:ext>
            </a:extLst>
          </p:cNvPr>
          <p:cNvSpPr txBox="1"/>
          <p:nvPr/>
        </p:nvSpPr>
        <p:spPr>
          <a:xfrm>
            <a:off x="279402" y="1164466"/>
            <a:ext cx="4894872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本時の目標・学ぶこと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7FC51772-BEC9-426A-B0AE-8D577CF3B71B}"/>
              </a:ext>
            </a:extLst>
          </p:cNvPr>
          <p:cNvSpPr/>
          <p:nvPr/>
        </p:nvSpPr>
        <p:spPr>
          <a:xfrm>
            <a:off x="545726" y="2201264"/>
            <a:ext cx="11100548" cy="3111016"/>
          </a:xfrm>
          <a:prstGeom prst="roundRect">
            <a:avLst>
              <a:gd name="adj" fmla="val 417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>
              <a:latin typeface="HG丸ｺﾞｼｯｸM-PRO" panose="020F0600000000000000" pitchFamily="50" charset="-128"/>
            </a:endParaRPr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79867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sz="3600" dirty="0">
                <a:latin typeface="HG丸ｺﾞｼｯｸM-PRO" panose="020F0600000000000000" pitchFamily="50" charset="-128"/>
              </a:rPr>
              <a:t>. 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63388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23</a:t>
            </a:fld>
            <a:endParaRPr kumimoji="1" lang="ja-JP" altLang="en-US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79867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sz="3600" dirty="0">
                <a:latin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熱量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209A1D5-275D-43FE-AE18-BC5F19AD6309}"/>
              </a:ext>
            </a:extLst>
          </p:cNvPr>
          <p:cNvSpPr/>
          <p:nvPr/>
        </p:nvSpPr>
        <p:spPr>
          <a:xfrm>
            <a:off x="613686" y="5489361"/>
            <a:ext cx="94179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物質固有の温まりやすさを</a:t>
            </a:r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比熱</a:t>
            </a:r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という。</a:t>
            </a:r>
            <a:endParaRPr lang="ja-JP" altLang="en-US" sz="4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CB8714-B570-48E6-B566-09D022201B7C}"/>
              </a:ext>
            </a:extLst>
          </p:cNvPr>
          <p:cNvSpPr/>
          <p:nvPr/>
        </p:nvSpPr>
        <p:spPr>
          <a:xfrm>
            <a:off x="486978" y="779052"/>
            <a:ext cx="116172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水・油・銅の温まりやすさを並べよう。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すべて１ｇとする。</a:t>
            </a:r>
            <a:endParaRPr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0257E63-CCA5-4A5E-AE04-F30575370043}"/>
              </a:ext>
            </a:extLst>
          </p:cNvPr>
          <p:cNvSpPr/>
          <p:nvPr/>
        </p:nvSpPr>
        <p:spPr>
          <a:xfrm>
            <a:off x="1138333" y="1659314"/>
            <a:ext cx="89562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b="1" dirty="0">
                <a:solidFill>
                  <a:srgbClr val="0070C0"/>
                </a:solidFill>
                <a:latin typeface="HG丸ｺﾞｼｯｸM-PRO" panose="020F0600000000000000" pitchFamily="50" charset="-128"/>
              </a:rPr>
              <a:t>温まりにくい　　　⇔　　　温まりやすい</a:t>
            </a:r>
            <a:endParaRPr lang="ja-JP" altLang="en-US" sz="3600" dirty="0">
              <a:solidFill>
                <a:srgbClr val="0070C0"/>
              </a:solidFill>
              <a:latin typeface="HG丸ｺﾞｼｯｸM-PRO" panose="020F06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19CB11B-8E0D-48BB-872F-F5C9642E9F27}"/>
              </a:ext>
            </a:extLst>
          </p:cNvPr>
          <p:cNvSpPr/>
          <p:nvPr/>
        </p:nvSpPr>
        <p:spPr>
          <a:xfrm>
            <a:off x="1712039" y="2406216"/>
            <a:ext cx="141577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水</a:t>
            </a:r>
            <a:endParaRPr lang="ja-JP" altLang="en-US" sz="9600" dirty="0">
              <a:latin typeface="HG丸ｺﾞｼｯｸM-PRO" panose="020F0600000000000000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3940695-E3B3-43FC-BBD5-BA8FB82E87F3}"/>
              </a:ext>
            </a:extLst>
          </p:cNvPr>
          <p:cNvSpPr/>
          <p:nvPr/>
        </p:nvSpPr>
        <p:spPr>
          <a:xfrm>
            <a:off x="4791863" y="2425465"/>
            <a:ext cx="141577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油</a:t>
            </a:r>
            <a:endParaRPr lang="ja-JP" altLang="en-US" sz="9600" dirty="0">
              <a:latin typeface="HG丸ｺﾞｼｯｸM-PRO" panose="020F0600000000000000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9350EDA-8A8A-48E0-BFD1-ED2679EAD5E4}"/>
              </a:ext>
            </a:extLst>
          </p:cNvPr>
          <p:cNvSpPr/>
          <p:nvPr/>
        </p:nvSpPr>
        <p:spPr>
          <a:xfrm>
            <a:off x="7881486" y="2415839"/>
            <a:ext cx="141577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銅</a:t>
            </a:r>
            <a:endParaRPr lang="ja-JP" altLang="en-US" sz="9600" dirty="0">
              <a:latin typeface="HG丸ｺﾞｼｯｸM-PRO" panose="020F0600000000000000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6EC2E63-38C0-404A-8179-969AC3845C0C}"/>
              </a:ext>
            </a:extLst>
          </p:cNvPr>
          <p:cNvSpPr/>
          <p:nvPr/>
        </p:nvSpPr>
        <p:spPr>
          <a:xfrm>
            <a:off x="1627474" y="2336614"/>
            <a:ext cx="1549668" cy="154966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2DB3CB2F-094C-4C8A-B931-C9A2A2E91AC0}"/>
              </a:ext>
            </a:extLst>
          </p:cNvPr>
          <p:cNvSpPr/>
          <p:nvPr/>
        </p:nvSpPr>
        <p:spPr>
          <a:xfrm>
            <a:off x="4696329" y="2336614"/>
            <a:ext cx="1549668" cy="154966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6A08378B-B767-46E2-AD37-23BD71983B9B}"/>
              </a:ext>
            </a:extLst>
          </p:cNvPr>
          <p:cNvSpPr/>
          <p:nvPr/>
        </p:nvSpPr>
        <p:spPr>
          <a:xfrm>
            <a:off x="7774809" y="2336614"/>
            <a:ext cx="1549668" cy="154966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CFC77C8F-9471-472E-9700-F6BF54C67136}"/>
              </a:ext>
            </a:extLst>
          </p:cNvPr>
          <p:cNvSpPr/>
          <p:nvPr/>
        </p:nvSpPr>
        <p:spPr>
          <a:xfrm>
            <a:off x="1276666" y="4055101"/>
            <a:ext cx="252665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１</a:t>
            </a:r>
            <a:r>
              <a:rPr lang="en-US" altLang="ja-JP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[</a:t>
            </a:r>
            <a:r>
              <a:rPr lang="en-US" altLang="ja-JP" b="1" dirty="0" err="1">
                <a:solidFill>
                  <a:srgbClr val="FF0000"/>
                </a:solidFill>
                <a:latin typeface="HG丸ｺﾞｼｯｸM-PRO" panose="020F0600000000000000" pitchFamily="50" charset="-128"/>
              </a:rPr>
              <a:t>cal</a:t>
            </a:r>
            <a:r>
              <a:rPr lang="en-US" altLang="ja-JP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/(g</a:t>
            </a:r>
            <a:r>
              <a:rPr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・℃</a:t>
            </a:r>
            <a:r>
              <a:rPr lang="en-US" altLang="ja-JP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)]</a:t>
            </a:r>
            <a:endParaRPr lang="ja-JP" altLang="en-US" sz="7200" dirty="0">
              <a:latin typeface="HG丸ｺﾞｼｯｸM-PRO" panose="020F0600000000000000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A79FF43-B0C2-47C8-8E20-5504309B9FF1}"/>
              </a:ext>
            </a:extLst>
          </p:cNvPr>
          <p:cNvSpPr/>
          <p:nvPr/>
        </p:nvSpPr>
        <p:spPr>
          <a:xfrm>
            <a:off x="4322418" y="3984240"/>
            <a:ext cx="317747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72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0.5</a:t>
            </a:r>
            <a:r>
              <a:rPr lang="en-US" altLang="ja-JP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[</a:t>
            </a:r>
            <a:r>
              <a:rPr lang="en-US" altLang="ja-JP" b="1" dirty="0" err="1">
                <a:solidFill>
                  <a:srgbClr val="FF0000"/>
                </a:solidFill>
                <a:latin typeface="HG丸ｺﾞｼｯｸM-PRO" panose="020F0600000000000000" pitchFamily="50" charset="-128"/>
              </a:rPr>
              <a:t>cal</a:t>
            </a:r>
            <a:r>
              <a:rPr lang="en-US" altLang="ja-JP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/(g</a:t>
            </a:r>
            <a:r>
              <a:rPr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・℃</a:t>
            </a:r>
            <a:r>
              <a:rPr lang="en-US" altLang="ja-JP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)]</a:t>
            </a:r>
            <a:endParaRPr lang="ja-JP" altLang="en-US" sz="7200" dirty="0">
              <a:latin typeface="HG丸ｺﾞｼｯｸM-PRO" panose="020F0600000000000000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8644F758-2405-47A3-8485-0C6FE81A6369}"/>
              </a:ext>
            </a:extLst>
          </p:cNvPr>
          <p:cNvSpPr/>
          <p:nvPr/>
        </p:nvSpPr>
        <p:spPr>
          <a:xfrm>
            <a:off x="7652561" y="3995125"/>
            <a:ext cx="386676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72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0.09</a:t>
            </a:r>
            <a:r>
              <a:rPr lang="en-US" altLang="ja-JP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[</a:t>
            </a:r>
            <a:r>
              <a:rPr lang="en-US" altLang="ja-JP" b="1" dirty="0" err="1">
                <a:solidFill>
                  <a:srgbClr val="FF0000"/>
                </a:solidFill>
                <a:latin typeface="HG丸ｺﾞｼｯｸM-PRO" panose="020F0600000000000000" pitchFamily="50" charset="-128"/>
              </a:rPr>
              <a:t>cal</a:t>
            </a:r>
            <a:r>
              <a:rPr lang="en-US" altLang="ja-JP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/(g</a:t>
            </a:r>
            <a:r>
              <a:rPr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・℃</a:t>
            </a:r>
            <a:r>
              <a:rPr lang="en-US" altLang="ja-JP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)]</a:t>
            </a:r>
            <a:endParaRPr lang="ja-JP" altLang="en-US" sz="7200" dirty="0">
              <a:latin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912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8" grpId="0"/>
      <p:bldP spid="19" grpId="0"/>
      <p:bldP spid="2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24</a:t>
            </a:fld>
            <a:endParaRPr kumimoji="1" lang="ja-JP" altLang="en-US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79867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sz="3600" dirty="0">
                <a:latin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熱量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</a:endParaRP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DBCB0E4E-B7AE-453A-AF45-9F3EA9B02DCB}"/>
              </a:ext>
            </a:extLst>
          </p:cNvPr>
          <p:cNvSpPr txBox="1">
            <a:spLocks/>
          </p:cNvSpPr>
          <p:nvPr/>
        </p:nvSpPr>
        <p:spPr>
          <a:xfrm>
            <a:off x="220559" y="985088"/>
            <a:ext cx="11971441" cy="229692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HG丸ｺﾞｼｯｸM-PRO" panose="020F0600000000000000" pitchFamily="50" charset="-12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HG丸ｺﾞｼｯｸM-PRO" panose="020F0600000000000000" pitchFamily="50" charset="-12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HG丸ｺﾞｼｯｸM-PRO" panose="020F0600000000000000" pitchFamily="50" charset="-12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HG丸ｺﾞｼｯｸM-PRO" panose="020F0600000000000000" pitchFamily="50" charset="-12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HG丸ｺﾞｼｯｸM-PRO" panose="020F0600000000000000" pitchFamily="50" charset="-12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200" b="1" dirty="0">
                <a:ea typeface="HG丸ｺﾞｼｯｸM-PRO" panose="020F0600000000000000" pitchFamily="50" charset="-128"/>
              </a:rPr>
              <a:t>比熱が</a:t>
            </a:r>
            <a:r>
              <a:rPr lang="en-US" altLang="ja-JP" sz="3200" b="1" dirty="0">
                <a:ea typeface="HG丸ｺﾞｼｯｸM-PRO" panose="020F0600000000000000" pitchFamily="50" charset="-128"/>
              </a:rPr>
              <a:t>0.06cal/g</a:t>
            </a:r>
            <a:r>
              <a:rPr lang="ja-JP" altLang="en-US" sz="3200" b="1" dirty="0">
                <a:ea typeface="HG丸ｺﾞｼｯｸM-PRO" panose="020F0600000000000000" pitchFamily="50" charset="-128"/>
              </a:rPr>
              <a:t>℃の銀</a:t>
            </a:r>
            <a:r>
              <a:rPr lang="en-US" altLang="ja-JP" sz="3200" b="1" dirty="0">
                <a:ea typeface="HG丸ｺﾞｼｯｸM-PRO" panose="020F0600000000000000" pitchFamily="50" charset="-128"/>
              </a:rPr>
              <a:t>50g</a:t>
            </a:r>
            <a:r>
              <a:rPr lang="ja-JP" altLang="en-US" sz="3200" b="1" dirty="0">
                <a:ea typeface="HG丸ｺﾞｼｯｸM-PRO" panose="020F0600000000000000" pitchFamily="50" charset="-128"/>
              </a:rPr>
              <a:t>と</a:t>
            </a:r>
            <a:endParaRPr lang="en-US" altLang="ja-JP" sz="3200" b="1" dirty="0">
              <a:ea typeface="HG丸ｺﾞｼｯｸM-PRO" panose="020F06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200" b="1" dirty="0">
                <a:ea typeface="HG丸ｺﾞｼｯｸM-PRO" panose="020F0600000000000000" pitchFamily="50" charset="-128"/>
              </a:rPr>
              <a:t>比熱が</a:t>
            </a:r>
            <a:r>
              <a:rPr lang="en-US" altLang="ja-JP" sz="3200" b="1" dirty="0">
                <a:ea typeface="HG丸ｺﾞｼｯｸM-PRO" panose="020F0600000000000000" pitchFamily="50" charset="-128"/>
              </a:rPr>
              <a:t>0.03cal/g</a:t>
            </a:r>
            <a:r>
              <a:rPr lang="ja-JP" altLang="en-US" sz="3200" b="1" dirty="0">
                <a:ea typeface="HG丸ｺﾞｼｯｸM-PRO" panose="020F0600000000000000" pitchFamily="50" charset="-128"/>
              </a:rPr>
              <a:t>℃の金</a:t>
            </a:r>
            <a:r>
              <a:rPr lang="en-US" altLang="ja-JP" sz="3200" b="1" dirty="0">
                <a:ea typeface="HG丸ｺﾞｼｯｸM-PRO" panose="020F0600000000000000" pitchFamily="50" charset="-128"/>
              </a:rPr>
              <a:t>100</a:t>
            </a:r>
            <a:r>
              <a:rPr lang="ja-JP" altLang="en-US" sz="3200" b="1" dirty="0">
                <a:ea typeface="HG丸ｺﾞｼｯｸM-PRO" panose="020F0600000000000000" pitchFamily="50" charset="-128"/>
              </a:rPr>
              <a:t>ｇではどちらの方が温まりやすいか？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1B3D3D42-F296-4929-9D03-DBED2A06E1E4}"/>
              </a:ext>
            </a:extLst>
          </p:cNvPr>
          <p:cNvSpPr/>
          <p:nvPr/>
        </p:nvSpPr>
        <p:spPr>
          <a:xfrm>
            <a:off x="3268644" y="2875112"/>
            <a:ext cx="2233061" cy="2233061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</a:endParaRP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199E77D0-ADA4-47F2-9AFD-86FE6ECC0F72}"/>
              </a:ext>
            </a:extLst>
          </p:cNvPr>
          <p:cNvSpPr/>
          <p:nvPr/>
        </p:nvSpPr>
        <p:spPr>
          <a:xfrm>
            <a:off x="7059395" y="2738757"/>
            <a:ext cx="2810576" cy="2810576"/>
          </a:xfrm>
          <a:prstGeom prst="ellipse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DBAAC53-EF53-46F6-8606-658A8AF07601}"/>
              </a:ext>
            </a:extLst>
          </p:cNvPr>
          <p:cNvSpPr/>
          <p:nvPr/>
        </p:nvSpPr>
        <p:spPr>
          <a:xfrm>
            <a:off x="3387813" y="2167826"/>
            <a:ext cx="194636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4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銀</a:t>
            </a:r>
            <a:r>
              <a:rPr lang="en-US" altLang="ja-JP" sz="44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50g</a:t>
            </a:r>
            <a:endParaRPr lang="ja-JP" altLang="en-US" sz="4400" b="1" dirty="0">
              <a:solidFill>
                <a:srgbClr val="FF0000"/>
              </a:solidFill>
              <a:latin typeface="HG丸ｺﾞｼｯｸM-PRO" panose="020F0600000000000000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A0C0B0DD-7DFD-48A9-A9B4-4B77BCD2A13D}"/>
              </a:ext>
            </a:extLst>
          </p:cNvPr>
          <p:cNvSpPr/>
          <p:nvPr/>
        </p:nvSpPr>
        <p:spPr>
          <a:xfrm>
            <a:off x="7245939" y="2021842"/>
            <a:ext cx="236795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4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金</a:t>
            </a:r>
            <a:r>
              <a:rPr lang="en-US" altLang="ja-JP" sz="44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100g</a:t>
            </a:r>
            <a:endParaRPr lang="ja-JP" altLang="en-US" sz="4400" b="1" dirty="0">
              <a:solidFill>
                <a:srgbClr val="FF0000"/>
              </a:solidFill>
              <a:latin typeface="HG丸ｺﾞｼｯｸM-PRO" panose="020F0600000000000000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61D448B-5091-42DF-B828-D5F5C21435AE}"/>
              </a:ext>
            </a:extLst>
          </p:cNvPr>
          <p:cNvSpPr/>
          <p:nvPr/>
        </p:nvSpPr>
        <p:spPr>
          <a:xfrm>
            <a:off x="1330831" y="3488363"/>
            <a:ext cx="10022969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物体全体の温まりやすさは同じ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554B1FB-C3CC-4CA6-899C-C378B2CEDCFE}"/>
              </a:ext>
            </a:extLst>
          </p:cNvPr>
          <p:cNvSpPr/>
          <p:nvPr/>
        </p:nvSpPr>
        <p:spPr>
          <a:xfrm>
            <a:off x="303961" y="5586909"/>
            <a:ext cx="10741307" cy="76944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物体全体の温まりやすさを</a:t>
            </a:r>
            <a:r>
              <a:rPr lang="ja-JP" altLang="en-US" sz="4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熱容量</a:t>
            </a:r>
            <a:r>
              <a:rPr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という。</a:t>
            </a:r>
          </a:p>
        </p:txBody>
      </p:sp>
    </p:spTree>
    <p:extLst>
      <p:ext uri="{BB962C8B-B14F-4D97-AF65-F5344CB8AC3E}">
        <p14:creationId xmlns:p14="http://schemas.microsoft.com/office/powerpoint/2010/main" val="281570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25</a:t>
            </a:fld>
            <a:endParaRPr kumimoji="1" lang="ja-JP" altLang="en-US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79867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sz="3600" dirty="0">
                <a:latin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熱量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B8D0709-7231-4C85-9362-BB5CB7ECC395}"/>
              </a:ext>
            </a:extLst>
          </p:cNvPr>
          <p:cNvSpPr/>
          <p:nvPr/>
        </p:nvSpPr>
        <p:spPr>
          <a:xfrm>
            <a:off x="5778336" y="2462580"/>
            <a:ext cx="217483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000" b="1" dirty="0">
                <a:latin typeface="HG丸ｺﾞｼｯｸM-PRO" panose="020F0600000000000000" pitchFamily="50" charset="-128"/>
              </a:rPr>
              <a:t>単位</a:t>
            </a:r>
            <a:endParaRPr lang="ja-JP" altLang="en-US" sz="6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00212E-E342-46A6-B867-6E5B7EDF46AD}"/>
              </a:ext>
            </a:extLst>
          </p:cNvPr>
          <p:cNvSpPr/>
          <p:nvPr/>
        </p:nvSpPr>
        <p:spPr>
          <a:xfrm>
            <a:off x="131423" y="822213"/>
            <a:ext cx="26468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熱・熱量</a:t>
            </a:r>
            <a:endParaRPr lang="ja-JP" altLang="en-US" sz="4800" dirty="0">
              <a:latin typeface="HG丸ｺﾞｼｯｸM-PRO" panose="020F06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7528815-5B17-4F68-96AD-8A32A1146D63}"/>
              </a:ext>
            </a:extLst>
          </p:cNvPr>
          <p:cNvSpPr/>
          <p:nvPr/>
        </p:nvSpPr>
        <p:spPr>
          <a:xfrm>
            <a:off x="2854674" y="828414"/>
            <a:ext cx="93373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b="1" dirty="0">
                <a:latin typeface="HG丸ｺﾞｼｯｸM-PRO" panose="020F0600000000000000" pitchFamily="50" charset="-128"/>
              </a:rPr>
              <a:t>物質の状態変化や温度変化に</a:t>
            </a:r>
            <a:endParaRPr lang="en-US" altLang="ja-JP" sz="4800" b="1" dirty="0">
              <a:latin typeface="HG丸ｺﾞｼｯｸM-PRO" panose="020F0600000000000000" pitchFamily="50" charset="-128"/>
            </a:endParaRPr>
          </a:p>
          <a:p>
            <a:r>
              <a:rPr lang="ja-JP" altLang="en-US" sz="4800" b="1" dirty="0">
                <a:latin typeface="HG丸ｺﾞｼｯｸM-PRO" panose="020F0600000000000000" pitchFamily="50" charset="-128"/>
              </a:rPr>
              <a:t>　　　　　　関係するエネルギー</a:t>
            </a:r>
            <a:endParaRPr lang="ja-JP" altLang="en-US" sz="4800" dirty="0">
              <a:latin typeface="HG丸ｺﾞｼｯｸM-PRO" panose="020F06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4BE9C75-276E-471F-A454-61A46EE14143}"/>
              </a:ext>
            </a:extLst>
          </p:cNvPr>
          <p:cNvSpPr/>
          <p:nvPr/>
        </p:nvSpPr>
        <p:spPr>
          <a:xfrm>
            <a:off x="9905312" y="2554267"/>
            <a:ext cx="159370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en-US" altLang="ja-JP" sz="4800" b="1" dirty="0" err="1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cal</a:t>
            </a:r>
            <a:r>
              <a:rPr lang="en-US" altLang="ja-JP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endParaRPr lang="ja-JP" altLang="en-US" sz="4800" dirty="0">
              <a:latin typeface="HG丸ｺﾞｼｯｸM-PRO" panose="020F0600000000000000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CD99FB2-B6EA-448B-BBA0-22DE5E11CF8D}"/>
              </a:ext>
            </a:extLst>
          </p:cNvPr>
          <p:cNvSpPr/>
          <p:nvPr/>
        </p:nvSpPr>
        <p:spPr>
          <a:xfrm>
            <a:off x="7995503" y="2546223"/>
            <a:ext cx="13195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ja-JP" altLang="en-US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Ｊ</a:t>
            </a:r>
            <a:r>
              <a:rPr lang="en-US" altLang="ja-JP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endParaRPr lang="ja-JP" altLang="en-US" sz="4800" dirty="0">
              <a:latin typeface="HG丸ｺﾞｼｯｸM-PRO" panose="020F0600000000000000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7DDADE5-BC5B-45B6-9810-2F4B2FF71784}"/>
              </a:ext>
            </a:extLst>
          </p:cNvPr>
          <p:cNvSpPr/>
          <p:nvPr/>
        </p:nvSpPr>
        <p:spPr>
          <a:xfrm>
            <a:off x="7691338" y="3428923"/>
            <a:ext cx="1627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ジュール</a:t>
            </a:r>
            <a:endParaRPr lang="ja-JP" altLang="en-US" sz="2800" dirty="0">
              <a:latin typeface="HG丸ｺﾞｼｯｸM-PRO" panose="020F0600000000000000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44C10F81-06FA-4E23-967A-B3D640D39D1E}"/>
              </a:ext>
            </a:extLst>
          </p:cNvPr>
          <p:cNvSpPr/>
          <p:nvPr/>
        </p:nvSpPr>
        <p:spPr>
          <a:xfrm>
            <a:off x="10234781" y="3477557"/>
            <a:ext cx="1217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カロリー</a:t>
            </a:r>
            <a:endParaRPr lang="ja-JP" altLang="en-US" sz="2000" dirty="0">
              <a:latin typeface="HG丸ｺﾞｼｯｸM-PRO" panose="020F0600000000000000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461953C0-4067-44F0-9B7E-5130412B3415}"/>
              </a:ext>
            </a:extLst>
          </p:cNvPr>
          <p:cNvSpPr/>
          <p:nvPr/>
        </p:nvSpPr>
        <p:spPr>
          <a:xfrm>
            <a:off x="1454862" y="4195028"/>
            <a:ext cx="28312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en-US" altLang="ja-JP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en-US" altLang="ja-JP" sz="4800" b="1" dirty="0" err="1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cal</a:t>
            </a:r>
            <a:r>
              <a:rPr lang="en-US" altLang="ja-JP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r>
              <a:rPr lang="ja-JP" altLang="en-US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＝</a:t>
            </a:r>
            <a:endParaRPr lang="ja-JP" altLang="en-US" sz="4800" dirty="0">
              <a:latin typeface="HG丸ｺﾞｼｯｸM-PRO" panose="020F0600000000000000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7042DE4B-3FF6-44FB-98A5-CFD1C81DE662}"/>
              </a:ext>
            </a:extLst>
          </p:cNvPr>
          <p:cNvSpPr/>
          <p:nvPr/>
        </p:nvSpPr>
        <p:spPr>
          <a:xfrm>
            <a:off x="4377679" y="4186562"/>
            <a:ext cx="236955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4.2[</a:t>
            </a:r>
            <a:r>
              <a:rPr lang="ja-JP" altLang="en-US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Ｊ</a:t>
            </a:r>
            <a:r>
              <a:rPr lang="en-US" altLang="ja-JP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endParaRPr lang="ja-JP" altLang="en-US" sz="4800" dirty="0">
              <a:latin typeface="HG丸ｺﾞｼｯｸM-PRO" panose="020F0600000000000000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972D2184-D778-40E1-B70C-C3084E25A930}"/>
              </a:ext>
            </a:extLst>
          </p:cNvPr>
          <p:cNvSpPr/>
          <p:nvPr/>
        </p:nvSpPr>
        <p:spPr>
          <a:xfrm>
            <a:off x="6957046" y="4195028"/>
            <a:ext cx="26468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>
                <a:latin typeface="HG丸ｺﾞｼｯｸM-PRO" panose="020F0600000000000000" pitchFamily="50" charset="-128"/>
              </a:rPr>
              <a:t>仕事当量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144AD9B-6685-4687-8D34-C87BDDF88D11}"/>
              </a:ext>
            </a:extLst>
          </p:cNvPr>
          <p:cNvSpPr/>
          <p:nvPr/>
        </p:nvSpPr>
        <p:spPr>
          <a:xfrm>
            <a:off x="1992443" y="2529328"/>
            <a:ext cx="29879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5400" b="1" dirty="0">
                <a:latin typeface="HG丸ｺﾞｼｯｸM-PRO" panose="020F0600000000000000" pitchFamily="50" charset="-128"/>
              </a:rPr>
              <a:t>量記号Ｑ</a:t>
            </a:r>
            <a:endParaRPr lang="ja-JP" altLang="en-US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B53415D0-46B5-4BA7-AE69-CECA39A651C5}"/>
              </a:ext>
            </a:extLst>
          </p:cNvPr>
          <p:cNvSpPr/>
          <p:nvPr/>
        </p:nvSpPr>
        <p:spPr>
          <a:xfrm>
            <a:off x="505284" y="5439306"/>
            <a:ext cx="112428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en-US" altLang="ja-JP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en-US" altLang="ja-JP" sz="3200" b="1" dirty="0" err="1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cal</a:t>
            </a:r>
            <a:r>
              <a:rPr lang="en-US" altLang="ja-JP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：１ｇの水の温度を１℃上昇させるのに必要な熱量</a:t>
            </a:r>
            <a:endParaRPr lang="ja-JP" altLang="en-US" sz="3200" dirty="0">
              <a:latin typeface="HG丸ｺﾞｼｯｸM-PRO" panose="020F0600000000000000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2E0294C0-93EE-4F13-925D-2BC8D5D9D2C8}"/>
              </a:ext>
            </a:extLst>
          </p:cNvPr>
          <p:cNvSpPr/>
          <p:nvPr/>
        </p:nvSpPr>
        <p:spPr>
          <a:xfrm>
            <a:off x="450625" y="5226512"/>
            <a:ext cx="11305481" cy="10156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7372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26</a:t>
            </a:fld>
            <a:endParaRPr kumimoji="1" lang="ja-JP" altLang="en-US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79867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sz="3600" dirty="0">
                <a:latin typeface="HG丸ｺﾞｼｯｸM-PRO" panose="020F0600000000000000" pitchFamily="50" charset="-128"/>
              </a:rPr>
              <a:t>.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熱量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　</a:t>
            </a:r>
            <a:r>
              <a:rPr lang="en-US" altLang="ja-JP" sz="3600" dirty="0">
                <a:latin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0397AB7-1AF7-45AB-960F-AA1A969FE8D7}"/>
              </a:ext>
            </a:extLst>
          </p:cNvPr>
          <p:cNvSpPr/>
          <p:nvPr/>
        </p:nvSpPr>
        <p:spPr>
          <a:xfrm>
            <a:off x="144405" y="2757025"/>
            <a:ext cx="301396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１．比熱ｃ</a:t>
            </a:r>
            <a:endParaRPr lang="ja-JP" altLang="en-US" sz="4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1DD31F-3632-45E9-B121-38A920DE13FE}"/>
              </a:ext>
            </a:extLst>
          </p:cNvPr>
          <p:cNvSpPr/>
          <p:nvPr/>
        </p:nvSpPr>
        <p:spPr>
          <a:xfrm>
            <a:off x="3557632" y="2744981"/>
            <a:ext cx="640912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物質固有の温まりやすさ</a:t>
            </a:r>
            <a:endParaRPr lang="ja-JP" altLang="en-US" sz="4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C8EF306-E4E1-4CD6-B4D2-6068B6B9834A}"/>
              </a:ext>
            </a:extLst>
          </p:cNvPr>
          <p:cNvSpPr/>
          <p:nvPr/>
        </p:nvSpPr>
        <p:spPr>
          <a:xfrm>
            <a:off x="2645176" y="3734395"/>
            <a:ext cx="956769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4800" b="1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ｇ</a:t>
            </a:r>
            <a:r>
              <a:rPr lang="ja-JP" altLang="en-US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の物質の温度を</a:t>
            </a:r>
            <a:endParaRPr lang="en-US" altLang="ja-JP" sz="4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48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度上昇させるときに必要な熱</a:t>
            </a:r>
            <a:endParaRPr lang="ja-JP" altLang="en-US" sz="4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1839639-BF78-4FA0-8FA6-0A2827D47CD6}"/>
              </a:ext>
            </a:extLst>
          </p:cNvPr>
          <p:cNvSpPr/>
          <p:nvPr/>
        </p:nvSpPr>
        <p:spPr>
          <a:xfrm>
            <a:off x="2824135" y="5304055"/>
            <a:ext cx="92097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単位</a:t>
            </a:r>
            <a:r>
              <a:rPr lang="en-US" altLang="ja-JP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ja-JP" altLang="en-US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Ｊ</a:t>
            </a:r>
            <a:r>
              <a:rPr lang="en-US" altLang="ja-JP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/g</a:t>
            </a:r>
            <a:r>
              <a:rPr lang="ja-JP" altLang="en-US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℃</a:t>
            </a:r>
            <a:r>
              <a:rPr lang="en-US" altLang="ja-JP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</a:t>
            </a:r>
            <a:endParaRPr lang="ja-JP" altLang="en-US" sz="4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7188728-8B7F-442D-BD14-B31D44C45ABD}"/>
              </a:ext>
            </a:extLst>
          </p:cNvPr>
          <p:cNvSpPr/>
          <p:nvPr/>
        </p:nvSpPr>
        <p:spPr>
          <a:xfrm>
            <a:off x="2978131" y="3609265"/>
            <a:ext cx="87716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１</a:t>
            </a:r>
            <a:endParaRPr lang="ja-JP" altLang="en-US" sz="5400" dirty="0">
              <a:latin typeface="HG丸ｺﾞｼｯｸM-PRO" panose="020F0600000000000000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82B53D9-0ED3-401B-A344-689541181E3E}"/>
              </a:ext>
            </a:extLst>
          </p:cNvPr>
          <p:cNvSpPr/>
          <p:nvPr/>
        </p:nvSpPr>
        <p:spPr>
          <a:xfrm>
            <a:off x="2986152" y="4425808"/>
            <a:ext cx="87716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１</a:t>
            </a:r>
            <a:endParaRPr lang="ja-JP" altLang="en-US" sz="5400" dirty="0">
              <a:latin typeface="HG丸ｺﾞｼｯｸM-PRO" panose="020F0600000000000000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D90DF09-6BED-4FA6-9F40-3A66BF6F8121}"/>
              </a:ext>
            </a:extLst>
          </p:cNvPr>
          <p:cNvSpPr/>
          <p:nvPr/>
        </p:nvSpPr>
        <p:spPr>
          <a:xfrm>
            <a:off x="228090" y="830882"/>
            <a:ext cx="1146900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物質には物質固有の</a:t>
            </a:r>
            <a:r>
              <a:rPr lang="ja-JP" altLang="en-US" sz="3600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温まり</a:t>
            </a:r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やすさがある。物質固有の単位質量あたりの温まりやすさを</a:t>
            </a:r>
            <a:r>
              <a:rPr lang="ja-JP" altLang="en-US" sz="3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比熱</a:t>
            </a:r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という。それに対して、物体全体の温まりやすさを</a:t>
            </a:r>
            <a:r>
              <a:rPr lang="ja-JP" altLang="en-US" sz="3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熱容量</a:t>
            </a:r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という。</a:t>
            </a:r>
            <a:endParaRPr lang="ja-JP" altLang="en-US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5980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27</a:t>
            </a:fld>
            <a:endParaRPr kumimoji="1" lang="ja-JP" altLang="en-US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79867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sz="3600" dirty="0">
                <a:latin typeface="HG丸ｺﾞｼｯｸM-PRO" panose="020F0600000000000000" pitchFamily="50" charset="-128"/>
              </a:rPr>
              <a:t>.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熱量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　</a:t>
            </a:r>
            <a:r>
              <a:rPr lang="en-US" altLang="ja-JP" sz="3600" dirty="0">
                <a:latin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3AC1B54-EA4B-4189-8628-88C53F3E64DB}"/>
              </a:ext>
            </a:extLst>
          </p:cNvPr>
          <p:cNvSpPr/>
          <p:nvPr/>
        </p:nvSpPr>
        <p:spPr>
          <a:xfrm>
            <a:off x="144405" y="819105"/>
            <a:ext cx="25010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１．比熱ｃ</a:t>
            </a:r>
            <a:endParaRPr lang="ja-JP" altLang="en-US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5F401B6-3ADD-4783-8E00-730BC114EBD9}"/>
              </a:ext>
            </a:extLst>
          </p:cNvPr>
          <p:cNvSpPr/>
          <p:nvPr/>
        </p:nvSpPr>
        <p:spPr>
          <a:xfrm>
            <a:off x="3158372" y="807061"/>
            <a:ext cx="52806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物質固有の温まりやすさ</a:t>
            </a:r>
            <a:endParaRPr lang="ja-JP" altLang="en-US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5D344F8-5DFD-497F-8B6F-2A27300407B5}"/>
              </a:ext>
            </a:extLst>
          </p:cNvPr>
          <p:cNvSpPr/>
          <p:nvPr/>
        </p:nvSpPr>
        <p:spPr>
          <a:xfrm>
            <a:off x="196788" y="1796475"/>
            <a:ext cx="95676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4000" b="1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ｇ</a:t>
            </a:r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の物質の温度を</a:t>
            </a:r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40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度上昇させるときに必要な熱</a:t>
            </a:r>
            <a:endParaRPr lang="ja-JP" altLang="en-US" sz="4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6DF5966-4C38-4484-90F4-BB9192C35334}"/>
              </a:ext>
            </a:extLst>
          </p:cNvPr>
          <p:cNvSpPr/>
          <p:nvPr/>
        </p:nvSpPr>
        <p:spPr>
          <a:xfrm>
            <a:off x="807867" y="3308284"/>
            <a:ext cx="92097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単位</a:t>
            </a:r>
            <a:r>
              <a:rPr lang="en-US" altLang="ja-JP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Ｊ</a:t>
            </a:r>
            <a:r>
              <a:rPr lang="en-US" altLang="ja-JP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(g</a:t>
            </a: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・Ｋ</a:t>
            </a:r>
            <a:r>
              <a:rPr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en-US" altLang="ja-JP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],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en-US" altLang="ja-JP" sz="2400" b="1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cal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(g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・Ｋ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</a:t>
            </a:r>
            <a:endParaRPr lang="ja-JP" altLang="en-US" sz="4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68A892D-6639-4E77-B25F-5F6BC318CA42}"/>
              </a:ext>
            </a:extLst>
          </p:cNvPr>
          <p:cNvSpPr/>
          <p:nvPr/>
        </p:nvSpPr>
        <p:spPr>
          <a:xfrm>
            <a:off x="529743" y="1745526"/>
            <a:ext cx="6976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b="1" dirty="0">
                <a:latin typeface="HG丸ｺﾞｼｯｸM-PRO" panose="020F0600000000000000" pitchFamily="50" charset="-128"/>
              </a:rPr>
              <a:t>１</a:t>
            </a:r>
            <a:endParaRPr lang="ja-JP" altLang="en-US" sz="4000" dirty="0">
              <a:latin typeface="HG丸ｺﾞｼｯｸM-PRO" panose="020F0600000000000000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32BCBB6-BA96-42B8-9181-9A051002A63C}"/>
              </a:ext>
            </a:extLst>
          </p:cNvPr>
          <p:cNvSpPr/>
          <p:nvPr/>
        </p:nvSpPr>
        <p:spPr>
          <a:xfrm>
            <a:off x="537764" y="2487888"/>
            <a:ext cx="6976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b="1" dirty="0">
                <a:latin typeface="HG丸ｺﾞｼｯｸM-PRO" panose="020F0600000000000000" pitchFamily="50" charset="-128"/>
              </a:rPr>
              <a:t>１</a:t>
            </a:r>
            <a:endParaRPr lang="ja-JP" altLang="en-US" sz="4000" dirty="0">
              <a:latin typeface="HG丸ｺﾞｼｯｸM-PRO" panose="020F0600000000000000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298204A-C251-4B17-90AA-163241566C1F}"/>
              </a:ext>
            </a:extLst>
          </p:cNvPr>
          <p:cNvSpPr/>
          <p:nvPr/>
        </p:nvSpPr>
        <p:spPr>
          <a:xfrm>
            <a:off x="509632" y="4165709"/>
            <a:ext cx="115888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ｍ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ｇ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，比熱ｃ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Ｊ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/(g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・Ｋ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)]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の物体の温度が⊿Ｔ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Ｋ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だけ変化するとき、に必要な熱量Ｑ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7230754-38A4-492C-8003-3E1F004AD05A}"/>
              </a:ext>
            </a:extLst>
          </p:cNvPr>
          <p:cNvSpPr/>
          <p:nvPr/>
        </p:nvSpPr>
        <p:spPr>
          <a:xfrm>
            <a:off x="952530" y="5413377"/>
            <a:ext cx="387798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（公式）Ｑ＝</a:t>
            </a:r>
            <a:endParaRPr lang="ja-JP" altLang="en-US" sz="4800" dirty="0">
              <a:latin typeface="HG丸ｺﾞｼｯｸM-PRO" panose="020F0600000000000000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08CA9200-301B-4350-9CF8-F9D6C04C45CE}"/>
              </a:ext>
            </a:extLst>
          </p:cNvPr>
          <p:cNvSpPr/>
          <p:nvPr/>
        </p:nvSpPr>
        <p:spPr>
          <a:xfrm>
            <a:off x="4980634" y="5248999"/>
            <a:ext cx="326243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ｍｃ⊿Ｔ</a:t>
            </a:r>
          </a:p>
        </p:txBody>
      </p:sp>
    </p:spTree>
    <p:extLst>
      <p:ext uri="{BB962C8B-B14F-4D97-AF65-F5344CB8AC3E}">
        <p14:creationId xmlns:p14="http://schemas.microsoft.com/office/powerpoint/2010/main" val="414499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28</a:t>
            </a:fld>
            <a:endParaRPr kumimoji="1" lang="ja-JP" altLang="en-US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79867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sz="3600" dirty="0">
                <a:latin typeface="HG丸ｺﾞｼｯｸM-PRO" panose="020F0600000000000000" pitchFamily="50" charset="-128"/>
              </a:rPr>
              <a:t>.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熱量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　</a:t>
            </a:r>
            <a:r>
              <a:rPr lang="en-US" altLang="ja-JP" sz="3600" dirty="0">
                <a:latin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1F90623-1E90-44E7-9347-EE03C03693CA}"/>
              </a:ext>
            </a:extLst>
          </p:cNvPr>
          <p:cNvSpPr/>
          <p:nvPr/>
        </p:nvSpPr>
        <p:spPr>
          <a:xfrm>
            <a:off x="4169841" y="785208"/>
            <a:ext cx="58448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物体全体の温まりやすさ</a:t>
            </a:r>
            <a:endParaRPr lang="ja-JP" altLang="en-US" sz="4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EB85AB0-40E0-4F5B-ADDD-34C8A57199D4}"/>
              </a:ext>
            </a:extLst>
          </p:cNvPr>
          <p:cNvSpPr/>
          <p:nvPr/>
        </p:nvSpPr>
        <p:spPr>
          <a:xfrm>
            <a:off x="690933" y="1482267"/>
            <a:ext cx="99140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物体全体の温度を</a:t>
            </a:r>
            <a:endParaRPr lang="en-US" altLang="ja-JP" sz="4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48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度上昇させるときに必要な熱</a:t>
            </a:r>
            <a:endParaRPr lang="ja-JP" altLang="en-US" sz="4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E5D1170-E094-489C-B904-BF7E71406738}"/>
              </a:ext>
            </a:extLst>
          </p:cNvPr>
          <p:cNvSpPr/>
          <p:nvPr/>
        </p:nvSpPr>
        <p:spPr>
          <a:xfrm>
            <a:off x="690933" y="3064860"/>
            <a:ext cx="68027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5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単位</a:t>
            </a:r>
            <a:r>
              <a:rPr lang="en-US" altLang="ja-JP" sz="5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ja-JP" altLang="en-US" sz="5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Ｊ</a:t>
            </a:r>
            <a:r>
              <a:rPr lang="en-US" altLang="ja-JP" sz="5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ja-JP" altLang="en-US" sz="5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Ｋ</a:t>
            </a:r>
            <a:r>
              <a:rPr lang="en-US" altLang="ja-JP" sz="5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</a:t>
            </a:r>
            <a:endParaRPr lang="ja-JP" altLang="en-US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BF9758F-25AA-49B8-836E-C242E86A5215}"/>
              </a:ext>
            </a:extLst>
          </p:cNvPr>
          <p:cNvSpPr/>
          <p:nvPr/>
        </p:nvSpPr>
        <p:spPr>
          <a:xfrm>
            <a:off x="993408" y="2113253"/>
            <a:ext cx="87716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endParaRPr lang="ja-JP" altLang="en-US" sz="5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E5BEF22-81F8-4753-B601-7D7706AEE44C}"/>
              </a:ext>
            </a:extLst>
          </p:cNvPr>
          <p:cNvSpPr/>
          <p:nvPr/>
        </p:nvSpPr>
        <p:spPr>
          <a:xfrm>
            <a:off x="690933" y="4094398"/>
            <a:ext cx="1102901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ｍ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ｇ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，</a:t>
            </a:r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熱容量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Ｃ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Ｊ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Ｋ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の物体の温度が⊿Ｔ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Ｋ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だけ変化するのに必要な熱量Ｑ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33F3E8E-2F3A-4A85-8F69-BB7DEEDB09AD}"/>
              </a:ext>
            </a:extLst>
          </p:cNvPr>
          <p:cNvSpPr/>
          <p:nvPr/>
        </p:nvSpPr>
        <p:spPr>
          <a:xfrm>
            <a:off x="2377470" y="5289528"/>
            <a:ext cx="387798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（公式）Ｑ＝</a:t>
            </a:r>
            <a:endParaRPr lang="ja-JP" altLang="en-US" sz="4800" dirty="0">
              <a:latin typeface="HG丸ｺﾞｼｯｸM-PRO" panose="020F0600000000000000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65DDAF9C-0FB6-45F2-B3C9-08C40881D1A8}"/>
              </a:ext>
            </a:extLst>
          </p:cNvPr>
          <p:cNvSpPr/>
          <p:nvPr/>
        </p:nvSpPr>
        <p:spPr>
          <a:xfrm>
            <a:off x="6458914" y="5125150"/>
            <a:ext cx="249619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Ｃ⊿Ｔ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ED8E49F5-0A29-43D7-B31D-892059DC3B2E}"/>
              </a:ext>
            </a:extLst>
          </p:cNvPr>
          <p:cNvSpPr/>
          <p:nvPr/>
        </p:nvSpPr>
        <p:spPr>
          <a:xfrm>
            <a:off x="294018" y="717187"/>
            <a:ext cx="357982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２．熱容量Ｃ</a:t>
            </a:r>
            <a:endParaRPr lang="ja-JP" altLang="en-US" sz="4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74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29</a:t>
            </a:fld>
            <a:endParaRPr kumimoji="1" lang="ja-JP" altLang="en-US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79867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sz="3600" dirty="0">
                <a:latin typeface="HG丸ｺﾞｼｯｸM-PRO" panose="020F0600000000000000" pitchFamily="50" charset="-128"/>
              </a:rPr>
              <a:t>.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熱量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00A1A71-EB58-4B17-8E62-3431E791D5F2}"/>
              </a:ext>
            </a:extLst>
          </p:cNvPr>
          <p:cNvSpPr/>
          <p:nvPr/>
        </p:nvSpPr>
        <p:spPr>
          <a:xfrm>
            <a:off x="329705" y="973900"/>
            <a:ext cx="1172718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ｍ</a:t>
            </a:r>
            <a:r>
              <a:rPr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ｇ</a:t>
            </a:r>
            <a:r>
              <a:rPr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，比熱ｃ</a:t>
            </a:r>
            <a:r>
              <a:rPr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Ｊ</a:t>
            </a:r>
            <a:r>
              <a:rPr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/(g</a:t>
            </a: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・Ｋ</a:t>
            </a:r>
            <a:r>
              <a:rPr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)]</a:t>
            </a: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endParaRPr lang="en-US" altLang="ja-JP" sz="4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物体の熱容量Ｃ</a:t>
            </a:r>
            <a:r>
              <a:rPr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Ｊ</a:t>
            </a:r>
            <a:r>
              <a:rPr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ja-JP" altLang="en-US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Ｋ</a:t>
            </a:r>
            <a:r>
              <a:rPr lang="en-US" altLang="ja-JP" sz="4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</a:p>
          <a:p>
            <a:endParaRPr lang="en-US" altLang="ja-JP" sz="4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6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（公式）Ｃ＝　</a:t>
            </a:r>
            <a:endParaRPr lang="ja-JP" altLang="en-US" sz="4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4063AA88-B34B-48F3-A071-8EE3675CD75B}"/>
              </a:ext>
            </a:extLst>
          </p:cNvPr>
          <p:cNvGrpSpPr/>
          <p:nvPr/>
        </p:nvGrpSpPr>
        <p:grpSpPr>
          <a:xfrm>
            <a:off x="6348573" y="2568685"/>
            <a:ext cx="5865025" cy="3970227"/>
            <a:chOff x="976215" y="457200"/>
            <a:chExt cx="4314287" cy="2920482"/>
          </a:xfrm>
        </p:grpSpPr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98EB0780-3F72-4709-A1BE-619D835ACE35}"/>
                </a:ext>
              </a:extLst>
            </p:cNvPr>
            <p:cNvSpPr/>
            <p:nvPr/>
          </p:nvSpPr>
          <p:spPr>
            <a:xfrm>
              <a:off x="976215" y="457200"/>
              <a:ext cx="4298400" cy="29204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>
                <a:latin typeface="HG丸ｺﾞｼｯｸM-PRO" panose="020F0600000000000000" pitchFamily="50" charset="-128"/>
              </a:endParaRPr>
            </a:p>
          </p:txBody>
        </p:sp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C45939FD-76D2-4F70-A8DF-1DCD46444D91}"/>
                </a:ext>
              </a:extLst>
            </p:cNvPr>
            <p:cNvGrpSpPr/>
            <p:nvPr/>
          </p:nvGrpSpPr>
          <p:grpSpPr>
            <a:xfrm>
              <a:off x="1084926" y="866172"/>
              <a:ext cx="4205576" cy="2408873"/>
              <a:chOff x="1084926" y="866172"/>
              <a:chExt cx="4205576" cy="2408873"/>
            </a:xfrm>
          </p:grpSpPr>
          <p:sp>
            <p:nvSpPr>
              <p:cNvPr id="13" name="直方体 12">
                <a:extLst>
                  <a:ext uri="{FF2B5EF4-FFF2-40B4-BE49-F238E27FC236}">
                    <a16:creationId xmlns:a16="http://schemas.microsoft.com/office/drawing/2014/main" id="{F3E6B12E-36B0-41DB-9B39-A14678FED453}"/>
                  </a:ext>
                </a:extLst>
              </p:cNvPr>
              <p:cNvSpPr/>
              <p:nvPr/>
            </p:nvSpPr>
            <p:spPr>
              <a:xfrm>
                <a:off x="2565918" y="1609530"/>
                <a:ext cx="2491274" cy="1665515"/>
              </a:xfrm>
              <a:prstGeom prst="cube">
                <a:avLst>
                  <a:gd name="adj" fmla="val 39006"/>
                </a:avLst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 dirty="0">
                  <a:latin typeface="HG丸ｺﾞｼｯｸM-PRO" panose="020F0600000000000000" pitchFamily="50" charset="-128"/>
                </a:endParaRPr>
              </a:p>
            </p:txBody>
          </p:sp>
          <p:sp>
            <p:nvSpPr>
              <p:cNvPr id="14" name="直方体 13">
                <a:extLst>
                  <a:ext uri="{FF2B5EF4-FFF2-40B4-BE49-F238E27FC236}">
                    <a16:creationId xmlns:a16="http://schemas.microsoft.com/office/drawing/2014/main" id="{35A90D93-BF77-4529-937B-F9A088E93FD5}"/>
                  </a:ext>
                </a:extLst>
              </p:cNvPr>
              <p:cNvSpPr/>
              <p:nvPr/>
            </p:nvSpPr>
            <p:spPr>
              <a:xfrm>
                <a:off x="2565918" y="2041847"/>
                <a:ext cx="559837" cy="556729"/>
              </a:xfrm>
              <a:prstGeom prst="cube">
                <a:avLst>
                  <a:gd name="adj" fmla="val 39006"/>
                </a:avLst>
              </a:prstGeom>
              <a:noFill/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 dirty="0">
                  <a:latin typeface="HG丸ｺﾞｼｯｸM-PRO" panose="020F0600000000000000" pitchFamily="50" charset="-128"/>
                </a:endParaRPr>
              </a:p>
            </p:txBody>
          </p:sp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A48C5AD0-F17B-49B0-B2D9-49482F47D90F}"/>
                  </a:ext>
                </a:extLst>
              </p:cNvPr>
              <p:cNvSpPr txBox="1"/>
              <p:nvPr/>
            </p:nvSpPr>
            <p:spPr>
              <a:xfrm>
                <a:off x="2528596" y="2257621"/>
                <a:ext cx="466530" cy="294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dirty="0">
                    <a:latin typeface="HG丸ｺﾞｼｯｸM-PRO" panose="020F0600000000000000" pitchFamily="50" charset="-128"/>
                  </a:rPr>
                  <a:t>1</a:t>
                </a:r>
                <a:r>
                  <a:rPr lang="en-US" altLang="ja-JP" sz="2000" dirty="0">
                    <a:latin typeface="HG丸ｺﾞｼｯｸM-PRO" panose="020F0600000000000000" pitchFamily="50" charset="-128"/>
                  </a:rPr>
                  <a:t>g</a:t>
                </a:r>
                <a:endParaRPr kumimoji="1" lang="en-US" altLang="ja-JP" sz="2000" dirty="0">
                  <a:latin typeface="HG丸ｺﾞｼｯｸM-PRO" panose="020F0600000000000000" pitchFamily="50" charset="-128"/>
                </a:endParaRPr>
              </a:p>
            </p:txBody>
          </p:sp>
          <p:cxnSp>
            <p:nvCxnSpPr>
              <p:cNvPr id="16" name="直線矢印コネクタ 15">
                <a:extLst>
                  <a:ext uri="{FF2B5EF4-FFF2-40B4-BE49-F238E27FC236}">
                    <a16:creationId xmlns:a16="http://schemas.microsoft.com/office/drawing/2014/main" id="{4C4C9A19-50BE-4C5F-A68D-3E17374B64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528596" y="1925214"/>
                <a:ext cx="331237" cy="23326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DB2E5EF0-E0F3-44C9-8690-FBC06AEEB32B}"/>
                  </a:ext>
                </a:extLst>
              </p:cNvPr>
              <p:cNvSpPr txBox="1"/>
              <p:nvPr/>
            </p:nvSpPr>
            <p:spPr>
              <a:xfrm>
                <a:off x="1084926" y="1564065"/>
                <a:ext cx="1624693" cy="7471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000" b="1" dirty="0">
                    <a:latin typeface="HG丸ｺﾞｼｯｸM-PRO" panose="020F0600000000000000" pitchFamily="50" charset="-128"/>
                  </a:rPr>
                  <a:t>比熱：</a:t>
                </a:r>
                <a:r>
                  <a:rPr kumimoji="1" lang="en-US" altLang="ja-JP" sz="2000" b="1" dirty="0">
                    <a:latin typeface="HG丸ｺﾞｼｯｸM-PRO" panose="020F0600000000000000" pitchFamily="50" charset="-128"/>
                  </a:rPr>
                  <a:t>1</a:t>
                </a:r>
                <a:r>
                  <a:rPr lang="en-US" altLang="ja-JP" sz="2000" b="1" dirty="0">
                    <a:latin typeface="HG丸ｺﾞｼｯｸM-PRO" panose="020F0600000000000000" pitchFamily="50" charset="-128"/>
                  </a:rPr>
                  <a:t>g</a:t>
                </a:r>
                <a:r>
                  <a:rPr lang="ja-JP" altLang="en-US" sz="2000" b="1" dirty="0">
                    <a:latin typeface="HG丸ｺﾞｼｯｸM-PRO" panose="020F0600000000000000" pitchFamily="50" charset="-128"/>
                  </a:rPr>
                  <a:t>の温度を１度上昇させるのに必要な熱</a:t>
                </a:r>
                <a:endParaRPr kumimoji="1" lang="en-US" altLang="ja-JP" sz="2000" b="1" dirty="0">
                  <a:latin typeface="HG丸ｺﾞｼｯｸM-PRO" panose="020F0600000000000000" pitchFamily="50" charset="-128"/>
                </a:endParaRPr>
              </a:p>
            </p:txBody>
          </p:sp>
          <p:cxnSp>
            <p:nvCxnSpPr>
              <p:cNvPr id="18" name="直線矢印コネクタ 17">
                <a:extLst>
                  <a:ext uri="{FF2B5EF4-FFF2-40B4-BE49-F238E27FC236}">
                    <a16:creationId xmlns:a16="http://schemas.microsoft.com/office/drawing/2014/main" id="{FEC95FCF-F32C-4BFC-B302-60EE5AC06EF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032380" y="1399592"/>
                <a:ext cx="188556" cy="56158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3E84E225-A48A-4734-9277-43D623CE69DD}"/>
                  </a:ext>
                </a:extLst>
              </p:cNvPr>
              <p:cNvSpPr txBox="1"/>
              <p:nvPr/>
            </p:nvSpPr>
            <p:spPr>
              <a:xfrm>
                <a:off x="2761861" y="866172"/>
                <a:ext cx="2528641" cy="5207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000" b="1" dirty="0">
                    <a:latin typeface="HG丸ｺﾞｼｯｸM-PRO" panose="020F0600000000000000" pitchFamily="50" charset="-128"/>
                  </a:rPr>
                  <a:t>熱容量：全体の</a:t>
                </a:r>
                <a:r>
                  <a:rPr lang="ja-JP" altLang="en-US" sz="2000" b="1" dirty="0">
                    <a:latin typeface="HG丸ｺﾞｼｯｸM-PRO" panose="020F0600000000000000" pitchFamily="50" charset="-128"/>
                  </a:rPr>
                  <a:t>温度を１度上昇させるのに必要な熱</a:t>
                </a:r>
                <a:endParaRPr kumimoji="1" lang="en-US" altLang="ja-JP" sz="2000" b="1" dirty="0">
                  <a:latin typeface="HG丸ｺﾞｼｯｸM-PRO" panose="020F0600000000000000" pitchFamily="50" charset="-128"/>
                </a:endParaRPr>
              </a:p>
            </p:txBody>
          </p:sp>
        </p:grpSp>
      </p:grp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104B1527-9C3E-46DB-B747-B9C1CA07C962}"/>
              </a:ext>
            </a:extLst>
          </p:cNvPr>
          <p:cNvSpPr/>
          <p:nvPr/>
        </p:nvSpPr>
        <p:spPr>
          <a:xfrm>
            <a:off x="5162896" y="2782845"/>
            <a:ext cx="187743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ｍｃ</a:t>
            </a:r>
          </a:p>
        </p:txBody>
      </p:sp>
    </p:spTree>
    <p:extLst>
      <p:ext uri="{BB962C8B-B14F-4D97-AF65-F5344CB8AC3E}">
        <p14:creationId xmlns:p14="http://schemas.microsoft.com/office/powerpoint/2010/main" val="1409509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BC8F5B1-F28F-4C8E-A27B-EAA716AABC39}"/>
              </a:ext>
            </a:extLst>
          </p:cNvPr>
          <p:cNvSpPr txBox="1">
            <a:spLocks/>
          </p:cNvSpPr>
          <p:nvPr/>
        </p:nvSpPr>
        <p:spPr>
          <a:xfrm>
            <a:off x="-10990" y="0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熱と温度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94104D-4EC1-479D-A5AD-665001F1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9149"/>
            <a:ext cx="2743200" cy="365125"/>
          </a:xfrm>
        </p:spPr>
        <p:txBody>
          <a:bodyPr/>
          <a:lstStyle/>
          <a:p>
            <a:fld id="{E5F23ADE-3167-4E81-92F9-B6DC78158E7F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7AA6D1-F801-4257-B167-AB67B9F2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32916F-A0B1-44D6-831B-020DA44E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9A73D6AA-A500-488C-AA1A-9171CCE00B15}"/>
              </a:ext>
            </a:extLst>
          </p:cNvPr>
          <p:cNvSpPr txBox="1">
            <a:spLocks/>
          </p:cNvSpPr>
          <p:nvPr/>
        </p:nvSpPr>
        <p:spPr>
          <a:xfrm>
            <a:off x="460618" y="1319129"/>
            <a:ext cx="11463867" cy="3234267"/>
          </a:xfrm>
          <a:prstGeom prst="rect">
            <a:avLst/>
          </a:prstGeom>
          <a:noFill/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HG丸ｺﾞｼｯｸM-PRO" panose="020F0600000000000000" pitchFamily="50" charset="-12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HG丸ｺﾞｼｯｸM-PRO" panose="020F0600000000000000" pitchFamily="50" charset="-12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HG丸ｺﾞｼｯｸM-PRO" panose="020F0600000000000000" pitchFamily="50" charset="-12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HG丸ｺﾞｼｯｸM-PRO" panose="020F0600000000000000" pitchFamily="50" charset="-12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HG丸ｺﾞｼｯｸM-PRO" panose="020F0600000000000000" pitchFamily="50" charset="-12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6600" b="1" dirty="0">
                <a:ea typeface="HG丸ｺﾞｼｯｸM-PRO" panose="020F0600000000000000" pitchFamily="50" charset="-128"/>
              </a:rPr>
              <a:t>牛乳をスライドガラスに垂らして、顕微鏡観察するとどのように見えるだろうか？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1D021ED-FE9F-4CAC-A895-FDC20A808411}"/>
              </a:ext>
            </a:extLst>
          </p:cNvPr>
          <p:cNvSpPr/>
          <p:nvPr/>
        </p:nvSpPr>
        <p:spPr>
          <a:xfrm>
            <a:off x="2016337" y="4935996"/>
            <a:ext cx="923361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400" dirty="0">
                <a:latin typeface="HG丸ｺﾞｼｯｸM-PRO" panose="020F0600000000000000" pitchFamily="50" charset="-128"/>
              </a:rPr>
              <a:t>https://youtu.be/SGOfu24RzlA</a:t>
            </a:r>
            <a:endParaRPr lang="ja-JP" altLang="en-US" sz="4400" dirty="0">
              <a:latin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68920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30</a:t>
            </a:fld>
            <a:endParaRPr kumimoji="1" lang="ja-JP" altLang="en-US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79867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sz="3600" dirty="0">
                <a:latin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熱量</a:t>
            </a:r>
            <a:r>
              <a:rPr lang="en-US" altLang="ja-JP" sz="3600" dirty="0">
                <a:latin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AE38DCD6-EC66-4A37-A455-CDAA802EAF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223573"/>
              </p:ext>
            </p:extLst>
          </p:nvPr>
        </p:nvGraphicFramePr>
        <p:xfrm>
          <a:off x="347829" y="929508"/>
          <a:ext cx="11496341" cy="5528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976">
                  <a:extLst>
                    <a:ext uri="{9D8B030D-6E8A-4147-A177-3AD203B41FA5}">
                      <a16:colId xmlns:a16="http://schemas.microsoft.com/office/drawing/2014/main" val="1444949040"/>
                    </a:ext>
                  </a:extLst>
                </a:gridCol>
                <a:gridCol w="2100805">
                  <a:extLst>
                    <a:ext uri="{9D8B030D-6E8A-4147-A177-3AD203B41FA5}">
                      <a16:colId xmlns:a16="http://schemas.microsoft.com/office/drawing/2014/main" val="3575821097"/>
                    </a:ext>
                  </a:extLst>
                </a:gridCol>
                <a:gridCol w="2002420">
                  <a:extLst>
                    <a:ext uri="{9D8B030D-6E8A-4147-A177-3AD203B41FA5}">
                      <a16:colId xmlns:a16="http://schemas.microsoft.com/office/drawing/2014/main" val="2631168201"/>
                    </a:ext>
                  </a:extLst>
                </a:gridCol>
                <a:gridCol w="3310360">
                  <a:extLst>
                    <a:ext uri="{9D8B030D-6E8A-4147-A177-3AD203B41FA5}">
                      <a16:colId xmlns:a16="http://schemas.microsoft.com/office/drawing/2014/main" val="3880298231"/>
                    </a:ext>
                  </a:extLst>
                </a:gridCol>
                <a:gridCol w="3026780">
                  <a:extLst>
                    <a:ext uri="{9D8B030D-6E8A-4147-A177-3AD203B41FA5}">
                      <a16:colId xmlns:a16="http://schemas.microsoft.com/office/drawing/2014/main" val="4073052420"/>
                    </a:ext>
                  </a:extLst>
                </a:gridCol>
              </a:tblGrid>
              <a:tr h="1356358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91710"/>
                  </a:ext>
                </a:extLst>
              </a:tr>
              <a:tr h="1043093"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3600" b="1" dirty="0">
                        <a:solidFill>
                          <a:srgbClr val="FF0000"/>
                        </a:solidFill>
                        <a:latin typeface="HG丸ｺﾞｼｯｸM-PRO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3600" b="1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</a:rPr>
                        <a:t>[</a:t>
                      </a:r>
                      <a:r>
                        <a:rPr kumimoji="1" lang="en-US" altLang="ja-JP" sz="3600" b="1" dirty="0" err="1">
                          <a:solidFill>
                            <a:srgbClr val="FF0000"/>
                          </a:solidFill>
                        </a:rPr>
                        <a:t>cal</a:t>
                      </a:r>
                      <a:r>
                        <a:rPr kumimoji="1" lang="en-US" altLang="ja-JP" sz="3600" b="1" dirty="0">
                          <a:solidFill>
                            <a:srgbClr val="FF0000"/>
                          </a:solidFill>
                        </a:rPr>
                        <a:t>]</a:t>
                      </a:r>
                      <a:endParaRPr kumimoji="1" lang="ja-JP" altLang="en-US" sz="3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3600" b="1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</a:rPr>
                        <a:t>[</a:t>
                      </a:r>
                      <a:r>
                        <a:rPr kumimoji="1" lang="en-US" altLang="ja-JP" sz="3600" b="1" dirty="0" err="1">
                          <a:solidFill>
                            <a:srgbClr val="FF0000"/>
                          </a:solidFill>
                        </a:rPr>
                        <a:t>cal</a:t>
                      </a:r>
                      <a:r>
                        <a:rPr kumimoji="1" lang="en-US" altLang="ja-JP" sz="3600" b="1" dirty="0">
                          <a:solidFill>
                            <a:srgbClr val="FF0000"/>
                          </a:solidFill>
                        </a:rPr>
                        <a:t>]</a:t>
                      </a:r>
                      <a:endParaRPr kumimoji="1" lang="ja-JP" altLang="en-US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907326"/>
                  </a:ext>
                </a:extLst>
              </a:tr>
              <a:tr h="1043093"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3600" dirty="0">
                        <a:latin typeface="HG丸ｺﾞｼｯｸM-PRO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3600" b="1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</a:rPr>
                        <a:t>[</a:t>
                      </a:r>
                      <a:r>
                        <a:rPr kumimoji="1" lang="en-US" altLang="ja-JP" sz="3600" b="1" dirty="0" err="1">
                          <a:solidFill>
                            <a:srgbClr val="FF0000"/>
                          </a:solidFill>
                        </a:rPr>
                        <a:t>cal</a:t>
                      </a:r>
                      <a:r>
                        <a:rPr kumimoji="1" lang="en-US" altLang="ja-JP" sz="3600" b="1" dirty="0">
                          <a:solidFill>
                            <a:srgbClr val="FF0000"/>
                          </a:solidFill>
                        </a:rPr>
                        <a:t>]</a:t>
                      </a:r>
                      <a:endParaRPr kumimoji="1" lang="ja-JP" altLang="en-US" sz="36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3600" b="1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</a:rPr>
                        <a:t>[</a:t>
                      </a:r>
                      <a:r>
                        <a:rPr kumimoji="1" lang="en-US" altLang="ja-JP" sz="3600" b="1" dirty="0" err="1">
                          <a:solidFill>
                            <a:srgbClr val="FF0000"/>
                          </a:solidFill>
                        </a:rPr>
                        <a:t>cal</a:t>
                      </a:r>
                      <a:r>
                        <a:rPr kumimoji="1" lang="en-US" altLang="ja-JP" sz="3600" b="1" dirty="0">
                          <a:solidFill>
                            <a:srgbClr val="FF0000"/>
                          </a:solidFill>
                        </a:rPr>
                        <a:t>]</a:t>
                      </a:r>
                      <a:endParaRPr kumimoji="1" lang="ja-JP" altLang="en-US" sz="36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451427"/>
                  </a:ext>
                </a:extLst>
              </a:tr>
              <a:tr h="1043093"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3600" dirty="0">
                        <a:latin typeface="HG丸ｺﾞｼｯｸM-PRO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3600" b="1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</a:rPr>
                        <a:t>[</a:t>
                      </a:r>
                      <a:r>
                        <a:rPr kumimoji="1" lang="en-US" altLang="ja-JP" sz="3600" b="1" dirty="0" err="1">
                          <a:solidFill>
                            <a:srgbClr val="FF0000"/>
                          </a:solidFill>
                        </a:rPr>
                        <a:t>cal</a:t>
                      </a:r>
                      <a:r>
                        <a:rPr kumimoji="1" lang="en-US" altLang="ja-JP" sz="3600" b="1" dirty="0">
                          <a:solidFill>
                            <a:srgbClr val="FF0000"/>
                          </a:solidFill>
                        </a:rPr>
                        <a:t>]</a:t>
                      </a:r>
                      <a:endParaRPr kumimoji="1" lang="ja-JP" altLang="en-US" sz="36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3600" b="1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</a:rPr>
                        <a:t>[</a:t>
                      </a:r>
                      <a:r>
                        <a:rPr kumimoji="1" lang="en-US" altLang="ja-JP" sz="3600" b="1" dirty="0" err="1">
                          <a:solidFill>
                            <a:srgbClr val="FF0000"/>
                          </a:solidFill>
                        </a:rPr>
                        <a:t>cal</a:t>
                      </a:r>
                      <a:r>
                        <a:rPr kumimoji="1" lang="en-US" altLang="ja-JP" sz="3600" b="1" dirty="0">
                          <a:solidFill>
                            <a:srgbClr val="FF0000"/>
                          </a:solidFill>
                        </a:rPr>
                        <a:t>]</a:t>
                      </a:r>
                      <a:endParaRPr kumimoji="1" lang="ja-JP" altLang="en-US" sz="36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163658"/>
                  </a:ext>
                </a:extLst>
              </a:tr>
              <a:tr h="1043093"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3600" dirty="0">
                        <a:latin typeface="HG丸ｺﾞｼｯｸM-PRO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3600" b="1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</a:rPr>
                        <a:t>[</a:t>
                      </a:r>
                      <a:r>
                        <a:rPr kumimoji="1" lang="en-US" altLang="ja-JP" sz="3600" b="1" dirty="0" err="1">
                          <a:solidFill>
                            <a:srgbClr val="FF0000"/>
                          </a:solidFill>
                        </a:rPr>
                        <a:t>cal</a:t>
                      </a:r>
                      <a:r>
                        <a:rPr kumimoji="1" lang="en-US" altLang="ja-JP" sz="3600" b="1" dirty="0">
                          <a:solidFill>
                            <a:srgbClr val="FF0000"/>
                          </a:solidFill>
                        </a:rPr>
                        <a:t>]</a:t>
                      </a:r>
                      <a:endParaRPr kumimoji="1" lang="ja-JP" altLang="en-US" sz="36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3600" b="1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</a:rPr>
                        <a:t>[</a:t>
                      </a:r>
                      <a:r>
                        <a:rPr kumimoji="1" lang="en-US" altLang="ja-JP" sz="3600" b="1" dirty="0" err="1">
                          <a:solidFill>
                            <a:srgbClr val="FF0000"/>
                          </a:solidFill>
                        </a:rPr>
                        <a:t>cal</a:t>
                      </a:r>
                      <a:r>
                        <a:rPr kumimoji="1" lang="en-US" altLang="ja-JP" sz="3600" b="1" dirty="0">
                          <a:solidFill>
                            <a:srgbClr val="FF0000"/>
                          </a:solidFill>
                        </a:rPr>
                        <a:t>]</a:t>
                      </a:r>
                      <a:endParaRPr kumimoji="1" lang="ja-JP" altLang="en-US" sz="36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602588"/>
                  </a:ext>
                </a:extLst>
              </a:tr>
            </a:tbl>
          </a:graphicData>
        </a:graphic>
      </p:graphicFrame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CCB1A7E9-5DB1-4F10-AD9D-F42CB00E20F6}"/>
              </a:ext>
            </a:extLst>
          </p:cNvPr>
          <p:cNvSpPr txBox="1">
            <a:spLocks/>
          </p:cNvSpPr>
          <p:nvPr/>
        </p:nvSpPr>
        <p:spPr>
          <a:xfrm>
            <a:off x="1907620" y="1393388"/>
            <a:ext cx="1348613" cy="815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 b="1" dirty="0">
                <a:latin typeface="HG丸ｺﾞｼｯｸM-PRO" panose="020F0600000000000000" pitchFamily="50" charset="-128"/>
              </a:rPr>
              <a:t>比熱</a:t>
            </a:r>
          </a:p>
        </p:txBody>
      </p:sp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39F7E3F7-7D35-4DE7-9F10-E4F1137E1FA7}"/>
              </a:ext>
            </a:extLst>
          </p:cNvPr>
          <p:cNvSpPr txBox="1">
            <a:spLocks/>
          </p:cNvSpPr>
          <p:nvPr/>
        </p:nvSpPr>
        <p:spPr>
          <a:xfrm>
            <a:off x="592078" y="2477121"/>
            <a:ext cx="796884" cy="815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水</a:t>
            </a:r>
          </a:p>
        </p:txBody>
      </p:sp>
      <p:sp>
        <p:nvSpPr>
          <p:cNvPr id="12" name="コンテンツ プレースホルダー 2">
            <a:extLst>
              <a:ext uri="{FF2B5EF4-FFF2-40B4-BE49-F238E27FC236}">
                <a16:creationId xmlns:a16="http://schemas.microsoft.com/office/drawing/2014/main" id="{1B1D735E-23DD-4004-8DC8-814B0EE87D17}"/>
              </a:ext>
            </a:extLst>
          </p:cNvPr>
          <p:cNvSpPr txBox="1">
            <a:spLocks/>
          </p:cNvSpPr>
          <p:nvPr/>
        </p:nvSpPr>
        <p:spPr>
          <a:xfrm>
            <a:off x="609011" y="3662455"/>
            <a:ext cx="779951" cy="815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油</a:t>
            </a:r>
          </a:p>
        </p:txBody>
      </p:sp>
      <p:sp>
        <p:nvSpPr>
          <p:cNvPr id="13" name="コンテンツ プレースホルダー 2">
            <a:extLst>
              <a:ext uri="{FF2B5EF4-FFF2-40B4-BE49-F238E27FC236}">
                <a16:creationId xmlns:a16="http://schemas.microsoft.com/office/drawing/2014/main" id="{3D61B21C-FF46-48E9-A9D8-3EC7016CCA97}"/>
              </a:ext>
            </a:extLst>
          </p:cNvPr>
          <p:cNvSpPr txBox="1">
            <a:spLocks/>
          </p:cNvSpPr>
          <p:nvPr/>
        </p:nvSpPr>
        <p:spPr>
          <a:xfrm>
            <a:off x="609011" y="4661523"/>
            <a:ext cx="779951" cy="815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銅</a:t>
            </a:r>
          </a:p>
        </p:txBody>
      </p:sp>
      <p:sp>
        <p:nvSpPr>
          <p:cNvPr id="14" name="コンテンツ プレースホルダー 2">
            <a:extLst>
              <a:ext uri="{FF2B5EF4-FFF2-40B4-BE49-F238E27FC236}">
                <a16:creationId xmlns:a16="http://schemas.microsoft.com/office/drawing/2014/main" id="{5F43F1C6-1F4E-4EB9-95DC-65A8863238B8}"/>
              </a:ext>
            </a:extLst>
          </p:cNvPr>
          <p:cNvSpPr txBox="1">
            <a:spLocks/>
          </p:cNvSpPr>
          <p:nvPr/>
        </p:nvSpPr>
        <p:spPr>
          <a:xfrm>
            <a:off x="1822957" y="2570255"/>
            <a:ext cx="1614724" cy="8159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１</a:t>
            </a:r>
            <a:r>
              <a:rPr lang="en-US" altLang="ja-JP" sz="18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[</a:t>
            </a:r>
            <a:r>
              <a:rPr lang="en-US" altLang="ja-JP" sz="1800" b="1" dirty="0" err="1">
                <a:solidFill>
                  <a:srgbClr val="FF0000"/>
                </a:solidFill>
                <a:latin typeface="HG丸ｺﾞｼｯｸM-PRO" panose="020F0600000000000000" pitchFamily="50" charset="-128"/>
              </a:rPr>
              <a:t>cal</a:t>
            </a:r>
            <a:r>
              <a:rPr lang="en-US" altLang="ja-JP" sz="18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/(g</a:t>
            </a:r>
            <a:r>
              <a:rPr lang="ja-JP" altLang="en-US" sz="18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・℃</a:t>
            </a:r>
            <a:r>
              <a:rPr lang="en-US" altLang="ja-JP" sz="18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)]</a:t>
            </a:r>
            <a:endParaRPr lang="ja-JP" altLang="en-US" sz="4000" b="1" dirty="0">
              <a:solidFill>
                <a:srgbClr val="FF0000"/>
              </a:solidFill>
              <a:latin typeface="HG丸ｺﾞｼｯｸM-PRO" panose="020F0600000000000000" pitchFamily="50" charset="-128"/>
            </a:endParaRPr>
          </a:p>
        </p:txBody>
      </p:sp>
      <p:sp>
        <p:nvSpPr>
          <p:cNvPr id="15" name="コンテンツ プレースホルダー 2">
            <a:extLst>
              <a:ext uri="{FF2B5EF4-FFF2-40B4-BE49-F238E27FC236}">
                <a16:creationId xmlns:a16="http://schemas.microsoft.com/office/drawing/2014/main" id="{B3C66F9E-E9E7-4B36-84E6-4308085ED69B}"/>
              </a:ext>
            </a:extLst>
          </p:cNvPr>
          <p:cNvSpPr txBox="1">
            <a:spLocks/>
          </p:cNvSpPr>
          <p:nvPr/>
        </p:nvSpPr>
        <p:spPr>
          <a:xfrm>
            <a:off x="5658627" y="1244164"/>
            <a:ext cx="31750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 b="1" dirty="0">
                <a:latin typeface="HG丸ｺﾞｼｯｸM-PRO" panose="020F0600000000000000" pitchFamily="50" charset="-128"/>
              </a:rPr>
              <a:t>１０</a:t>
            </a:r>
            <a:r>
              <a:rPr lang="en-US" altLang="ja-JP" sz="4000" b="1" dirty="0">
                <a:latin typeface="HG丸ｺﾞｼｯｸM-PRO" panose="020F0600000000000000" pitchFamily="50" charset="-128"/>
              </a:rPr>
              <a:t>[g]</a:t>
            </a:r>
            <a:r>
              <a:rPr lang="ja-JP" altLang="en-US" sz="4000" b="1" dirty="0">
                <a:latin typeface="HG丸ｺﾞｼｯｸM-PRO" panose="020F0600000000000000" pitchFamily="50" charset="-128"/>
              </a:rPr>
              <a:t>の</a:t>
            </a:r>
            <a:endParaRPr lang="en-US" altLang="ja-JP" sz="4000" b="1" dirty="0">
              <a:latin typeface="HG丸ｺﾞｼｯｸM-PRO" panose="020F06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 b="1" dirty="0">
                <a:latin typeface="HG丸ｺﾞｼｯｸM-PRO" panose="020F0600000000000000" pitchFamily="50" charset="-128"/>
              </a:rPr>
              <a:t>温度を１度上昇</a:t>
            </a:r>
          </a:p>
        </p:txBody>
      </p:sp>
      <p:sp>
        <p:nvSpPr>
          <p:cNvPr id="16" name="コンテンツ プレースホルダー 2">
            <a:extLst>
              <a:ext uri="{FF2B5EF4-FFF2-40B4-BE49-F238E27FC236}">
                <a16:creationId xmlns:a16="http://schemas.microsoft.com/office/drawing/2014/main" id="{DA84FCC7-20CC-4AE1-AF8D-8D7CFAFF23DC}"/>
              </a:ext>
            </a:extLst>
          </p:cNvPr>
          <p:cNvSpPr txBox="1">
            <a:spLocks/>
          </p:cNvSpPr>
          <p:nvPr/>
        </p:nvSpPr>
        <p:spPr>
          <a:xfrm>
            <a:off x="8833627" y="1244164"/>
            <a:ext cx="31750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 b="1" dirty="0">
                <a:latin typeface="HG丸ｺﾞｼｯｸM-PRO" panose="020F0600000000000000" pitchFamily="50" charset="-128"/>
              </a:rPr>
              <a:t>１０</a:t>
            </a:r>
            <a:r>
              <a:rPr lang="en-US" altLang="ja-JP" sz="4000" b="1" dirty="0">
                <a:latin typeface="HG丸ｺﾞｼｯｸM-PRO" panose="020F0600000000000000" pitchFamily="50" charset="-128"/>
              </a:rPr>
              <a:t>[g]</a:t>
            </a:r>
            <a:r>
              <a:rPr lang="ja-JP" altLang="en-US" sz="4000" b="1" dirty="0">
                <a:latin typeface="HG丸ｺﾞｼｯｸM-PRO" panose="020F0600000000000000" pitchFamily="50" charset="-128"/>
              </a:rPr>
              <a:t>の</a:t>
            </a:r>
            <a:endParaRPr lang="en-US" altLang="ja-JP" sz="4000" b="1" dirty="0">
              <a:latin typeface="HG丸ｺﾞｼｯｸM-PRO" panose="020F06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 b="1" dirty="0">
                <a:latin typeface="HG丸ｺﾞｼｯｸM-PRO" panose="020F0600000000000000" pitchFamily="50" charset="-128"/>
              </a:rPr>
              <a:t>温度を５度上昇</a:t>
            </a:r>
          </a:p>
        </p:txBody>
      </p:sp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6F93BB85-EF8A-4A93-9C0B-9667EADFE605}"/>
              </a:ext>
            </a:extLst>
          </p:cNvPr>
          <p:cNvSpPr txBox="1">
            <a:spLocks/>
          </p:cNvSpPr>
          <p:nvPr/>
        </p:nvSpPr>
        <p:spPr>
          <a:xfrm>
            <a:off x="1679320" y="3658637"/>
            <a:ext cx="1705286" cy="8159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0.5</a:t>
            </a:r>
            <a:r>
              <a:rPr lang="en-US" altLang="ja-JP" sz="18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[</a:t>
            </a:r>
            <a:r>
              <a:rPr lang="en-US" altLang="ja-JP" sz="1800" b="1" dirty="0" err="1">
                <a:solidFill>
                  <a:srgbClr val="FF0000"/>
                </a:solidFill>
                <a:latin typeface="HG丸ｺﾞｼｯｸM-PRO" panose="020F0600000000000000" pitchFamily="50" charset="-128"/>
              </a:rPr>
              <a:t>cal</a:t>
            </a:r>
            <a:r>
              <a:rPr lang="en-US" altLang="ja-JP" sz="18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/(g</a:t>
            </a:r>
            <a:r>
              <a:rPr lang="ja-JP" altLang="en-US" sz="18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・℃</a:t>
            </a:r>
            <a:r>
              <a:rPr lang="en-US" altLang="ja-JP" sz="18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)]</a:t>
            </a:r>
            <a:endParaRPr lang="ja-JP" altLang="en-US" sz="4000" b="1" dirty="0">
              <a:solidFill>
                <a:srgbClr val="FF0000"/>
              </a:solidFill>
              <a:latin typeface="HG丸ｺﾞｼｯｸM-PRO" panose="020F0600000000000000" pitchFamily="50" charset="-128"/>
            </a:endParaRPr>
          </a:p>
        </p:txBody>
      </p:sp>
      <p:sp>
        <p:nvSpPr>
          <p:cNvPr id="18" name="コンテンツ プレースホルダー 2">
            <a:extLst>
              <a:ext uri="{FF2B5EF4-FFF2-40B4-BE49-F238E27FC236}">
                <a16:creationId xmlns:a16="http://schemas.microsoft.com/office/drawing/2014/main" id="{8CC379EB-5CC3-4076-B42C-0A2423F56C63}"/>
              </a:ext>
            </a:extLst>
          </p:cNvPr>
          <p:cNvSpPr txBox="1">
            <a:spLocks/>
          </p:cNvSpPr>
          <p:nvPr/>
        </p:nvSpPr>
        <p:spPr>
          <a:xfrm>
            <a:off x="1471965" y="4685892"/>
            <a:ext cx="1965716" cy="8159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0.09</a:t>
            </a:r>
            <a:r>
              <a:rPr lang="en-US" altLang="ja-JP" sz="18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[</a:t>
            </a:r>
            <a:r>
              <a:rPr lang="en-US" altLang="ja-JP" sz="1800" b="1" dirty="0" err="1">
                <a:solidFill>
                  <a:srgbClr val="FF0000"/>
                </a:solidFill>
                <a:latin typeface="HG丸ｺﾞｼｯｸM-PRO" panose="020F0600000000000000" pitchFamily="50" charset="-128"/>
              </a:rPr>
              <a:t>cal</a:t>
            </a:r>
            <a:r>
              <a:rPr lang="en-US" altLang="ja-JP" sz="18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/(g</a:t>
            </a:r>
            <a:r>
              <a:rPr lang="ja-JP" altLang="en-US" sz="18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・℃</a:t>
            </a:r>
            <a:r>
              <a:rPr lang="en-US" altLang="ja-JP" sz="18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)]</a:t>
            </a:r>
            <a:endParaRPr lang="ja-JP" altLang="en-US" sz="4000" b="1" dirty="0">
              <a:solidFill>
                <a:srgbClr val="FF0000"/>
              </a:solidFill>
              <a:latin typeface="HG丸ｺﾞｼｯｸM-PRO" panose="020F0600000000000000" pitchFamily="50" charset="-128"/>
            </a:endParaRPr>
          </a:p>
        </p:txBody>
      </p:sp>
      <p:sp>
        <p:nvSpPr>
          <p:cNvPr id="19" name="コンテンツ プレースホルダー 2">
            <a:extLst>
              <a:ext uri="{FF2B5EF4-FFF2-40B4-BE49-F238E27FC236}">
                <a16:creationId xmlns:a16="http://schemas.microsoft.com/office/drawing/2014/main" id="{DA25F4FD-E4D2-4394-8081-41D55BC5F5A8}"/>
              </a:ext>
            </a:extLst>
          </p:cNvPr>
          <p:cNvSpPr txBox="1">
            <a:spLocks/>
          </p:cNvSpPr>
          <p:nvPr/>
        </p:nvSpPr>
        <p:spPr>
          <a:xfrm>
            <a:off x="9751990" y="5779123"/>
            <a:ext cx="1049866" cy="66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5.0</a:t>
            </a:r>
            <a:endParaRPr lang="ja-JP" altLang="en-US" sz="4000" b="1" dirty="0">
              <a:solidFill>
                <a:srgbClr val="FF0000"/>
              </a:solidFill>
              <a:latin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87095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31</a:t>
            </a:fld>
            <a:endParaRPr kumimoji="1" lang="ja-JP" altLang="en-US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79867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sz="3600" dirty="0">
                <a:latin typeface="HG丸ｺﾞｼｯｸM-PRO" panose="020F0600000000000000" pitchFamily="50" charset="-128"/>
              </a:rPr>
              <a:t>.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熱量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8798E19B-E5A6-47CA-AC32-0C8E9A91F3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378938"/>
              </p:ext>
            </p:extLst>
          </p:nvPr>
        </p:nvGraphicFramePr>
        <p:xfrm>
          <a:off x="347829" y="827620"/>
          <a:ext cx="11496341" cy="5528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976">
                  <a:extLst>
                    <a:ext uri="{9D8B030D-6E8A-4147-A177-3AD203B41FA5}">
                      <a16:colId xmlns:a16="http://schemas.microsoft.com/office/drawing/2014/main" val="1444949040"/>
                    </a:ext>
                  </a:extLst>
                </a:gridCol>
                <a:gridCol w="2100805">
                  <a:extLst>
                    <a:ext uri="{9D8B030D-6E8A-4147-A177-3AD203B41FA5}">
                      <a16:colId xmlns:a16="http://schemas.microsoft.com/office/drawing/2014/main" val="3575821097"/>
                    </a:ext>
                  </a:extLst>
                </a:gridCol>
                <a:gridCol w="2002420">
                  <a:extLst>
                    <a:ext uri="{9D8B030D-6E8A-4147-A177-3AD203B41FA5}">
                      <a16:colId xmlns:a16="http://schemas.microsoft.com/office/drawing/2014/main" val="2631168201"/>
                    </a:ext>
                  </a:extLst>
                </a:gridCol>
                <a:gridCol w="3310360">
                  <a:extLst>
                    <a:ext uri="{9D8B030D-6E8A-4147-A177-3AD203B41FA5}">
                      <a16:colId xmlns:a16="http://schemas.microsoft.com/office/drawing/2014/main" val="3880298231"/>
                    </a:ext>
                  </a:extLst>
                </a:gridCol>
                <a:gridCol w="3026780">
                  <a:extLst>
                    <a:ext uri="{9D8B030D-6E8A-4147-A177-3AD203B41FA5}">
                      <a16:colId xmlns:a16="http://schemas.microsoft.com/office/drawing/2014/main" val="4073052420"/>
                    </a:ext>
                  </a:extLst>
                </a:gridCol>
              </a:tblGrid>
              <a:tr h="1356358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91710"/>
                  </a:ext>
                </a:extLst>
              </a:tr>
              <a:tr h="1043093"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3600" b="1" dirty="0">
                        <a:solidFill>
                          <a:srgbClr val="FF0000"/>
                        </a:solidFill>
                        <a:latin typeface="HG丸ｺﾞｼｯｸM-PRO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3600" b="1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</a:rPr>
                        <a:t>[</a:t>
                      </a:r>
                      <a:r>
                        <a:rPr kumimoji="1" lang="en-US" altLang="ja-JP" sz="3600" b="1" dirty="0" err="1">
                          <a:solidFill>
                            <a:srgbClr val="FF0000"/>
                          </a:solidFill>
                        </a:rPr>
                        <a:t>cal</a:t>
                      </a:r>
                      <a:r>
                        <a:rPr kumimoji="1" lang="en-US" altLang="ja-JP" sz="3600" b="1" dirty="0">
                          <a:solidFill>
                            <a:srgbClr val="FF0000"/>
                          </a:solidFill>
                        </a:rPr>
                        <a:t>]</a:t>
                      </a:r>
                      <a:endParaRPr kumimoji="1" lang="ja-JP" altLang="en-US" sz="3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3600" b="1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</a:rPr>
                        <a:t>[</a:t>
                      </a:r>
                      <a:r>
                        <a:rPr kumimoji="1" lang="en-US" altLang="ja-JP" sz="3600" b="1" dirty="0" err="1">
                          <a:solidFill>
                            <a:srgbClr val="FF0000"/>
                          </a:solidFill>
                        </a:rPr>
                        <a:t>cal</a:t>
                      </a:r>
                      <a:r>
                        <a:rPr kumimoji="1" lang="en-US" altLang="ja-JP" sz="3600" b="1" dirty="0">
                          <a:solidFill>
                            <a:srgbClr val="FF0000"/>
                          </a:solidFill>
                        </a:rPr>
                        <a:t>]</a:t>
                      </a:r>
                      <a:endParaRPr kumimoji="1" lang="ja-JP" altLang="en-US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907326"/>
                  </a:ext>
                </a:extLst>
              </a:tr>
              <a:tr h="1043093"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3600" dirty="0">
                        <a:latin typeface="HG丸ｺﾞｼｯｸM-PRO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3600" b="1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</a:rPr>
                        <a:t>[</a:t>
                      </a:r>
                      <a:r>
                        <a:rPr kumimoji="1" lang="en-US" altLang="ja-JP" sz="3600" b="1" dirty="0" err="1">
                          <a:solidFill>
                            <a:srgbClr val="FF0000"/>
                          </a:solidFill>
                        </a:rPr>
                        <a:t>cal</a:t>
                      </a:r>
                      <a:r>
                        <a:rPr kumimoji="1" lang="en-US" altLang="ja-JP" sz="3600" b="1" dirty="0">
                          <a:solidFill>
                            <a:srgbClr val="FF0000"/>
                          </a:solidFill>
                        </a:rPr>
                        <a:t>]</a:t>
                      </a:r>
                      <a:endParaRPr kumimoji="1" lang="ja-JP" altLang="en-US" sz="36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3600" b="1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</a:rPr>
                        <a:t>[</a:t>
                      </a:r>
                      <a:r>
                        <a:rPr kumimoji="1" lang="en-US" altLang="ja-JP" sz="3600" b="1" dirty="0" err="1">
                          <a:solidFill>
                            <a:srgbClr val="FF0000"/>
                          </a:solidFill>
                        </a:rPr>
                        <a:t>cal</a:t>
                      </a:r>
                      <a:r>
                        <a:rPr kumimoji="1" lang="en-US" altLang="ja-JP" sz="3600" b="1" dirty="0">
                          <a:solidFill>
                            <a:srgbClr val="FF0000"/>
                          </a:solidFill>
                        </a:rPr>
                        <a:t>]</a:t>
                      </a:r>
                      <a:endParaRPr kumimoji="1" lang="ja-JP" altLang="en-US" sz="36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451427"/>
                  </a:ext>
                </a:extLst>
              </a:tr>
              <a:tr h="1043093"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3600" dirty="0">
                        <a:latin typeface="HG丸ｺﾞｼｯｸM-PRO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3600" b="1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</a:rPr>
                        <a:t>[</a:t>
                      </a:r>
                      <a:r>
                        <a:rPr kumimoji="1" lang="en-US" altLang="ja-JP" sz="3600" b="1" dirty="0" err="1">
                          <a:solidFill>
                            <a:srgbClr val="FF0000"/>
                          </a:solidFill>
                        </a:rPr>
                        <a:t>cal</a:t>
                      </a:r>
                      <a:r>
                        <a:rPr kumimoji="1" lang="en-US" altLang="ja-JP" sz="3600" b="1" dirty="0">
                          <a:solidFill>
                            <a:srgbClr val="FF0000"/>
                          </a:solidFill>
                        </a:rPr>
                        <a:t>]</a:t>
                      </a:r>
                      <a:endParaRPr kumimoji="1" lang="ja-JP" altLang="en-US" sz="36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3600" b="1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</a:rPr>
                        <a:t>[</a:t>
                      </a:r>
                      <a:r>
                        <a:rPr kumimoji="1" lang="en-US" altLang="ja-JP" sz="3600" b="1" dirty="0" err="1">
                          <a:solidFill>
                            <a:srgbClr val="FF0000"/>
                          </a:solidFill>
                        </a:rPr>
                        <a:t>cal</a:t>
                      </a:r>
                      <a:r>
                        <a:rPr kumimoji="1" lang="en-US" altLang="ja-JP" sz="3600" b="1" dirty="0">
                          <a:solidFill>
                            <a:srgbClr val="FF0000"/>
                          </a:solidFill>
                        </a:rPr>
                        <a:t>]</a:t>
                      </a:r>
                      <a:endParaRPr kumimoji="1" lang="ja-JP" altLang="en-US" sz="36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163658"/>
                  </a:ext>
                </a:extLst>
              </a:tr>
              <a:tr h="1043093"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3600" dirty="0">
                        <a:latin typeface="HG丸ｺﾞｼｯｸM-PRO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3600" b="1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</a:rPr>
                        <a:t>[</a:t>
                      </a:r>
                      <a:r>
                        <a:rPr kumimoji="1" lang="en-US" altLang="ja-JP" sz="3600" b="1" dirty="0" err="1">
                          <a:solidFill>
                            <a:srgbClr val="FF0000"/>
                          </a:solidFill>
                        </a:rPr>
                        <a:t>cal</a:t>
                      </a:r>
                      <a:r>
                        <a:rPr kumimoji="1" lang="en-US" altLang="ja-JP" sz="3600" b="1" dirty="0">
                          <a:solidFill>
                            <a:srgbClr val="FF0000"/>
                          </a:solidFill>
                        </a:rPr>
                        <a:t>]</a:t>
                      </a:r>
                      <a:endParaRPr kumimoji="1" lang="ja-JP" altLang="en-US" sz="36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3600" b="1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</a:rPr>
                        <a:t>[</a:t>
                      </a:r>
                      <a:r>
                        <a:rPr kumimoji="1" lang="en-US" altLang="ja-JP" sz="3600" b="1" dirty="0" err="1">
                          <a:solidFill>
                            <a:srgbClr val="FF0000"/>
                          </a:solidFill>
                        </a:rPr>
                        <a:t>cal</a:t>
                      </a:r>
                      <a:r>
                        <a:rPr kumimoji="1" lang="en-US" altLang="ja-JP" sz="3600" b="1" dirty="0">
                          <a:solidFill>
                            <a:srgbClr val="FF0000"/>
                          </a:solidFill>
                        </a:rPr>
                        <a:t>]</a:t>
                      </a:r>
                      <a:endParaRPr kumimoji="1" lang="ja-JP" altLang="en-US" sz="36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602588"/>
                  </a:ext>
                </a:extLst>
              </a:tr>
            </a:tbl>
          </a:graphicData>
        </a:graphic>
      </p:graphicFrame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525A6BA2-8CB0-4665-B4EB-1D5A03E59B71}"/>
              </a:ext>
            </a:extLst>
          </p:cNvPr>
          <p:cNvSpPr txBox="1">
            <a:spLocks/>
          </p:cNvSpPr>
          <p:nvPr/>
        </p:nvSpPr>
        <p:spPr>
          <a:xfrm>
            <a:off x="1907620" y="1291500"/>
            <a:ext cx="1348613" cy="815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 b="1" dirty="0">
                <a:latin typeface="HG丸ｺﾞｼｯｸM-PRO" panose="020F0600000000000000" pitchFamily="50" charset="-128"/>
              </a:rPr>
              <a:t>比熱</a:t>
            </a:r>
          </a:p>
        </p:txBody>
      </p:sp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B20C2310-258F-48EF-A5D2-C7CB91484AAB}"/>
              </a:ext>
            </a:extLst>
          </p:cNvPr>
          <p:cNvSpPr txBox="1">
            <a:spLocks/>
          </p:cNvSpPr>
          <p:nvPr/>
        </p:nvSpPr>
        <p:spPr>
          <a:xfrm>
            <a:off x="592078" y="2375233"/>
            <a:ext cx="796884" cy="815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水</a:t>
            </a:r>
          </a:p>
        </p:txBody>
      </p:sp>
      <p:sp>
        <p:nvSpPr>
          <p:cNvPr id="12" name="コンテンツ プレースホルダー 2">
            <a:extLst>
              <a:ext uri="{FF2B5EF4-FFF2-40B4-BE49-F238E27FC236}">
                <a16:creationId xmlns:a16="http://schemas.microsoft.com/office/drawing/2014/main" id="{371937E7-2DF5-4225-9874-20751AEBA70E}"/>
              </a:ext>
            </a:extLst>
          </p:cNvPr>
          <p:cNvSpPr txBox="1">
            <a:spLocks/>
          </p:cNvSpPr>
          <p:nvPr/>
        </p:nvSpPr>
        <p:spPr>
          <a:xfrm>
            <a:off x="609011" y="3560567"/>
            <a:ext cx="779951" cy="815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油</a:t>
            </a:r>
          </a:p>
        </p:txBody>
      </p:sp>
      <p:sp>
        <p:nvSpPr>
          <p:cNvPr id="13" name="コンテンツ プレースホルダー 2">
            <a:extLst>
              <a:ext uri="{FF2B5EF4-FFF2-40B4-BE49-F238E27FC236}">
                <a16:creationId xmlns:a16="http://schemas.microsoft.com/office/drawing/2014/main" id="{19779805-F16F-4019-9683-6F0016A92E28}"/>
              </a:ext>
            </a:extLst>
          </p:cNvPr>
          <p:cNvSpPr txBox="1">
            <a:spLocks/>
          </p:cNvSpPr>
          <p:nvPr/>
        </p:nvSpPr>
        <p:spPr>
          <a:xfrm>
            <a:off x="609011" y="4559635"/>
            <a:ext cx="779951" cy="815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銅</a:t>
            </a:r>
          </a:p>
        </p:txBody>
      </p:sp>
      <p:sp>
        <p:nvSpPr>
          <p:cNvPr id="14" name="コンテンツ プレースホルダー 2">
            <a:extLst>
              <a:ext uri="{FF2B5EF4-FFF2-40B4-BE49-F238E27FC236}">
                <a16:creationId xmlns:a16="http://schemas.microsoft.com/office/drawing/2014/main" id="{FBB29536-ACB8-4069-8171-74FA93F027EF}"/>
              </a:ext>
            </a:extLst>
          </p:cNvPr>
          <p:cNvSpPr txBox="1">
            <a:spLocks/>
          </p:cNvSpPr>
          <p:nvPr/>
        </p:nvSpPr>
        <p:spPr>
          <a:xfrm>
            <a:off x="583611" y="5609502"/>
            <a:ext cx="779951" cy="815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鉄</a:t>
            </a:r>
          </a:p>
        </p:txBody>
      </p:sp>
      <p:sp>
        <p:nvSpPr>
          <p:cNvPr id="15" name="コンテンツ プレースホルダー 2">
            <a:extLst>
              <a:ext uri="{FF2B5EF4-FFF2-40B4-BE49-F238E27FC236}">
                <a16:creationId xmlns:a16="http://schemas.microsoft.com/office/drawing/2014/main" id="{D78B7B97-7F88-4CF5-B91D-C12C0CEDEE91}"/>
              </a:ext>
            </a:extLst>
          </p:cNvPr>
          <p:cNvSpPr txBox="1">
            <a:spLocks/>
          </p:cNvSpPr>
          <p:nvPr/>
        </p:nvSpPr>
        <p:spPr>
          <a:xfrm>
            <a:off x="1822957" y="2392127"/>
            <a:ext cx="1927016" cy="8159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en-US" altLang="ja-JP" sz="1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en-US" altLang="ja-JP" sz="1800" b="1" dirty="0" err="1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cal</a:t>
            </a:r>
            <a:r>
              <a:rPr lang="en-US" altLang="ja-JP" sz="1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/(g</a:t>
            </a:r>
            <a:r>
              <a:rPr lang="ja-JP" altLang="en-US" sz="1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・℃</a:t>
            </a:r>
            <a:r>
              <a:rPr lang="en-US" altLang="ja-JP" sz="1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)]</a:t>
            </a:r>
            <a:endParaRPr lang="ja-JP" altLang="en-US" sz="40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コンテンツ プレースホルダー 2">
            <a:extLst>
              <a:ext uri="{FF2B5EF4-FFF2-40B4-BE49-F238E27FC236}">
                <a16:creationId xmlns:a16="http://schemas.microsoft.com/office/drawing/2014/main" id="{B6552BD2-C404-4E10-BE7D-89B8E5E7E00A}"/>
              </a:ext>
            </a:extLst>
          </p:cNvPr>
          <p:cNvSpPr txBox="1">
            <a:spLocks/>
          </p:cNvSpPr>
          <p:nvPr/>
        </p:nvSpPr>
        <p:spPr>
          <a:xfrm>
            <a:off x="5658627" y="1142276"/>
            <a:ext cx="31750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 b="1" dirty="0">
                <a:latin typeface="HG丸ｺﾞｼｯｸM-PRO" panose="020F0600000000000000" pitchFamily="50" charset="-128"/>
              </a:rPr>
              <a:t>１０</a:t>
            </a:r>
            <a:r>
              <a:rPr lang="en-US" altLang="ja-JP" sz="4000" b="1" dirty="0">
                <a:latin typeface="HG丸ｺﾞｼｯｸM-PRO" panose="020F0600000000000000" pitchFamily="50" charset="-128"/>
              </a:rPr>
              <a:t>[g]</a:t>
            </a:r>
            <a:r>
              <a:rPr lang="ja-JP" altLang="en-US" sz="4000" b="1" dirty="0">
                <a:latin typeface="HG丸ｺﾞｼｯｸM-PRO" panose="020F0600000000000000" pitchFamily="50" charset="-128"/>
              </a:rPr>
              <a:t>の</a:t>
            </a:r>
            <a:endParaRPr lang="en-US" altLang="ja-JP" sz="4000" b="1" dirty="0">
              <a:latin typeface="HG丸ｺﾞｼｯｸM-PRO" panose="020F06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 b="1" dirty="0">
                <a:latin typeface="HG丸ｺﾞｼｯｸM-PRO" panose="020F0600000000000000" pitchFamily="50" charset="-128"/>
              </a:rPr>
              <a:t>温度を１度上昇</a:t>
            </a:r>
          </a:p>
        </p:txBody>
      </p:sp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E63A0637-AA70-41A3-8D04-F70D15FF2518}"/>
              </a:ext>
            </a:extLst>
          </p:cNvPr>
          <p:cNvSpPr txBox="1">
            <a:spLocks/>
          </p:cNvSpPr>
          <p:nvPr/>
        </p:nvSpPr>
        <p:spPr>
          <a:xfrm>
            <a:off x="8833627" y="1142276"/>
            <a:ext cx="31750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 b="1" dirty="0">
                <a:latin typeface="HG丸ｺﾞｼｯｸM-PRO" panose="020F0600000000000000" pitchFamily="50" charset="-128"/>
              </a:rPr>
              <a:t>１０</a:t>
            </a:r>
            <a:r>
              <a:rPr lang="en-US" altLang="ja-JP" sz="4000" b="1" dirty="0">
                <a:latin typeface="HG丸ｺﾞｼｯｸM-PRO" panose="020F0600000000000000" pitchFamily="50" charset="-128"/>
              </a:rPr>
              <a:t>[g]</a:t>
            </a:r>
            <a:r>
              <a:rPr lang="ja-JP" altLang="en-US" sz="4000" b="1" dirty="0">
                <a:latin typeface="HG丸ｺﾞｼｯｸM-PRO" panose="020F0600000000000000" pitchFamily="50" charset="-128"/>
              </a:rPr>
              <a:t>の</a:t>
            </a:r>
            <a:endParaRPr lang="en-US" altLang="ja-JP" sz="4000" b="1" dirty="0">
              <a:latin typeface="HG丸ｺﾞｼｯｸM-PRO" panose="020F06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 b="1" dirty="0">
                <a:latin typeface="HG丸ｺﾞｼｯｸM-PRO" panose="020F0600000000000000" pitchFamily="50" charset="-128"/>
              </a:rPr>
              <a:t>温度を５度上昇</a:t>
            </a:r>
          </a:p>
        </p:txBody>
      </p:sp>
      <p:sp>
        <p:nvSpPr>
          <p:cNvPr id="18" name="コンテンツ プレースホルダー 2">
            <a:extLst>
              <a:ext uri="{FF2B5EF4-FFF2-40B4-BE49-F238E27FC236}">
                <a16:creationId xmlns:a16="http://schemas.microsoft.com/office/drawing/2014/main" id="{011E1C3F-7674-4ED7-ACD4-13DAA9A800A0}"/>
              </a:ext>
            </a:extLst>
          </p:cNvPr>
          <p:cNvSpPr txBox="1">
            <a:spLocks/>
          </p:cNvSpPr>
          <p:nvPr/>
        </p:nvSpPr>
        <p:spPr>
          <a:xfrm>
            <a:off x="6384849" y="2520457"/>
            <a:ext cx="1049866" cy="66357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１０</a:t>
            </a:r>
          </a:p>
        </p:txBody>
      </p:sp>
      <p:sp>
        <p:nvSpPr>
          <p:cNvPr id="19" name="コンテンツ プレースホルダー 2">
            <a:extLst>
              <a:ext uri="{FF2B5EF4-FFF2-40B4-BE49-F238E27FC236}">
                <a16:creationId xmlns:a16="http://schemas.microsoft.com/office/drawing/2014/main" id="{CFEEDA67-B7D0-4031-86D8-A5836D93324B}"/>
              </a:ext>
            </a:extLst>
          </p:cNvPr>
          <p:cNvSpPr txBox="1">
            <a:spLocks/>
          </p:cNvSpPr>
          <p:nvPr/>
        </p:nvSpPr>
        <p:spPr>
          <a:xfrm>
            <a:off x="9862058" y="2442968"/>
            <a:ext cx="1049866" cy="66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50</a:t>
            </a:r>
            <a:endParaRPr lang="ja-JP" altLang="en-US" sz="4000" b="1" dirty="0">
              <a:solidFill>
                <a:srgbClr val="FF0000"/>
              </a:solidFill>
              <a:latin typeface="HG丸ｺﾞｼｯｸM-PRO" panose="020F0600000000000000" pitchFamily="50" charset="-128"/>
            </a:endParaRPr>
          </a:p>
        </p:txBody>
      </p:sp>
      <p:sp>
        <p:nvSpPr>
          <p:cNvPr id="20" name="コンテンツ プレースホルダー 2">
            <a:extLst>
              <a:ext uri="{FF2B5EF4-FFF2-40B4-BE49-F238E27FC236}">
                <a16:creationId xmlns:a16="http://schemas.microsoft.com/office/drawing/2014/main" id="{C9E83202-690A-4DF5-AFD0-77B182812660}"/>
              </a:ext>
            </a:extLst>
          </p:cNvPr>
          <p:cNvSpPr txBox="1">
            <a:spLocks/>
          </p:cNvSpPr>
          <p:nvPr/>
        </p:nvSpPr>
        <p:spPr>
          <a:xfrm>
            <a:off x="1491355" y="3578738"/>
            <a:ext cx="2090045" cy="815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32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0.5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[</a:t>
            </a:r>
            <a:r>
              <a:rPr lang="en-US" altLang="ja-JP" sz="1400" b="1" dirty="0" err="1">
                <a:solidFill>
                  <a:srgbClr val="FF0000"/>
                </a:solidFill>
                <a:latin typeface="HG丸ｺﾞｼｯｸM-PRO" panose="020F0600000000000000" pitchFamily="50" charset="-128"/>
              </a:rPr>
              <a:t>cal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/(g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・℃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)]</a:t>
            </a:r>
            <a:endParaRPr lang="ja-JP" altLang="en-US" sz="3200" b="1" dirty="0">
              <a:solidFill>
                <a:srgbClr val="FF0000"/>
              </a:solidFill>
              <a:latin typeface="HG丸ｺﾞｼｯｸM-PRO" panose="020F0600000000000000" pitchFamily="50" charset="-128"/>
            </a:endParaRPr>
          </a:p>
        </p:txBody>
      </p:sp>
      <p:sp>
        <p:nvSpPr>
          <p:cNvPr id="21" name="コンテンツ プレースホルダー 2">
            <a:extLst>
              <a:ext uri="{FF2B5EF4-FFF2-40B4-BE49-F238E27FC236}">
                <a16:creationId xmlns:a16="http://schemas.microsoft.com/office/drawing/2014/main" id="{DF37AF61-8A65-4C41-B0AD-5505A9D3B4EC}"/>
              </a:ext>
            </a:extLst>
          </p:cNvPr>
          <p:cNvSpPr txBox="1">
            <a:spLocks/>
          </p:cNvSpPr>
          <p:nvPr/>
        </p:nvSpPr>
        <p:spPr>
          <a:xfrm>
            <a:off x="6729605" y="3560568"/>
            <a:ext cx="1049866" cy="66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</a:t>
            </a:r>
          </a:p>
        </p:txBody>
      </p:sp>
      <p:sp>
        <p:nvSpPr>
          <p:cNvPr id="22" name="コンテンツ プレースホルダー 2">
            <a:extLst>
              <a:ext uri="{FF2B5EF4-FFF2-40B4-BE49-F238E27FC236}">
                <a16:creationId xmlns:a16="http://schemas.microsoft.com/office/drawing/2014/main" id="{8D7481D3-EFD7-4631-9DB1-B55BBF07A24A}"/>
              </a:ext>
            </a:extLst>
          </p:cNvPr>
          <p:cNvSpPr txBox="1">
            <a:spLocks/>
          </p:cNvSpPr>
          <p:nvPr/>
        </p:nvSpPr>
        <p:spPr>
          <a:xfrm>
            <a:off x="9853591" y="3543635"/>
            <a:ext cx="1049866" cy="66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25</a:t>
            </a:r>
            <a:endParaRPr lang="ja-JP" altLang="en-US" sz="4000" b="1" dirty="0">
              <a:solidFill>
                <a:srgbClr val="FF0000"/>
              </a:solidFill>
              <a:latin typeface="HG丸ｺﾞｼｯｸM-PRO" panose="020F0600000000000000" pitchFamily="50" charset="-128"/>
            </a:endParaRPr>
          </a:p>
        </p:txBody>
      </p:sp>
      <p:sp>
        <p:nvSpPr>
          <p:cNvPr id="23" name="コンテンツ プレースホルダー 2">
            <a:extLst>
              <a:ext uri="{FF2B5EF4-FFF2-40B4-BE49-F238E27FC236}">
                <a16:creationId xmlns:a16="http://schemas.microsoft.com/office/drawing/2014/main" id="{D76E1DBE-239B-4EA1-BE38-51C3F84972C4}"/>
              </a:ext>
            </a:extLst>
          </p:cNvPr>
          <p:cNvSpPr txBox="1">
            <a:spLocks/>
          </p:cNvSpPr>
          <p:nvPr/>
        </p:nvSpPr>
        <p:spPr>
          <a:xfrm>
            <a:off x="1491355" y="4616830"/>
            <a:ext cx="2278009" cy="815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0.09</a:t>
            </a:r>
            <a:r>
              <a:rPr lang="en-US" altLang="ja-JP" sz="12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[</a:t>
            </a:r>
            <a:r>
              <a:rPr lang="en-US" altLang="ja-JP" sz="1200" b="1" dirty="0" err="1">
                <a:solidFill>
                  <a:srgbClr val="FF0000"/>
                </a:solidFill>
                <a:latin typeface="HG丸ｺﾞｼｯｸM-PRO" panose="020F0600000000000000" pitchFamily="50" charset="-128"/>
              </a:rPr>
              <a:t>cal</a:t>
            </a:r>
            <a:r>
              <a:rPr lang="en-US" altLang="ja-JP" sz="12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/(g</a:t>
            </a:r>
            <a:r>
              <a:rPr lang="ja-JP" altLang="en-US" sz="12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・℃</a:t>
            </a:r>
            <a:r>
              <a:rPr lang="en-US" altLang="ja-JP" sz="12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)]</a:t>
            </a:r>
            <a:endParaRPr lang="ja-JP" altLang="en-US" b="1" dirty="0">
              <a:solidFill>
                <a:srgbClr val="FF0000"/>
              </a:solidFill>
              <a:latin typeface="HG丸ｺﾞｼｯｸM-PRO" panose="020F0600000000000000" pitchFamily="50" charset="-128"/>
            </a:endParaRPr>
          </a:p>
        </p:txBody>
      </p:sp>
      <p:sp>
        <p:nvSpPr>
          <p:cNvPr id="24" name="コンテンツ プレースホルダー 2">
            <a:extLst>
              <a:ext uri="{FF2B5EF4-FFF2-40B4-BE49-F238E27FC236}">
                <a16:creationId xmlns:a16="http://schemas.microsoft.com/office/drawing/2014/main" id="{D139EF3A-72A5-457A-BCAE-BCF73A2C4FE4}"/>
              </a:ext>
            </a:extLst>
          </p:cNvPr>
          <p:cNvSpPr txBox="1">
            <a:spLocks/>
          </p:cNvSpPr>
          <p:nvPr/>
        </p:nvSpPr>
        <p:spPr>
          <a:xfrm>
            <a:off x="6594139" y="4576568"/>
            <a:ext cx="1049866" cy="66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0.9</a:t>
            </a:r>
            <a:endParaRPr lang="ja-JP" altLang="en-US" sz="4000" b="1" dirty="0">
              <a:solidFill>
                <a:srgbClr val="FF0000"/>
              </a:solidFill>
              <a:latin typeface="HG丸ｺﾞｼｯｸM-PRO" panose="020F0600000000000000" pitchFamily="50" charset="-128"/>
            </a:endParaRPr>
          </a:p>
        </p:txBody>
      </p:sp>
      <p:sp>
        <p:nvSpPr>
          <p:cNvPr id="25" name="コンテンツ プレースホルダー 2">
            <a:extLst>
              <a:ext uri="{FF2B5EF4-FFF2-40B4-BE49-F238E27FC236}">
                <a16:creationId xmlns:a16="http://schemas.microsoft.com/office/drawing/2014/main" id="{E086A735-9C2C-4A6F-A991-25D0B5494E0B}"/>
              </a:ext>
            </a:extLst>
          </p:cNvPr>
          <p:cNvSpPr txBox="1">
            <a:spLocks/>
          </p:cNvSpPr>
          <p:nvPr/>
        </p:nvSpPr>
        <p:spPr>
          <a:xfrm>
            <a:off x="9735057" y="4601969"/>
            <a:ext cx="1049866" cy="66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4.5</a:t>
            </a:r>
            <a:endParaRPr lang="ja-JP" altLang="en-US" sz="4000" b="1" dirty="0">
              <a:solidFill>
                <a:srgbClr val="FF0000"/>
              </a:solidFill>
              <a:latin typeface="HG丸ｺﾞｼｯｸM-PRO" panose="020F0600000000000000" pitchFamily="50" charset="-128"/>
            </a:endParaRPr>
          </a:p>
        </p:txBody>
      </p:sp>
      <p:sp>
        <p:nvSpPr>
          <p:cNvPr id="26" name="コンテンツ プレースホルダー 2">
            <a:extLst>
              <a:ext uri="{FF2B5EF4-FFF2-40B4-BE49-F238E27FC236}">
                <a16:creationId xmlns:a16="http://schemas.microsoft.com/office/drawing/2014/main" id="{036222D7-E3A8-4BD8-ACE8-FECE1276470A}"/>
              </a:ext>
            </a:extLst>
          </p:cNvPr>
          <p:cNvSpPr txBox="1">
            <a:spLocks/>
          </p:cNvSpPr>
          <p:nvPr/>
        </p:nvSpPr>
        <p:spPr>
          <a:xfrm>
            <a:off x="1501740" y="5639955"/>
            <a:ext cx="2086454" cy="815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32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0.1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[</a:t>
            </a:r>
            <a:r>
              <a:rPr lang="en-US" altLang="ja-JP" sz="1400" b="1" dirty="0" err="1">
                <a:solidFill>
                  <a:srgbClr val="FF0000"/>
                </a:solidFill>
                <a:latin typeface="HG丸ｺﾞｼｯｸM-PRO" panose="020F0600000000000000" pitchFamily="50" charset="-128"/>
              </a:rPr>
              <a:t>cal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/(g</a:t>
            </a:r>
            <a:r>
              <a:rPr lang="ja-JP" altLang="en-US" sz="14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・℃</a:t>
            </a:r>
            <a:r>
              <a:rPr lang="en-US" altLang="ja-JP" sz="14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)]</a:t>
            </a:r>
            <a:endParaRPr lang="ja-JP" altLang="en-US" sz="3200" b="1" dirty="0">
              <a:solidFill>
                <a:srgbClr val="FF0000"/>
              </a:solidFill>
              <a:latin typeface="HG丸ｺﾞｼｯｸM-PRO" panose="020F0600000000000000" pitchFamily="50" charset="-128"/>
            </a:endParaRPr>
          </a:p>
        </p:txBody>
      </p:sp>
      <p:sp>
        <p:nvSpPr>
          <p:cNvPr id="27" name="コンテンツ プレースホルダー 2">
            <a:extLst>
              <a:ext uri="{FF2B5EF4-FFF2-40B4-BE49-F238E27FC236}">
                <a16:creationId xmlns:a16="http://schemas.microsoft.com/office/drawing/2014/main" id="{9D06AB71-A94D-4145-8123-E29CE69C139F}"/>
              </a:ext>
            </a:extLst>
          </p:cNvPr>
          <p:cNvSpPr txBox="1">
            <a:spLocks/>
          </p:cNvSpPr>
          <p:nvPr/>
        </p:nvSpPr>
        <p:spPr>
          <a:xfrm>
            <a:off x="6611072" y="5651834"/>
            <a:ext cx="1049866" cy="66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1.0</a:t>
            </a:r>
            <a:endParaRPr lang="ja-JP" altLang="en-US" sz="4000" b="1" dirty="0">
              <a:solidFill>
                <a:srgbClr val="FF0000"/>
              </a:solidFill>
              <a:latin typeface="HG丸ｺﾞｼｯｸM-PRO" panose="020F0600000000000000" pitchFamily="50" charset="-128"/>
            </a:endParaRPr>
          </a:p>
        </p:txBody>
      </p:sp>
      <p:sp>
        <p:nvSpPr>
          <p:cNvPr id="28" name="コンテンツ プレースホルダー 2">
            <a:extLst>
              <a:ext uri="{FF2B5EF4-FFF2-40B4-BE49-F238E27FC236}">
                <a16:creationId xmlns:a16="http://schemas.microsoft.com/office/drawing/2014/main" id="{A1030790-5C6C-4FC2-B32E-CA22F94DCECE}"/>
              </a:ext>
            </a:extLst>
          </p:cNvPr>
          <p:cNvSpPr txBox="1">
            <a:spLocks/>
          </p:cNvSpPr>
          <p:nvPr/>
        </p:nvSpPr>
        <p:spPr>
          <a:xfrm>
            <a:off x="9751990" y="5677235"/>
            <a:ext cx="1049866" cy="66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5.0</a:t>
            </a:r>
            <a:endParaRPr lang="ja-JP" altLang="en-US" sz="4000" b="1" dirty="0">
              <a:solidFill>
                <a:srgbClr val="FF0000"/>
              </a:solidFill>
              <a:latin typeface="HG丸ｺﾞｼｯｸM-PRO" panose="020F0600000000000000" pitchFamily="50" charset="-128"/>
            </a:endParaRPr>
          </a:p>
        </p:txBody>
      </p:sp>
      <p:sp>
        <p:nvSpPr>
          <p:cNvPr id="29" name="コンテンツ プレースホルダー 2">
            <a:extLst>
              <a:ext uri="{FF2B5EF4-FFF2-40B4-BE49-F238E27FC236}">
                <a16:creationId xmlns:a16="http://schemas.microsoft.com/office/drawing/2014/main" id="{42DD4ED7-343D-4828-92EC-900486F4503C}"/>
              </a:ext>
            </a:extLst>
          </p:cNvPr>
          <p:cNvSpPr txBox="1">
            <a:spLocks/>
          </p:cNvSpPr>
          <p:nvPr/>
        </p:nvSpPr>
        <p:spPr>
          <a:xfrm>
            <a:off x="3731610" y="948224"/>
            <a:ext cx="1927017" cy="95090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b="1" dirty="0">
                <a:latin typeface="HG丸ｺﾞｼｯｸM-PRO" panose="020F0600000000000000" pitchFamily="50" charset="-128"/>
              </a:rPr>
              <a:t>１０</a:t>
            </a:r>
            <a:r>
              <a:rPr lang="en-US" altLang="ja-JP" sz="2400" b="1" dirty="0">
                <a:latin typeface="HG丸ｺﾞｼｯｸM-PRO" panose="020F0600000000000000" pitchFamily="50" charset="-128"/>
              </a:rPr>
              <a:t>[g]</a:t>
            </a:r>
            <a:r>
              <a:rPr lang="ja-JP" altLang="en-US" sz="2400" b="1" dirty="0">
                <a:latin typeface="HG丸ｺﾞｼｯｸM-PRO" panose="020F0600000000000000" pitchFamily="50" charset="-128"/>
              </a:rPr>
              <a:t>の</a:t>
            </a:r>
            <a:endParaRPr lang="en-US" altLang="ja-JP" sz="2400" b="1" dirty="0">
              <a:latin typeface="HG丸ｺﾞｼｯｸM-PRO" panose="020F0600000000000000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 b="1" dirty="0">
                <a:latin typeface="HG丸ｺﾞｼｯｸM-PRO" panose="020F0600000000000000" pitchFamily="50" charset="-128"/>
              </a:rPr>
              <a:t>熱容量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6493BCA3-2942-4234-A2C0-DD7B80C4A97A}"/>
              </a:ext>
            </a:extLst>
          </p:cNvPr>
          <p:cNvSpPr/>
          <p:nvPr/>
        </p:nvSpPr>
        <p:spPr>
          <a:xfrm>
            <a:off x="4067573" y="1749027"/>
            <a:ext cx="1059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[</a:t>
            </a:r>
            <a:r>
              <a:rPr lang="en-US" altLang="ja-JP" b="1" dirty="0" err="1">
                <a:solidFill>
                  <a:srgbClr val="FF0000"/>
                </a:solidFill>
                <a:latin typeface="HG丸ｺﾞｼｯｸM-PRO" panose="020F0600000000000000" pitchFamily="50" charset="-128"/>
              </a:rPr>
              <a:t>cal</a:t>
            </a:r>
            <a:r>
              <a:rPr lang="en-US" altLang="ja-JP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/</a:t>
            </a:r>
            <a:r>
              <a:rPr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℃</a:t>
            </a:r>
            <a:r>
              <a:rPr lang="en-US" altLang="ja-JP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]</a:t>
            </a:r>
            <a:endParaRPr lang="ja-JP" altLang="en-US" sz="4000" b="1" dirty="0">
              <a:solidFill>
                <a:srgbClr val="FF0000"/>
              </a:solidFill>
              <a:latin typeface="HG丸ｺﾞｼｯｸM-PRO" panose="020F0600000000000000" pitchFamily="50" charset="-128"/>
            </a:endParaRPr>
          </a:p>
        </p:txBody>
      </p:sp>
      <p:sp>
        <p:nvSpPr>
          <p:cNvPr id="31" name="コンテンツ プレースホルダー 2">
            <a:extLst>
              <a:ext uri="{FF2B5EF4-FFF2-40B4-BE49-F238E27FC236}">
                <a16:creationId xmlns:a16="http://schemas.microsoft.com/office/drawing/2014/main" id="{25872746-859C-4D87-80C7-FB579EB006FA}"/>
              </a:ext>
            </a:extLst>
          </p:cNvPr>
          <p:cNvSpPr txBox="1">
            <a:spLocks/>
          </p:cNvSpPr>
          <p:nvPr/>
        </p:nvSpPr>
        <p:spPr>
          <a:xfrm>
            <a:off x="3957507" y="2500842"/>
            <a:ext cx="1049866" cy="66357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１０</a:t>
            </a:r>
          </a:p>
        </p:txBody>
      </p:sp>
      <p:sp>
        <p:nvSpPr>
          <p:cNvPr id="32" name="コンテンツ プレースホルダー 2">
            <a:extLst>
              <a:ext uri="{FF2B5EF4-FFF2-40B4-BE49-F238E27FC236}">
                <a16:creationId xmlns:a16="http://schemas.microsoft.com/office/drawing/2014/main" id="{140EE9FC-AE8F-4C75-8E6A-60D3E29A53A8}"/>
              </a:ext>
            </a:extLst>
          </p:cNvPr>
          <p:cNvSpPr txBox="1">
            <a:spLocks/>
          </p:cNvSpPr>
          <p:nvPr/>
        </p:nvSpPr>
        <p:spPr>
          <a:xfrm>
            <a:off x="4186106" y="3601509"/>
            <a:ext cx="1049866" cy="66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</a:t>
            </a:r>
          </a:p>
        </p:txBody>
      </p:sp>
      <p:sp>
        <p:nvSpPr>
          <p:cNvPr id="33" name="コンテンツ プレースホルダー 2">
            <a:extLst>
              <a:ext uri="{FF2B5EF4-FFF2-40B4-BE49-F238E27FC236}">
                <a16:creationId xmlns:a16="http://schemas.microsoft.com/office/drawing/2014/main" id="{40559828-D486-40DE-BC1F-ACEC42FF6672}"/>
              </a:ext>
            </a:extLst>
          </p:cNvPr>
          <p:cNvSpPr txBox="1">
            <a:spLocks/>
          </p:cNvSpPr>
          <p:nvPr/>
        </p:nvSpPr>
        <p:spPr>
          <a:xfrm>
            <a:off x="4050640" y="4617509"/>
            <a:ext cx="1049866" cy="66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0.9</a:t>
            </a:r>
            <a:endParaRPr lang="ja-JP" altLang="en-US" sz="4000" b="1" dirty="0">
              <a:solidFill>
                <a:srgbClr val="FF0000"/>
              </a:solidFill>
              <a:latin typeface="HG丸ｺﾞｼｯｸM-PRO" panose="020F0600000000000000" pitchFamily="50" charset="-128"/>
            </a:endParaRPr>
          </a:p>
        </p:txBody>
      </p:sp>
      <p:sp>
        <p:nvSpPr>
          <p:cNvPr id="34" name="コンテンツ プレースホルダー 2">
            <a:extLst>
              <a:ext uri="{FF2B5EF4-FFF2-40B4-BE49-F238E27FC236}">
                <a16:creationId xmlns:a16="http://schemas.microsoft.com/office/drawing/2014/main" id="{0094F983-EAE2-432E-A53F-F59E4CA48C9A}"/>
              </a:ext>
            </a:extLst>
          </p:cNvPr>
          <p:cNvSpPr txBox="1">
            <a:spLocks/>
          </p:cNvSpPr>
          <p:nvPr/>
        </p:nvSpPr>
        <p:spPr>
          <a:xfrm>
            <a:off x="4067573" y="5692775"/>
            <a:ext cx="1049866" cy="66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1.0</a:t>
            </a:r>
            <a:endParaRPr lang="ja-JP" altLang="en-US" sz="4000" b="1" dirty="0">
              <a:solidFill>
                <a:srgbClr val="FF0000"/>
              </a:solidFill>
              <a:latin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2151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  <p:bldP spid="19" grpId="0"/>
      <p:bldP spid="21" grpId="0"/>
      <p:bldP spid="22" grpId="0"/>
      <p:bldP spid="24" grpId="0"/>
      <p:bldP spid="26" grpId="0"/>
      <p:bldP spid="27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32</a:t>
            </a:fld>
            <a:endParaRPr kumimoji="1" lang="ja-JP" altLang="en-US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79867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</a:rPr>
              <a:t>§.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ふりかえり・リフレクション</a:t>
            </a:r>
            <a:r>
              <a:rPr lang="en-US" altLang="ja-JP" sz="3600" dirty="0">
                <a:latin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E4CA5F4-08C5-4149-8AD3-44104CB0E18E}"/>
              </a:ext>
            </a:extLst>
          </p:cNvPr>
          <p:cNvSpPr/>
          <p:nvPr/>
        </p:nvSpPr>
        <p:spPr>
          <a:xfrm>
            <a:off x="929705" y="1034318"/>
            <a:ext cx="28184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Ｊ</a:t>
            </a:r>
            <a:r>
              <a:rPr lang="en-US" altLang="ja-JP" sz="4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4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en-US" altLang="ja-JP" sz="4000" b="1" dirty="0" err="1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cal</a:t>
            </a:r>
            <a:r>
              <a:rPr lang="en-US" altLang="ja-JP" sz="4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endParaRPr lang="ja-JP" altLang="en-US" sz="40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A91D6B3-713B-4F70-82D1-143017425A76}"/>
              </a:ext>
            </a:extLst>
          </p:cNvPr>
          <p:cNvSpPr/>
          <p:nvPr/>
        </p:nvSpPr>
        <p:spPr>
          <a:xfrm>
            <a:off x="880812" y="1985917"/>
            <a:ext cx="17283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比熱ｃ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0ACEC66-1F36-45D7-9642-22F2E702A555}"/>
              </a:ext>
            </a:extLst>
          </p:cNvPr>
          <p:cNvSpPr/>
          <p:nvPr/>
        </p:nvSpPr>
        <p:spPr>
          <a:xfrm>
            <a:off x="4581933" y="1031040"/>
            <a:ext cx="40286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en-US" altLang="ja-JP" sz="4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en-US" altLang="ja-JP" sz="4000" b="1" dirty="0" err="1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cal</a:t>
            </a:r>
            <a:r>
              <a:rPr lang="en-US" altLang="ja-JP" sz="4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＝</a:t>
            </a:r>
            <a:r>
              <a:rPr lang="en-US" altLang="ja-JP" sz="4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4.2[J]</a:t>
            </a:r>
            <a:endParaRPr lang="ja-JP" altLang="en-US" sz="40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B862130-72F1-422B-8ED9-F30E569A6A6E}"/>
              </a:ext>
            </a:extLst>
          </p:cNvPr>
          <p:cNvSpPr/>
          <p:nvPr/>
        </p:nvSpPr>
        <p:spPr>
          <a:xfrm>
            <a:off x="880812" y="3166878"/>
            <a:ext cx="213071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熱容量</a:t>
            </a:r>
            <a:r>
              <a:rPr lang="en-US" altLang="ja-JP" sz="4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</a:t>
            </a:r>
            <a:endParaRPr lang="ja-JP" altLang="en-US" sz="40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9AE9827-3863-4C05-ADD7-53CBD5CFCE00}"/>
              </a:ext>
            </a:extLst>
          </p:cNvPr>
          <p:cNvSpPr/>
          <p:nvPr/>
        </p:nvSpPr>
        <p:spPr>
          <a:xfrm>
            <a:off x="878810" y="4118477"/>
            <a:ext cx="46000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Ｑ＝ｍｃ⊿ｔ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0492BD2-41C3-4EB8-BA36-EC1B7B6E48F1}"/>
              </a:ext>
            </a:extLst>
          </p:cNvPr>
          <p:cNvSpPr/>
          <p:nvPr/>
        </p:nvSpPr>
        <p:spPr>
          <a:xfrm>
            <a:off x="878810" y="5303952"/>
            <a:ext cx="30819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Ｃ＝ｍｃ</a:t>
            </a:r>
          </a:p>
        </p:txBody>
      </p:sp>
    </p:spTree>
    <p:extLst>
      <p:ext uri="{BB962C8B-B14F-4D97-AF65-F5344CB8AC3E}">
        <p14:creationId xmlns:p14="http://schemas.microsoft.com/office/powerpoint/2010/main" val="418659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 build="p"/>
      <p:bldP spid="14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33</a:t>
            </a:fld>
            <a:endParaRPr kumimoji="1" lang="ja-JP" altLang="en-US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79867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sz="3600" dirty="0">
                <a:latin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熱量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73903C64-16CF-4C31-A6A1-8D4252FF5F2D}"/>
              </a:ext>
            </a:extLst>
          </p:cNvPr>
          <p:cNvSpPr/>
          <p:nvPr/>
        </p:nvSpPr>
        <p:spPr>
          <a:xfrm>
            <a:off x="360782" y="1249686"/>
            <a:ext cx="1138179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問１　質量ｍ＝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40[g]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の物体の温度Ｔを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10[K]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上昇させるのに必要な熱量Ｑは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200[J]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であった。</a:t>
            </a: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比熱ｃは１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[g]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の物体の温度を１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[K]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上昇させるのに必要な熱量であるから、</a:t>
            </a:r>
          </a:p>
          <a:p>
            <a:endParaRPr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Ｑ＝ｍｃ⊿Ｔより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475B4E48-8A98-41F2-AC36-82D08704441D}"/>
                  </a:ext>
                </a:extLst>
              </p:cNvPr>
              <p:cNvSpPr txBox="1"/>
              <p:nvPr/>
            </p:nvSpPr>
            <p:spPr>
              <a:xfrm>
                <a:off x="417205" y="3888876"/>
                <a:ext cx="11920764" cy="17096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</m:e>
                      </m:d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=       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     </m:t>
                          </m:r>
                        </m:e>
                      </m:d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  </m:t>
                      </m:r>
                      <m:r>
                        <a:rPr kumimoji="1" lang="en-US" altLang="ja-JP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kumimoji="1" lang="en-US" altLang="ja-JP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  <m:t>  </m:t>
                          </m:r>
                        </m:e>
                      </m:d>
                    </m:oMath>
                  </m:oMathPara>
                </a14:m>
                <a:endParaRPr kumimoji="1" lang="en-US" altLang="ja-JP" sz="3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                   </m:t>
                          </m:r>
                          <m: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  <m:t>[    ]</m:t>
                          </m:r>
                        </m:num>
                        <m:den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             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kumimoji="1" lang="en-US" altLang="ja-JP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3600" b="0" i="1" smtClean="0">
                                  <a:latin typeface="Cambria Math" panose="02040503050406030204" pitchFamily="18" charset="0"/>
                                </a:rPr>
                                <m:t>    </m:t>
                              </m:r>
                            </m:e>
                          </m:d>
                          <m:r>
                            <a:rPr kumimoji="1" lang="en-US" altLang="ja-JP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     </m:t>
                          </m:r>
                          <m: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  <m:t>[    ]</m:t>
                          </m:r>
                        </m:den>
                      </m:f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=           </m:t>
                      </m:r>
                      <m:f>
                        <m:fPr>
                          <m:ctrlP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  <m:t>[    ]</m:t>
                          </m:r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kumimoji="1" lang="en-US" altLang="ja-JP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3600" i="1">
                                  <a:latin typeface="Cambria Math" panose="02040503050406030204" pitchFamily="18" charset="0"/>
                                </a:rPr>
                                <m:t>    </m:t>
                              </m:r>
                            </m:e>
                          </m:d>
                          <m: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  <m:t>[    ]</m:t>
                          </m:r>
                        </m:den>
                      </m:f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=           [       ]</m:t>
                      </m:r>
                    </m:oMath>
                  </m:oMathPara>
                </a14:m>
                <a:endParaRPr kumimoji="1" lang="ja-JP" altLang="en-US" sz="3600" dirty="0"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475B4E48-8A98-41F2-AC36-82D0870444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205" y="3888876"/>
                <a:ext cx="11920764" cy="17096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06481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34</a:t>
            </a:fld>
            <a:endParaRPr kumimoji="1" lang="ja-JP" altLang="en-US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79867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sz="3600" dirty="0">
                <a:latin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熱量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B7E3544-BB20-47BF-B718-A15D8B5EC270}"/>
                  </a:ext>
                </a:extLst>
              </p:cNvPr>
              <p:cNvSpPr txBox="1"/>
              <p:nvPr/>
            </p:nvSpPr>
            <p:spPr>
              <a:xfrm>
                <a:off x="570166" y="3508783"/>
                <a:ext cx="11421716" cy="2286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200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altLang="ja-JP" sz="3600" dirty="0">
                              <a:latin typeface="HG丸ｺﾞｼｯｸM-PRO" panose="020F0600000000000000" pitchFamily="50" charset="-128"/>
                              <a:ea typeface="HG丸ｺﾞｼｯｸM-PRO" panose="020F0600000000000000" pitchFamily="50" charset="-128"/>
                            </a:rPr>
                            <m:t>J</m:t>
                          </m:r>
                        </m:e>
                      </m:d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=      40 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d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  </m:t>
                      </m:r>
                      <m:r>
                        <a:rPr kumimoji="1" lang="en-US" altLang="ja-JP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kumimoji="1" lang="en-US" altLang="ja-JP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10    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  <m: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kumimoji="1" lang="en-US" altLang="ja-JP" sz="3600" i="1" dirty="0">
                  <a:latin typeface="Cambria Math" panose="02040503050406030204" pitchFamily="18" charset="0"/>
                </a:endParaRPr>
              </a:p>
              <a:p>
                <a:endParaRPr kumimoji="1" lang="en-US" altLang="ja-JP" sz="3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kumimoji="1" lang="en-US" altLang="ja-JP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kumimoji="1" lang="en-US" altLang="ja-JP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200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kumimoji="1" lang="en-US" altLang="ja-JP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altLang="ja-JP" sz="3600" dirty="0">
                                  <a:solidFill>
                                    <a:srgbClr val="FF0000"/>
                                  </a:solidFill>
                                  <a:latin typeface="HG丸ｺﾞｼｯｸM-PRO" panose="020F0600000000000000" pitchFamily="50" charset="-128"/>
                                  <a:ea typeface="HG丸ｺﾞｼｯｸM-PRO" panose="020F0600000000000000" pitchFamily="50" charset="-128"/>
                                </a:rPr>
                                <m:t>J</m:t>
                              </m:r>
                            </m:e>
                          </m:d>
                        </m:num>
                        <m:den>
                          <m:r>
                            <a:rPr kumimoji="1" lang="en-US" altLang="ja-JP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40 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kumimoji="1" lang="en-US" altLang="ja-JP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kumimoji="1" lang="en-US" altLang="ja-JP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</m:d>
                          <m:r>
                            <a:rPr kumimoji="1" lang="en-US" altLang="ja-JP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×10    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kumimoji="1" lang="en-US" altLang="ja-JP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kumimoji="1" lang="en-US" altLang="ja-JP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  <m:r>
                                <a:rPr kumimoji="1" lang="en-US" altLang="ja-JP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den>
                      </m:f>
                      <m:r>
                        <a:rPr kumimoji="1" lang="en-US" altLang="ja-JP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  0.5</m:t>
                      </m:r>
                      <m:f>
                        <m:fPr>
                          <m:ctrlPr>
                            <a:rPr kumimoji="1" lang="en-US" altLang="ja-JP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kumimoji="1" lang="en-US" altLang="ja-JP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altLang="ja-JP" sz="3600" dirty="0">
                                  <a:solidFill>
                                    <a:srgbClr val="FF0000"/>
                                  </a:solidFill>
                                  <a:latin typeface="HG丸ｺﾞｼｯｸM-PRO" panose="020F0600000000000000" pitchFamily="50" charset="-128"/>
                                  <a:ea typeface="HG丸ｺﾞｼｯｸM-PRO" panose="020F0600000000000000" pitchFamily="50" charset="-128"/>
                                </a:rPr>
                                <m:t>J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kumimoji="1" lang="en-US" altLang="ja-JP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kumimoji="1" lang="en-US" altLang="ja-JP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kumimoji="1" lang="en-US" altLang="ja-JP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  <m:r>
                            <a:rPr kumimoji="1" lang="en-US" altLang="ja-JP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[ </m:t>
                          </m:r>
                          <m:r>
                            <a:rPr kumimoji="1" lang="en-US" altLang="ja-JP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  <m:r>
                            <a:rPr kumimoji="1" lang="en-US" altLang="ja-JP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den>
                      </m:f>
                      <m:r>
                        <a:rPr kumimoji="1" lang="en-US" altLang="ja-JP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 0.5   [</m:t>
                      </m:r>
                      <m:r>
                        <m:rPr>
                          <m:nor/>
                        </m:rPr>
                        <a:rPr lang="en-US" altLang="ja-JP" sz="36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m:t>J</m:t>
                      </m:r>
                      <m:r>
                        <a:rPr lang="en-US" altLang="ja-JP" sz="3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HG丸ｺﾞｼｯｸM-PRO" panose="020F0600000000000000" pitchFamily="50" charset="-128"/>
                        </a:rPr>
                        <m:t>/</m:t>
                      </m:r>
                      <m:r>
                        <a:rPr lang="en-US" altLang="ja-JP" sz="36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HG丸ｺﾞｼｯｸM-PRO" panose="020F0600000000000000" pitchFamily="50" charset="-128"/>
                        </a:rPr>
                        <m:t>𝑔𝐾</m:t>
                      </m:r>
                      <m:r>
                        <a:rPr kumimoji="1" lang="en-US" altLang="ja-JP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kumimoji="1" lang="ja-JP" altLang="en-US" sz="3600" dirty="0"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B7E3544-BB20-47BF-B718-A15D8B5EC2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166" y="3508783"/>
                <a:ext cx="11421716" cy="22869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D7A4805-3BE6-4B94-92E2-FCD0557A343C}"/>
              </a:ext>
            </a:extLst>
          </p:cNvPr>
          <p:cNvSpPr/>
          <p:nvPr/>
        </p:nvSpPr>
        <p:spPr>
          <a:xfrm>
            <a:off x="405103" y="1062309"/>
            <a:ext cx="1138179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問１　質量ｍ＝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40[g]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の物体の温度Ｔを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10[K]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上昇させるのに必要な熱量Ｑは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200[J]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であった。</a:t>
            </a: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比熱ｃは１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[g]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の物体の温度を１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[K]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上昇させるのに必要な熱量であるから、</a:t>
            </a:r>
          </a:p>
          <a:p>
            <a:endParaRPr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Ｑ＝ｍｃ⊿Ｔより</a:t>
            </a:r>
          </a:p>
        </p:txBody>
      </p:sp>
    </p:spTree>
    <p:extLst>
      <p:ext uri="{BB962C8B-B14F-4D97-AF65-F5344CB8AC3E}">
        <p14:creationId xmlns:p14="http://schemas.microsoft.com/office/powerpoint/2010/main" val="22681101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35</a:t>
            </a:fld>
            <a:endParaRPr kumimoji="1" lang="ja-JP" altLang="en-US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79867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sz="3600" dirty="0">
                <a:latin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熱量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6F8F3897-3171-41F6-8764-AB6CDA3C34BA}"/>
                  </a:ext>
                </a:extLst>
              </p:cNvPr>
              <p:cNvSpPr txBox="1"/>
              <p:nvPr/>
            </p:nvSpPr>
            <p:spPr>
              <a:xfrm>
                <a:off x="1252294" y="3605498"/>
                <a:ext cx="10540514" cy="17096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=       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        </m:t>
                          </m:r>
                        </m:e>
                      </m:d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               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  <m:t>  </m:t>
                          </m:r>
                        </m:e>
                      </m:d>
                      <m:r>
                        <a:rPr kumimoji="1" lang="en-US" altLang="ja-JP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  <m:t>  </m:t>
                          </m:r>
                        </m:e>
                      </m:d>
                    </m:oMath>
                  </m:oMathPara>
                </a14:m>
                <a:endParaRPr kumimoji="1" lang="en-US" altLang="ja-JP" sz="3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=             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       </m:t>
                          </m:r>
                          <m: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  <m:t>  </m:t>
                          </m:r>
                        </m:e>
                      </m:d>
                      <m:r>
                        <a:rPr kumimoji="1" lang="en-US" altLang="ja-JP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  <m:t>[    ]</m:t>
                          </m:r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kumimoji="1" lang="en-US" altLang="ja-JP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3600" i="1">
                                  <a:latin typeface="Cambria Math" panose="02040503050406030204" pitchFamily="18" charset="0"/>
                                </a:rPr>
                                <m:t>    </m:t>
                              </m:r>
                            </m:e>
                          </m:d>
                          <m: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  <m:t>[    ]</m:t>
                          </m:r>
                        </m:den>
                      </m:f>
                      <m:r>
                        <a:rPr kumimoji="1" lang="en-US" altLang="ja-JP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      </m:t>
                          </m:r>
                          <m: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=           [       ]</m:t>
                      </m:r>
                    </m:oMath>
                  </m:oMathPara>
                </a14:m>
                <a:endParaRPr kumimoji="1" lang="ja-JP" altLang="en-US" sz="3600" dirty="0"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6F8F3897-3171-41F6-8764-AB6CDA3C34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2294" y="3605498"/>
                <a:ext cx="10540514" cy="17096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87320D2-3272-4866-92A6-7C9E3B167306}"/>
              </a:ext>
            </a:extLst>
          </p:cNvPr>
          <p:cNvSpPr/>
          <p:nvPr/>
        </p:nvSpPr>
        <p:spPr>
          <a:xfrm>
            <a:off x="267915" y="1151397"/>
            <a:ext cx="1116718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HG丸ｺﾞｼｯｸM-PRO" panose="020F0600000000000000" pitchFamily="50" charset="-128"/>
              </a:rPr>
              <a:t>問２　質量ｍ＝</a:t>
            </a:r>
            <a:r>
              <a:rPr lang="en-US" altLang="ja-JP" sz="2800" dirty="0">
                <a:latin typeface="HG丸ｺﾞｼｯｸM-PRO" panose="020F0600000000000000" pitchFamily="50" charset="-128"/>
              </a:rPr>
              <a:t>40[g],</a:t>
            </a:r>
            <a:r>
              <a:rPr lang="ja-JP" altLang="en-US" sz="2800" dirty="0">
                <a:latin typeface="HG丸ｺﾞｼｯｸM-PRO" panose="020F0600000000000000" pitchFamily="50" charset="-128"/>
              </a:rPr>
              <a:t>比熱</a:t>
            </a:r>
            <a:r>
              <a:rPr lang="en-US" altLang="ja-JP" sz="2800" dirty="0">
                <a:latin typeface="HG丸ｺﾞｼｯｸM-PRO" panose="020F0600000000000000" pitchFamily="50" charset="-128"/>
              </a:rPr>
              <a:t>0.5[</a:t>
            </a:r>
            <a:r>
              <a:rPr lang="en-US" altLang="ja-JP" sz="2800" dirty="0" err="1">
                <a:latin typeface="HG丸ｺﾞｼｯｸM-PRO" panose="020F0600000000000000" pitchFamily="50" charset="-128"/>
              </a:rPr>
              <a:t>cal</a:t>
            </a:r>
            <a:r>
              <a:rPr lang="en-US" altLang="ja-JP" sz="2800" dirty="0">
                <a:latin typeface="HG丸ｺﾞｼｯｸM-PRO" panose="020F0600000000000000" pitchFamily="50" charset="-128"/>
              </a:rPr>
              <a:t>/(g℃)]</a:t>
            </a:r>
            <a:r>
              <a:rPr lang="ja-JP" altLang="en-US" sz="2800" dirty="0">
                <a:latin typeface="HG丸ｺﾞｼｯｸM-PRO" panose="020F0600000000000000" pitchFamily="50" charset="-128"/>
              </a:rPr>
              <a:t>の物体の温度Ｔを</a:t>
            </a:r>
            <a:r>
              <a:rPr lang="en-US" altLang="ja-JP" sz="2800" dirty="0">
                <a:latin typeface="HG丸ｺﾞｼｯｸM-PRO" panose="020F0600000000000000" pitchFamily="50" charset="-128"/>
              </a:rPr>
              <a:t>10[K]</a:t>
            </a:r>
            <a:r>
              <a:rPr lang="ja-JP" altLang="en-US" sz="2800" dirty="0">
                <a:latin typeface="HG丸ｺﾞｼｯｸM-PRO" panose="020F0600000000000000" pitchFamily="50" charset="-128"/>
              </a:rPr>
              <a:t>上昇させるのに必要な熱量Ｑであった。</a:t>
            </a:r>
          </a:p>
          <a:p>
            <a:r>
              <a:rPr lang="ja-JP" altLang="en-US" sz="2800" dirty="0">
                <a:latin typeface="HG丸ｺﾞｼｯｸM-PRO" panose="020F0600000000000000" pitchFamily="50" charset="-128"/>
              </a:rPr>
              <a:t>　比熱ｃは１</a:t>
            </a:r>
            <a:r>
              <a:rPr lang="en-US" altLang="ja-JP" sz="2800" dirty="0">
                <a:latin typeface="HG丸ｺﾞｼｯｸM-PRO" panose="020F0600000000000000" pitchFamily="50" charset="-128"/>
              </a:rPr>
              <a:t>[g]</a:t>
            </a:r>
            <a:r>
              <a:rPr lang="ja-JP" altLang="en-US" sz="2800" dirty="0">
                <a:latin typeface="HG丸ｺﾞｼｯｸM-PRO" panose="020F0600000000000000" pitchFamily="50" charset="-128"/>
              </a:rPr>
              <a:t>の物体の温度を１</a:t>
            </a:r>
            <a:r>
              <a:rPr lang="en-US" altLang="ja-JP" sz="2800" dirty="0">
                <a:latin typeface="HG丸ｺﾞｼｯｸM-PRO" panose="020F0600000000000000" pitchFamily="50" charset="-128"/>
              </a:rPr>
              <a:t>[℃]</a:t>
            </a:r>
            <a:r>
              <a:rPr lang="ja-JP" altLang="en-US" sz="2800" dirty="0">
                <a:latin typeface="HG丸ｺﾞｼｯｸM-PRO" panose="020F0600000000000000" pitchFamily="50" charset="-128"/>
              </a:rPr>
              <a:t>上昇させるのに必要な熱量であるから、</a:t>
            </a:r>
          </a:p>
        </p:txBody>
      </p:sp>
    </p:spTree>
    <p:extLst>
      <p:ext uri="{BB962C8B-B14F-4D97-AF65-F5344CB8AC3E}">
        <p14:creationId xmlns:p14="http://schemas.microsoft.com/office/powerpoint/2010/main" val="19745233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36</a:t>
            </a:fld>
            <a:endParaRPr kumimoji="1" lang="ja-JP" altLang="en-US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79867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sz="3600" dirty="0">
                <a:latin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熱量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C616E3D-88D5-4A34-BF77-51923EB4500D}"/>
                  </a:ext>
                </a:extLst>
              </p:cNvPr>
              <p:cNvSpPr txBox="1"/>
              <p:nvPr/>
            </p:nvSpPr>
            <p:spPr>
              <a:xfrm>
                <a:off x="1428258" y="3556416"/>
                <a:ext cx="9855327" cy="23376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𝑸</m:t>
                      </m:r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  </m:t>
                      </m:r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𝟒𝟎</m:t>
                      </m:r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kumimoji="1"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  <m:r>
                            <a:rPr kumimoji="1"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e>
                      </m:d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kumimoji="1"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𝒄𝒂𝒍</m:t>
                          </m:r>
                          <m:r>
                            <a:rPr kumimoji="1"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kumimoji="1"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  <m:r>
                            <m:rPr>
                              <m:nor/>
                            </m:rPr>
                            <a:rPr lang="en-US" altLang="ja-JP" sz="3600" b="1" dirty="0">
                              <a:solidFill>
                                <a:srgbClr val="FF0000"/>
                              </a:solidFill>
                              <a:latin typeface="HG丸ｺﾞｼｯｸM-PRO" panose="020F0600000000000000" pitchFamily="50" charset="-128"/>
                            </a:rPr>
                            <m:t>℃</m:t>
                          </m:r>
                        </m:e>
                      </m:d>
                      <m:r>
                        <a:rPr kumimoji="1" lang="en-US" altLang="ja-JP" sz="3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altLang="ja-JP" sz="3600" b="1" dirty="0">
                              <a:solidFill>
                                <a:srgbClr val="FF0000"/>
                              </a:solidFill>
                              <a:latin typeface="HG丸ｺﾞｼｯｸM-PRO" panose="020F0600000000000000" pitchFamily="50" charset="-128"/>
                            </a:rPr>
                            <m:t>℃</m:t>
                          </m:r>
                        </m:e>
                      </m:d>
                    </m:oMath>
                  </m:oMathPara>
                </a14:m>
                <a:endParaRPr kumimoji="1" lang="en-US" altLang="ja-JP" sz="36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endParaRPr kumimoji="1" lang="en-US" altLang="ja-JP" sz="3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𝑸</m:t>
                      </m:r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  </m:t>
                      </m:r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𝟐𝟎𝟎</m:t>
                      </m:r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kumimoji="1"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  <m:r>
                            <a:rPr kumimoji="1"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e>
                      </m:d>
                      <m:r>
                        <a:rPr kumimoji="1" lang="en-US" altLang="ja-JP" sz="3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kumimoji="1" lang="en-US" altLang="ja-JP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[ </m:t>
                          </m:r>
                          <m:r>
                            <a:rPr kumimoji="1"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𝒄𝒂𝒍</m:t>
                          </m:r>
                          <m:r>
                            <a:rPr kumimoji="1" lang="en-US" altLang="ja-JP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]</m:t>
                          </m:r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kumimoji="1" lang="en-US" altLang="ja-JP" sz="3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3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kumimoji="1" lang="en-US" altLang="ja-JP" sz="3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𝒈</m:t>
                              </m:r>
                            </m:e>
                          </m:d>
                          <m:r>
                            <a:rPr kumimoji="1" lang="en-US" altLang="ja-JP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m:rPr>
                              <m:nor/>
                            </m:rPr>
                            <a:rPr lang="en-US" altLang="ja-JP" sz="3600" b="1" dirty="0">
                              <a:solidFill>
                                <a:srgbClr val="FF0000"/>
                              </a:solidFill>
                              <a:latin typeface="HG丸ｺﾞｼｯｸM-PRO" panose="020F0600000000000000" pitchFamily="50" charset="-128"/>
                            </a:rPr>
                            <m:t>℃</m:t>
                          </m:r>
                          <m:r>
                            <a:rPr kumimoji="1" lang="en-US" altLang="ja-JP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den>
                      </m:f>
                      <m:r>
                        <a:rPr kumimoji="1" lang="en-US" altLang="ja-JP" sz="3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altLang="ja-JP" sz="3600" b="1" dirty="0">
                              <a:solidFill>
                                <a:srgbClr val="FF0000"/>
                              </a:solidFill>
                              <a:latin typeface="HG丸ｺﾞｼｯｸM-PRO" panose="020F0600000000000000" pitchFamily="50" charset="-128"/>
                            </a:rPr>
                            <m:t>℃</m:t>
                          </m:r>
                        </m:e>
                      </m:d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𝟐𝟎𝟎</m:t>
                      </m:r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[</m:t>
                      </m:r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𝒄𝒂𝒍</m:t>
                      </m:r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]</m:t>
                      </m:r>
                    </m:oMath>
                  </m:oMathPara>
                </a14:m>
                <a:endParaRPr kumimoji="1" lang="ja-JP" altLang="en-US" sz="3600" b="1" dirty="0"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C616E3D-88D5-4A34-BF77-51923EB450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258" y="3556416"/>
                <a:ext cx="9855327" cy="23376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5517C75-1886-4C36-A624-1FFB74084F41}"/>
              </a:ext>
            </a:extLst>
          </p:cNvPr>
          <p:cNvSpPr/>
          <p:nvPr/>
        </p:nvSpPr>
        <p:spPr>
          <a:xfrm>
            <a:off x="512406" y="994000"/>
            <a:ext cx="1116718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HG丸ｺﾞｼｯｸM-PRO" panose="020F0600000000000000" pitchFamily="50" charset="-128"/>
              </a:rPr>
              <a:t>問２　質量ｍ＝</a:t>
            </a:r>
            <a:r>
              <a:rPr lang="en-US" altLang="ja-JP" sz="2800" dirty="0">
                <a:latin typeface="HG丸ｺﾞｼｯｸM-PRO" panose="020F0600000000000000" pitchFamily="50" charset="-128"/>
              </a:rPr>
              <a:t>40[g],</a:t>
            </a:r>
            <a:r>
              <a:rPr lang="ja-JP" altLang="en-US" sz="2800" dirty="0">
                <a:latin typeface="HG丸ｺﾞｼｯｸM-PRO" panose="020F0600000000000000" pitchFamily="50" charset="-128"/>
              </a:rPr>
              <a:t>比熱</a:t>
            </a:r>
            <a:r>
              <a:rPr lang="en-US" altLang="ja-JP" sz="2800" dirty="0">
                <a:latin typeface="HG丸ｺﾞｼｯｸM-PRO" panose="020F0600000000000000" pitchFamily="50" charset="-128"/>
              </a:rPr>
              <a:t>0.5[</a:t>
            </a:r>
            <a:r>
              <a:rPr lang="en-US" altLang="ja-JP" sz="2800" dirty="0" err="1">
                <a:latin typeface="HG丸ｺﾞｼｯｸM-PRO" panose="020F0600000000000000" pitchFamily="50" charset="-128"/>
              </a:rPr>
              <a:t>cal</a:t>
            </a:r>
            <a:r>
              <a:rPr lang="en-US" altLang="ja-JP" sz="2800" dirty="0">
                <a:latin typeface="HG丸ｺﾞｼｯｸM-PRO" panose="020F0600000000000000" pitchFamily="50" charset="-128"/>
              </a:rPr>
              <a:t>/(g℃)]</a:t>
            </a:r>
            <a:r>
              <a:rPr lang="ja-JP" altLang="en-US" sz="2800" dirty="0">
                <a:latin typeface="HG丸ｺﾞｼｯｸM-PRO" panose="020F0600000000000000" pitchFamily="50" charset="-128"/>
              </a:rPr>
              <a:t>の物体の温度Ｔを</a:t>
            </a:r>
            <a:r>
              <a:rPr lang="en-US" altLang="ja-JP" sz="2800" dirty="0">
                <a:latin typeface="HG丸ｺﾞｼｯｸM-PRO" panose="020F0600000000000000" pitchFamily="50" charset="-128"/>
              </a:rPr>
              <a:t>10[K]</a:t>
            </a:r>
            <a:r>
              <a:rPr lang="ja-JP" altLang="en-US" sz="2800" dirty="0">
                <a:latin typeface="HG丸ｺﾞｼｯｸM-PRO" panose="020F0600000000000000" pitchFamily="50" charset="-128"/>
              </a:rPr>
              <a:t>上昇させるのに必要な熱量Ｑであった。</a:t>
            </a:r>
          </a:p>
          <a:p>
            <a:r>
              <a:rPr lang="ja-JP" altLang="en-US" sz="2800" dirty="0">
                <a:latin typeface="HG丸ｺﾞｼｯｸM-PRO" panose="020F0600000000000000" pitchFamily="50" charset="-128"/>
              </a:rPr>
              <a:t>　比熱ｃは１</a:t>
            </a:r>
            <a:r>
              <a:rPr lang="en-US" altLang="ja-JP" sz="2800" dirty="0">
                <a:latin typeface="HG丸ｺﾞｼｯｸM-PRO" panose="020F0600000000000000" pitchFamily="50" charset="-128"/>
              </a:rPr>
              <a:t>[g]</a:t>
            </a:r>
            <a:r>
              <a:rPr lang="ja-JP" altLang="en-US" sz="2800" dirty="0">
                <a:latin typeface="HG丸ｺﾞｼｯｸM-PRO" panose="020F0600000000000000" pitchFamily="50" charset="-128"/>
              </a:rPr>
              <a:t>の物体の温度を１</a:t>
            </a:r>
            <a:r>
              <a:rPr lang="en-US" altLang="ja-JP" sz="2800" dirty="0">
                <a:latin typeface="HG丸ｺﾞｼｯｸM-PRO" panose="020F0600000000000000" pitchFamily="50" charset="-128"/>
              </a:rPr>
              <a:t>[℃]</a:t>
            </a:r>
            <a:r>
              <a:rPr lang="ja-JP" altLang="en-US" sz="2800" dirty="0">
                <a:latin typeface="HG丸ｺﾞｼｯｸM-PRO" panose="020F0600000000000000" pitchFamily="50" charset="-128"/>
              </a:rPr>
              <a:t>上昇させるのに必要な熱量であるから、</a:t>
            </a:r>
          </a:p>
        </p:txBody>
      </p:sp>
    </p:spTree>
    <p:extLst>
      <p:ext uri="{BB962C8B-B14F-4D97-AF65-F5344CB8AC3E}">
        <p14:creationId xmlns:p14="http://schemas.microsoft.com/office/powerpoint/2010/main" val="6040279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37</a:t>
            </a:fld>
            <a:endParaRPr kumimoji="1" lang="ja-JP" altLang="en-US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79867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sz="3600" dirty="0">
                <a:latin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熱量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316D145-5450-4B79-AFAE-D3C20BD90956}"/>
                  </a:ext>
                </a:extLst>
              </p:cNvPr>
              <p:cNvSpPr txBox="1"/>
              <p:nvPr/>
            </p:nvSpPr>
            <p:spPr>
              <a:xfrm>
                <a:off x="1487453" y="3143730"/>
                <a:ext cx="9622536" cy="22636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=          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       </m:t>
                          </m:r>
                        </m:e>
                      </m:d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               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  <m:t>  </m:t>
                          </m:r>
                        </m:e>
                      </m:d>
                    </m:oMath>
                  </m:oMathPara>
                </a14:m>
                <a:endParaRPr kumimoji="1" lang="en-US" altLang="ja-JP" sz="3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=             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      </m:t>
                          </m:r>
                          <m: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  <m:t>  </m:t>
                          </m:r>
                        </m:e>
                      </m:d>
                      <m:r>
                        <a:rPr kumimoji="1" lang="en-US" altLang="ja-JP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  <m:t>[    ]</m:t>
                          </m:r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kumimoji="1" lang="en-US" altLang="ja-JP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3600" i="1">
                                  <a:latin typeface="Cambria Math" panose="02040503050406030204" pitchFamily="18" charset="0"/>
                                </a:rPr>
                                <m:t>    </m:t>
                              </m:r>
                            </m:e>
                          </m:d>
                          <m: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  <m:t>[    ]</m:t>
                          </m:r>
                        </m:den>
                      </m:f>
                    </m:oMath>
                  </m:oMathPara>
                </a14:m>
                <a:endParaRPr kumimoji="1" lang="en-US" altLang="ja-JP" sz="3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=           [       ]</m:t>
                      </m:r>
                    </m:oMath>
                  </m:oMathPara>
                </a14:m>
                <a:endParaRPr kumimoji="1" lang="ja-JP" altLang="en-US" sz="3600" dirty="0"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316D145-5450-4B79-AFAE-D3C20BD909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7453" y="3143730"/>
                <a:ext cx="9622536" cy="22636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908376C-7408-45F0-87C8-FBCE251FB8FF}"/>
              </a:ext>
            </a:extLst>
          </p:cNvPr>
          <p:cNvSpPr/>
          <p:nvPr/>
        </p:nvSpPr>
        <p:spPr>
          <a:xfrm>
            <a:off x="512406" y="926545"/>
            <a:ext cx="1116718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HG丸ｺﾞｼｯｸM-PRO" panose="020F0600000000000000" pitchFamily="50" charset="-128"/>
              </a:rPr>
              <a:t>問３　比熱ｃは１</a:t>
            </a:r>
            <a:r>
              <a:rPr lang="en-US" altLang="ja-JP" sz="2800" dirty="0">
                <a:latin typeface="HG丸ｺﾞｼｯｸM-PRO" panose="020F0600000000000000" pitchFamily="50" charset="-128"/>
              </a:rPr>
              <a:t>[g]</a:t>
            </a:r>
            <a:r>
              <a:rPr lang="ja-JP" altLang="en-US" sz="2800" dirty="0">
                <a:latin typeface="HG丸ｺﾞｼｯｸM-PRO" panose="020F0600000000000000" pitchFamily="50" charset="-128"/>
              </a:rPr>
              <a:t>の物体の温度を１</a:t>
            </a:r>
            <a:r>
              <a:rPr lang="en-US" altLang="ja-JP" sz="2800" dirty="0">
                <a:latin typeface="HG丸ｺﾞｼｯｸM-PRO" panose="020F0600000000000000" pitchFamily="50" charset="-128"/>
              </a:rPr>
              <a:t>[K]</a:t>
            </a:r>
            <a:r>
              <a:rPr lang="ja-JP" altLang="en-US" sz="2800" dirty="0">
                <a:latin typeface="HG丸ｺﾞｼｯｸM-PRO" panose="020F0600000000000000" pitchFamily="50" charset="-128"/>
              </a:rPr>
              <a:t>上昇させるのに必要な熱量であるから、</a:t>
            </a:r>
          </a:p>
          <a:p>
            <a:r>
              <a:rPr lang="ja-JP" altLang="en-US" sz="2800" dirty="0">
                <a:latin typeface="HG丸ｺﾞｼｯｸM-PRO" panose="020F0600000000000000" pitchFamily="50" charset="-128"/>
              </a:rPr>
              <a:t>物体全体</a:t>
            </a:r>
            <a:r>
              <a:rPr lang="en-US" altLang="ja-JP" sz="2800" dirty="0">
                <a:latin typeface="HG丸ｺﾞｼｯｸM-PRO" panose="020F0600000000000000" pitchFamily="50" charset="-128"/>
              </a:rPr>
              <a:t>100[g]</a:t>
            </a:r>
            <a:r>
              <a:rPr lang="ja-JP" altLang="en-US" sz="2800" dirty="0">
                <a:latin typeface="HG丸ｺﾞｼｯｸM-PRO" panose="020F0600000000000000" pitchFamily="50" charset="-128"/>
              </a:rPr>
              <a:t>の温度を１</a:t>
            </a:r>
            <a:r>
              <a:rPr lang="en-US" altLang="ja-JP" sz="2800" dirty="0">
                <a:latin typeface="HG丸ｺﾞｼｯｸM-PRO" panose="020F0600000000000000" pitchFamily="50" charset="-128"/>
              </a:rPr>
              <a:t>[K]</a:t>
            </a:r>
            <a:r>
              <a:rPr lang="ja-JP" altLang="en-US" sz="2800" dirty="0">
                <a:latin typeface="HG丸ｺﾞｼｯｸM-PRO" panose="020F0600000000000000" pitchFamily="50" charset="-128"/>
              </a:rPr>
              <a:t>上昇させるのに必要な熱容量Ｃは、</a:t>
            </a:r>
          </a:p>
        </p:txBody>
      </p:sp>
    </p:spTree>
    <p:extLst>
      <p:ext uri="{BB962C8B-B14F-4D97-AF65-F5344CB8AC3E}">
        <p14:creationId xmlns:p14="http://schemas.microsoft.com/office/powerpoint/2010/main" val="12829080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38</a:t>
            </a:fld>
            <a:endParaRPr kumimoji="1" lang="ja-JP" altLang="en-US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79867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sz="3600" dirty="0">
                <a:latin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熱量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CF98691-6DB1-4ECD-87CE-3C62DF990A14}"/>
                  </a:ext>
                </a:extLst>
              </p:cNvPr>
              <p:cNvSpPr txBox="1"/>
              <p:nvPr/>
            </p:nvSpPr>
            <p:spPr>
              <a:xfrm>
                <a:off x="2569464" y="2703219"/>
                <a:ext cx="8133513" cy="337169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     </m:t>
                      </m:r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kumimoji="1"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  <m:r>
                            <a:rPr kumimoji="1"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e>
                      </m:d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    </m:t>
                      </m:r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𝑱</m:t>
                          </m:r>
                          <m:r>
                            <a:rPr kumimoji="1"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kumimoji="1"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𝒈𝑲</m:t>
                          </m:r>
                          <m:r>
                            <a:rPr kumimoji="1" lang="en-US" altLang="ja-JP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kumimoji="1" lang="en-US" altLang="ja-JP" sz="36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endParaRPr kumimoji="1" lang="en-US" altLang="ja-JP" sz="36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     </m:t>
                      </m:r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𝟑𝟎𝟎</m:t>
                      </m:r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d>
                        <m:dPr>
                          <m:begChr m:val="["/>
                          <m:endChr m:val="]"/>
                          <m:ctrlPr>
                            <a:rPr kumimoji="1" lang="en-US" altLang="ja-JP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kumimoji="1"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  <m:r>
                            <a:rPr kumimoji="1"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e>
                      </m:d>
                      <m:r>
                        <a:rPr kumimoji="1" lang="en-US" altLang="ja-JP" sz="3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kumimoji="1" lang="en-US" altLang="ja-JP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[ </m:t>
                          </m:r>
                          <m:r>
                            <a:rPr kumimoji="1"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𝑱</m:t>
                          </m:r>
                          <m:r>
                            <a:rPr kumimoji="1" lang="en-US" altLang="ja-JP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]</m:t>
                          </m:r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kumimoji="1" lang="en-US" altLang="ja-JP" sz="3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kumimoji="1" lang="en-US" altLang="ja-JP" sz="3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kumimoji="1" lang="en-US" altLang="ja-JP" sz="3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𝒈</m:t>
                              </m:r>
                              <m:r>
                                <a:rPr kumimoji="1" lang="en-US" altLang="ja-JP" sz="36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  <m:r>
                            <a:rPr kumimoji="1" lang="en-US" altLang="ja-JP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[  </m:t>
                          </m:r>
                          <m:r>
                            <a:rPr kumimoji="1" lang="en-US" altLang="ja-JP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  <m:r>
                            <a:rPr kumimoji="1" lang="en-US" altLang="ja-JP" sz="3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]</m:t>
                          </m:r>
                        </m:den>
                      </m:f>
                    </m:oMath>
                  </m:oMathPara>
                </a14:m>
                <a:endParaRPr kumimoji="1" lang="en-US" altLang="ja-JP" sz="3600" b="1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endParaRPr kumimoji="1" lang="en-US" altLang="ja-JP" sz="36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   </m:t>
                      </m:r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𝟑𝟎𝟎</m:t>
                      </m:r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[  </m:t>
                      </m:r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𝑱</m:t>
                      </m:r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kumimoji="1" lang="en-US" altLang="ja-JP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]</m:t>
                      </m:r>
                    </m:oMath>
                  </m:oMathPara>
                </a14:m>
                <a:endParaRPr kumimoji="1" lang="ja-JP" altLang="en-US" sz="3600" b="1" dirty="0">
                  <a:solidFill>
                    <a:srgbClr val="FF0000"/>
                  </a:solidFill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CF98691-6DB1-4ECD-87CE-3C62DF990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9464" y="2703219"/>
                <a:ext cx="8133513" cy="33716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F925D3A-C718-46E7-956E-854D96C710C9}"/>
              </a:ext>
            </a:extLst>
          </p:cNvPr>
          <p:cNvSpPr/>
          <p:nvPr/>
        </p:nvSpPr>
        <p:spPr>
          <a:xfrm>
            <a:off x="512406" y="1083941"/>
            <a:ext cx="1116718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HG丸ｺﾞｼｯｸM-PRO" panose="020F0600000000000000" pitchFamily="50" charset="-128"/>
              </a:rPr>
              <a:t>問３　比熱ｃは１</a:t>
            </a:r>
            <a:r>
              <a:rPr lang="en-US" altLang="ja-JP" sz="2800" dirty="0">
                <a:latin typeface="HG丸ｺﾞｼｯｸM-PRO" panose="020F0600000000000000" pitchFamily="50" charset="-128"/>
              </a:rPr>
              <a:t>[g]</a:t>
            </a:r>
            <a:r>
              <a:rPr lang="ja-JP" altLang="en-US" sz="2800" dirty="0">
                <a:latin typeface="HG丸ｺﾞｼｯｸM-PRO" panose="020F0600000000000000" pitchFamily="50" charset="-128"/>
              </a:rPr>
              <a:t>の物体の温度を１</a:t>
            </a:r>
            <a:r>
              <a:rPr lang="en-US" altLang="ja-JP" sz="2800" dirty="0">
                <a:latin typeface="HG丸ｺﾞｼｯｸM-PRO" panose="020F0600000000000000" pitchFamily="50" charset="-128"/>
              </a:rPr>
              <a:t>[K]</a:t>
            </a:r>
            <a:r>
              <a:rPr lang="ja-JP" altLang="en-US" sz="2800" dirty="0">
                <a:latin typeface="HG丸ｺﾞｼｯｸM-PRO" panose="020F0600000000000000" pitchFamily="50" charset="-128"/>
              </a:rPr>
              <a:t>上昇させるのに必要な熱量であるから、</a:t>
            </a:r>
          </a:p>
          <a:p>
            <a:r>
              <a:rPr lang="ja-JP" altLang="en-US" sz="2800" dirty="0">
                <a:latin typeface="HG丸ｺﾞｼｯｸM-PRO" panose="020F0600000000000000" pitchFamily="50" charset="-128"/>
              </a:rPr>
              <a:t>物体全体</a:t>
            </a:r>
            <a:r>
              <a:rPr lang="en-US" altLang="ja-JP" sz="2800" dirty="0">
                <a:latin typeface="HG丸ｺﾞｼｯｸM-PRO" panose="020F0600000000000000" pitchFamily="50" charset="-128"/>
              </a:rPr>
              <a:t>100[g]</a:t>
            </a:r>
            <a:r>
              <a:rPr lang="ja-JP" altLang="en-US" sz="2800" dirty="0">
                <a:latin typeface="HG丸ｺﾞｼｯｸM-PRO" panose="020F0600000000000000" pitchFamily="50" charset="-128"/>
              </a:rPr>
              <a:t>の温度を１</a:t>
            </a:r>
            <a:r>
              <a:rPr lang="en-US" altLang="ja-JP" sz="2800" dirty="0">
                <a:latin typeface="HG丸ｺﾞｼｯｸM-PRO" panose="020F0600000000000000" pitchFamily="50" charset="-128"/>
              </a:rPr>
              <a:t>[K]</a:t>
            </a:r>
            <a:r>
              <a:rPr lang="ja-JP" altLang="en-US" sz="2800" dirty="0">
                <a:latin typeface="HG丸ｺﾞｼｯｸM-PRO" panose="020F0600000000000000" pitchFamily="50" charset="-128"/>
              </a:rPr>
              <a:t>上昇させるのに必要な熱容量Ｃは、</a:t>
            </a:r>
          </a:p>
        </p:txBody>
      </p:sp>
    </p:spTree>
    <p:extLst>
      <p:ext uri="{BB962C8B-B14F-4D97-AF65-F5344CB8AC3E}">
        <p14:creationId xmlns:p14="http://schemas.microsoft.com/office/powerpoint/2010/main" val="3029262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39</a:t>
            </a:fld>
            <a:endParaRPr kumimoji="1" lang="ja-JP" altLang="en-US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79867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sz="3600" dirty="0">
                <a:latin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熱量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7B34BDA-5F22-4E56-B568-66069FF0DED1}"/>
              </a:ext>
            </a:extLst>
          </p:cNvPr>
          <p:cNvSpPr/>
          <p:nvPr/>
        </p:nvSpPr>
        <p:spPr>
          <a:xfrm>
            <a:off x="254000" y="812647"/>
            <a:ext cx="11633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練習１　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100[g]280[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Ｋ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の水を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350[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Ｋ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に温めるとき、必要な熱量は何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Ｊ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ですか？</a:t>
            </a:r>
          </a:p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ただし、１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[g]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の水の温度が１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Ｋ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変化するときに必要な熱は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4.2[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Ｊ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とする。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D383AA4-EEAE-4C51-A000-6E45539D0132}"/>
              </a:ext>
            </a:extLst>
          </p:cNvPr>
          <p:cNvSpPr/>
          <p:nvPr/>
        </p:nvSpPr>
        <p:spPr>
          <a:xfrm>
            <a:off x="563804" y="2854452"/>
            <a:ext cx="131953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Ｑ＝</a:t>
            </a:r>
            <a:r>
              <a:rPr lang="en-US" altLang="ja-JP" sz="36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 100 ×4.2×(350</a:t>
            </a:r>
            <a:r>
              <a:rPr lang="ja-JP" altLang="en-US" sz="36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－</a:t>
            </a:r>
            <a:r>
              <a:rPr lang="en-US" altLang="ja-JP" sz="36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280)</a:t>
            </a:r>
            <a:r>
              <a:rPr lang="ja-JP" altLang="en-US" sz="36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＝</a:t>
            </a:r>
            <a:r>
              <a:rPr lang="en-US" altLang="ja-JP" sz="36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29400[J]</a:t>
            </a:r>
            <a:endParaRPr lang="ja-JP" altLang="en-US" sz="3600" b="1" dirty="0">
              <a:solidFill>
                <a:srgbClr val="FF0000"/>
              </a:solidFill>
              <a:latin typeface="HG丸ｺﾞｼｯｸM-PRO" panose="020F06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4B4A4FF-D8E7-46CB-BD7D-946A79B81A54}"/>
              </a:ext>
            </a:extLst>
          </p:cNvPr>
          <p:cNvSpPr/>
          <p:nvPr/>
        </p:nvSpPr>
        <p:spPr>
          <a:xfrm>
            <a:off x="254000" y="4016505"/>
            <a:ext cx="11582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練習２　比熱が不明の物質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40[g]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の温度を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50[℃]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上げるのに必要な熱量は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960[</a:t>
            </a:r>
            <a:r>
              <a:rPr lang="en-US" altLang="ja-JP" sz="28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cal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であった。この物質の比熱を求めなさい。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15D9095-B140-4524-9213-69215C6AA5CC}"/>
              </a:ext>
            </a:extLst>
          </p:cNvPr>
          <p:cNvSpPr/>
          <p:nvPr/>
        </p:nvSpPr>
        <p:spPr>
          <a:xfrm>
            <a:off x="623765" y="5140261"/>
            <a:ext cx="114173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6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960</a:t>
            </a:r>
            <a:r>
              <a:rPr lang="ja-JP" altLang="en-US" sz="36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＝</a:t>
            </a:r>
            <a:r>
              <a:rPr lang="en-US" altLang="ja-JP" sz="36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40×</a:t>
            </a:r>
            <a:r>
              <a:rPr lang="ja-JP" altLang="en-US" sz="3600" b="1" dirty="0" err="1">
                <a:solidFill>
                  <a:srgbClr val="FF0000"/>
                </a:solidFill>
                <a:latin typeface="HG丸ｺﾞｼｯｸM-PRO" panose="020F0600000000000000" pitchFamily="50" charset="-128"/>
              </a:rPr>
              <a:t>ｃ</a:t>
            </a:r>
            <a:r>
              <a:rPr lang="en-US" altLang="ja-JP" sz="36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×50</a:t>
            </a:r>
            <a:r>
              <a:rPr lang="ja-JP" altLang="en-US" sz="36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⇒ｃ＝</a:t>
            </a:r>
            <a:r>
              <a:rPr lang="en-US" altLang="ja-JP" sz="36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0.48[</a:t>
            </a:r>
            <a:r>
              <a:rPr lang="en-US" altLang="ja-JP" sz="3600" b="1" dirty="0" err="1">
                <a:solidFill>
                  <a:srgbClr val="FF0000"/>
                </a:solidFill>
                <a:latin typeface="HG丸ｺﾞｼｯｸM-PRO" panose="020F0600000000000000" pitchFamily="50" charset="-128"/>
              </a:rPr>
              <a:t>cal</a:t>
            </a:r>
            <a:r>
              <a:rPr lang="en-US" altLang="ja-JP" sz="36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/(g</a:t>
            </a:r>
            <a:r>
              <a:rPr lang="ja-JP" altLang="en-US" sz="36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・℃</a:t>
            </a:r>
            <a:r>
              <a:rPr lang="en-US" altLang="ja-JP" sz="36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)]</a:t>
            </a:r>
            <a:endParaRPr lang="ja-JP" altLang="en-US" sz="3600" b="1" dirty="0">
              <a:solidFill>
                <a:srgbClr val="FF0000"/>
              </a:solidFill>
              <a:latin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141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BC8F5B1-F28F-4C8E-A27B-EAA716AABC39}"/>
              </a:ext>
            </a:extLst>
          </p:cNvPr>
          <p:cNvSpPr txBox="1">
            <a:spLocks/>
          </p:cNvSpPr>
          <p:nvPr/>
        </p:nvSpPr>
        <p:spPr>
          <a:xfrm>
            <a:off x="-21980" y="7863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熱と温度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94104D-4EC1-479D-A5AD-665001F1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9149"/>
            <a:ext cx="2743200" cy="365125"/>
          </a:xfrm>
        </p:spPr>
        <p:txBody>
          <a:bodyPr/>
          <a:lstStyle/>
          <a:p>
            <a:fld id="{E5F23ADE-3167-4E81-92F9-B6DC78158E7F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7AA6D1-F801-4257-B167-AB67B9F2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32916F-A0B1-44D6-831B-020DA44E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C24A8D8-9595-4E00-8447-9431A93D9343}"/>
              </a:ext>
            </a:extLst>
          </p:cNvPr>
          <p:cNvSpPr/>
          <p:nvPr/>
        </p:nvSpPr>
        <p:spPr>
          <a:xfrm>
            <a:off x="249055" y="1131276"/>
            <a:ext cx="63594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牛乳を顕微鏡観察すると、</a:t>
            </a:r>
            <a:endParaRPr lang="ja-JP" altLang="en-US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3231738-AFCB-4E99-9C9C-457F80D4BCB8}"/>
              </a:ext>
            </a:extLst>
          </p:cNvPr>
          <p:cNvSpPr/>
          <p:nvPr/>
        </p:nvSpPr>
        <p:spPr>
          <a:xfrm>
            <a:off x="314987" y="2081341"/>
            <a:ext cx="1153565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脂肪分子が</a:t>
            </a:r>
            <a:r>
              <a:rPr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4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不規則</a:t>
            </a: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に動いていることがわかる。</a:t>
            </a:r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これは、乱雑に動く</a:t>
            </a:r>
            <a:r>
              <a:rPr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4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液体の分子</a:t>
            </a:r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が不規則に脂肪分子に衝突するためである。この運動を</a:t>
            </a:r>
            <a:r>
              <a:rPr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4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ブラウン</a:t>
            </a:r>
            <a:r>
              <a:rPr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運動</a:t>
            </a:r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という。</a:t>
            </a:r>
            <a:endParaRPr lang="en-US" altLang="ja-JP" sz="4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③によって、発見され、</a:t>
            </a:r>
            <a:r>
              <a:rPr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</a:t>
            </a:r>
            <a:r>
              <a:rPr lang="ja-JP" altLang="en-US" sz="4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アインシュタイン</a:t>
            </a:r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がその運動の理由を説明した。</a:t>
            </a:r>
            <a:endParaRPr lang="ja-JP" altLang="en-US" sz="4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4400" b="1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30378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40</a:t>
            </a:fld>
            <a:endParaRPr kumimoji="1" lang="ja-JP" altLang="en-US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79867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sz="3600" dirty="0">
                <a:latin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熱量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27D82BF-2921-4BC6-91A0-15DD60625264}"/>
              </a:ext>
            </a:extLst>
          </p:cNvPr>
          <p:cNvSpPr/>
          <p:nvPr/>
        </p:nvSpPr>
        <p:spPr>
          <a:xfrm>
            <a:off x="351293" y="1115445"/>
            <a:ext cx="1168522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練習３　熱容量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1200[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Ｊ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Ｋ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の物体の温度を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20[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Ｋ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上げるのに何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Ｊ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必要ですか？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E9D4E2D-A2BA-4E06-B4E2-FE365BE505AB}"/>
              </a:ext>
            </a:extLst>
          </p:cNvPr>
          <p:cNvSpPr/>
          <p:nvPr/>
        </p:nvSpPr>
        <p:spPr>
          <a:xfrm>
            <a:off x="1233030" y="2403709"/>
            <a:ext cx="85105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Q</a:t>
            </a:r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＝</a:t>
            </a:r>
            <a:r>
              <a:rPr lang="en-US" altLang="ja-JP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1200×20</a:t>
            </a:r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＝</a:t>
            </a:r>
            <a:r>
              <a:rPr lang="en-US" altLang="ja-JP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24000[J]</a:t>
            </a:r>
            <a:endParaRPr lang="ja-JP" altLang="en-US" sz="4000" b="1" dirty="0">
              <a:solidFill>
                <a:srgbClr val="FF0000"/>
              </a:solidFill>
              <a:latin typeface="HG丸ｺﾞｼｯｸM-PRO" panose="020F0600000000000000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F96B6AB-C8C5-4B6C-AA61-530AA0215770}"/>
              </a:ext>
            </a:extLst>
          </p:cNvPr>
          <p:cNvSpPr/>
          <p:nvPr/>
        </p:nvSpPr>
        <p:spPr>
          <a:xfrm>
            <a:off x="395204" y="3445753"/>
            <a:ext cx="1159740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練習４　熱容量が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240[</a:t>
            </a:r>
            <a:r>
              <a:rPr lang="en-US" altLang="ja-JP" sz="28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cal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/℃]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の物体の質量を量ると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25[g]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であった。この物体の比熱は何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en-US" altLang="ja-JP" sz="28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cal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/(g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・℃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)]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ですか？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1F0F507-6C54-486A-A9C7-C8E219054E61}"/>
              </a:ext>
            </a:extLst>
          </p:cNvPr>
          <p:cNvSpPr/>
          <p:nvPr/>
        </p:nvSpPr>
        <p:spPr>
          <a:xfrm>
            <a:off x="1233031" y="4558719"/>
            <a:ext cx="94774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C</a:t>
            </a:r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＝</a:t>
            </a:r>
            <a:r>
              <a:rPr lang="en-US" altLang="ja-JP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mc</a:t>
            </a:r>
          </a:p>
          <a:p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　→</a:t>
            </a:r>
            <a:r>
              <a:rPr lang="en-US" altLang="ja-JP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c=240÷25</a:t>
            </a:r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＝</a:t>
            </a:r>
            <a:r>
              <a:rPr lang="en-US" altLang="ja-JP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9.6[</a:t>
            </a:r>
            <a:r>
              <a:rPr lang="en-US" altLang="ja-JP" sz="4000" b="1" dirty="0" err="1">
                <a:solidFill>
                  <a:srgbClr val="FF0000"/>
                </a:solidFill>
                <a:latin typeface="HG丸ｺﾞｼｯｸM-PRO" panose="020F0600000000000000" pitchFamily="50" charset="-128"/>
              </a:rPr>
              <a:t>cal</a:t>
            </a:r>
            <a:r>
              <a:rPr lang="en-US" altLang="ja-JP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/(g</a:t>
            </a:r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・℃</a:t>
            </a:r>
            <a:r>
              <a:rPr lang="en-US" altLang="ja-JP" sz="40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)]</a:t>
            </a:r>
            <a:endParaRPr lang="ja-JP" altLang="en-US" sz="4000" b="1" dirty="0">
              <a:solidFill>
                <a:srgbClr val="FF0000"/>
              </a:solidFill>
              <a:latin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5709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41</a:t>
            </a:fld>
            <a:endParaRPr kumimoji="1" lang="ja-JP" altLang="en-US"/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7B632E68-31B9-44DB-918B-20085BDEB274}"/>
              </a:ext>
            </a:extLst>
          </p:cNvPr>
          <p:cNvSpPr txBox="1">
            <a:spLocks/>
          </p:cNvSpPr>
          <p:nvPr/>
        </p:nvSpPr>
        <p:spPr>
          <a:xfrm>
            <a:off x="873523" y="2565244"/>
            <a:ext cx="10533992" cy="266632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ja-JP" altLang="en-US" sz="6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物体に加える熱量から、物体の温度変化や状態変化を考えることができる。</a:t>
            </a:r>
            <a:endParaRPr lang="en-US" altLang="ja-JP" sz="60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E0649BC-03AD-4667-95E2-13149A052831}"/>
              </a:ext>
            </a:extLst>
          </p:cNvPr>
          <p:cNvSpPr txBox="1"/>
          <p:nvPr/>
        </p:nvSpPr>
        <p:spPr>
          <a:xfrm>
            <a:off x="279402" y="1164466"/>
            <a:ext cx="4894872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本時の目標・学ぶこと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7FC51772-BEC9-426A-B0AE-8D577CF3B71B}"/>
              </a:ext>
            </a:extLst>
          </p:cNvPr>
          <p:cNvSpPr/>
          <p:nvPr/>
        </p:nvSpPr>
        <p:spPr>
          <a:xfrm>
            <a:off x="545726" y="2201264"/>
            <a:ext cx="11100548" cy="3111016"/>
          </a:xfrm>
          <a:prstGeom prst="roundRect">
            <a:avLst>
              <a:gd name="adj" fmla="val 417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>
              <a:latin typeface="HG丸ｺﾞｼｯｸM-PRO" panose="020F0600000000000000" pitchFamily="50" charset="-128"/>
            </a:endParaRPr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79867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sz="3600" dirty="0">
                <a:latin typeface="HG丸ｺﾞｼｯｸM-PRO" panose="020F0600000000000000" pitchFamily="50" charset="-128"/>
              </a:rPr>
              <a:t>. 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502459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42</a:t>
            </a:fld>
            <a:endParaRPr kumimoji="1" lang="ja-JP" altLang="en-US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79867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sz="3600" dirty="0">
                <a:latin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熱量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60CC45F-A8D2-49FF-9A38-F6C11364CFBA}"/>
              </a:ext>
            </a:extLst>
          </p:cNvPr>
          <p:cNvSpPr/>
          <p:nvPr/>
        </p:nvSpPr>
        <p:spPr>
          <a:xfrm>
            <a:off x="165064" y="944359"/>
            <a:ext cx="1168522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Ｑ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氷から水に状態変化するときに、０℃の温度がしばらく続くのか？</a:t>
            </a: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Ａ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固体から液体へ状態変化には　</a:t>
            </a:r>
            <a:r>
              <a:rPr lang="ja-JP" altLang="en-US" sz="32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 が必要だから。</a:t>
            </a:r>
            <a:endParaRPr lang="ja-JP" altLang="en-US" sz="4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DFBA9AF-DDB4-4866-8291-34B11A3AFCAB}"/>
              </a:ext>
            </a:extLst>
          </p:cNvPr>
          <p:cNvSpPr/>
          <p:nvPr/>
        </p:nvSpPr>
        <p:spPr>
          <a:xfrm>
            <a:off x="6351538" y="2274019"/>
            <a:ext cx="27494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エネルギー</a:t>
            </a:r>
            <a:endParaRPr lang="ja-JP" altLang="en-US" sz="4000" dirty="0">
              <a:solidFill>
                <a:srgbClr val="FF0000"/>
              </a:solidFill>
              <a:latin typeface="HG丸ｺﾞｼｯｸM-PRO" panose="020F0600000000000000" pitchFamily="50" charset="-128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97BC14E3-FB27-4547-AA4F-121D46B400DF}"/>
              </a:ext>
            </a:extLst>
          </p:cNvPr>
          <p:cNvGrpSpPr/>
          <p:nvPr/>
        </p:nvGrpSpPr>
        <p:grpSpPr>
          <a:xfrm>
            <a:off x="3192586" y="3172818"/>
            <a:ext cx="5537005" cy="3278185"/>
            <a:chOff x="8270096" y="849781"/>
            <a:chExt cx="3416589" cy="2022792"/>
          </a:xfrm>
        </p:grpSpPr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59FC9AC0-B3BC-4668-A1BE-4C162536518F}"/>
                </a:ext>
              </a:extLst>
            </p:cNvPr>
            <p:cNvCxnSpPr/>
            <p:nvPr/>
          </p:nvCxnSpPr>
          <p:spPr>
            <a:xfrm flipV="1">
              <a:off x="8808203" y="1054106"/>
              <a:ext cx="0" cy="1818467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線矢印コネクタ 17">
              <a:extLst>
                <a:ext uri="{FF2B5EF4-FFF2-40B4-BE49-F238E27FC236}">
                  <a16:creationId xmlns:a16="http://schemas.microsoft.com/office/drawing/2014/main" id="{AC0EE92F-9021-4194-8C74-57384DA16104}"/>
                </a:ext>
              </a:extLst>
            </p:cNvPr>
            <p:cNvCxnSpPr>
              <a:cxnSpLocks/>
            </p:cNvCxnSpPr>
            <p:nvPr/>
          </p:nvCxnSpPr>
          <p:spPr>
            <a:xfrm>
              <a:off x="8799418" y="2246454"/>
              <a:ext cx="2730284" cy="1586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DFD1A5E5-7477-4588-9217-B0FD01B7545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441982" y="1359736"/>
              <a:ext cx="643179" cy="87619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89022074-4992-43BA-9240-9BABA813EC2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08203" y="2262315"/>
              <a:ext cx="267565" cy="48980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A288B994-E67A-41BB-BC79-8F443818F5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73221" y="2235935"/>
              <a:ext cx="1390717" cy="1024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4BA6F571-E925-4064-B3B8-EFA52783E2F2}"/>
                </a:ext>
              </a:extLst>
            </p:cNvPr>
            <p:cNvSpPr/>
            <p:nvPr/>
          </p:nvSpPr>
          <p:spPr>
            <a:xfrm>
              <a:off x="8527737" y="2112492"/>
              <a:ext cx="231654" cy="246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000" b="1" dirty="0">
                  <a:latin typeface="HG丸ｺﾞｼｯｸM-PRO" panose="020F0600000000000000" pitchFamily="50" charset="-128"/>
                </a:rPr>
                <a:t>0</a:t>
              </a:r>
              <a:endParaRPr lang="ja-JP" altLang="en-US" sz="2000" dirty="0">
                <a:latin typeface="HG丸ｺﾞｼｯｸM-PRO" panose="020F0600000000000000" pitchFamily="50" charset="-128"/>
              </a:endParaRPr>
            </a:p>
          </p:txBody>
        </p: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3C00313A-5A92-4E41-9988-AEA0903D5B66}"/>
                </a:ext>
              </a:extLst>
            </p:cNvPr>
            <p:cNvCxnSpPr/>
            <p:nvPr/>
          </p:nvCxnSpPr>
          <p:spPr>
            <a:xfrm flipH="1">
              <a:off x="8816989" y="1359736"/>
              <a:ext cx="2268172" cy="0"/>
            </a:xfrm>
            <a:prstGeom prst="line">
              <a:avLst/>
            </a:prstGeom>
            <a:ln w="1905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6F745CC5-954C-4997-95A6-351A395A779C}"/>
                </a:ext>
              </a:extLst>
            </p:cNvPr>
            <p:cNvCxnSpPr>
              <a:cxnSpLocks/>
            </p:cNvCxnSpPr>
            <p:nvPr/>
          </p:nvCxnSpPr>
          <p:spPr>
            <a:xfrm>
              <a:off x="11067592" y="1352817"/>
              <a:ext cx="0" cy="909498"/>
            </a:xfrm>
            <a:prstGeom prst="line">
              <a:avLst/>
            </a:prstGeom>
            <a:ln w="1905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3314BA1F-C811-421D-8BD3-938C62B28508}"/>
                </a:ext>
              </a:extLst>
            </p:cNvPr>
            <p:cNvSpPr/>
            <p:nvPr/>
          </p:nvSpPr>
          <p:spPr>
            <a:xfrm>
              <a:off x="8270096" y="849781"/>
              <a:ext cx="527580" cy="4747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2400" dirty="0">
                  <a:latin typeface="HG丸ｺﾞｼｯｸM-PRO" panose="020F0600000000000000" pitchFamily="50" charset="-128"/>
                </a:rPr>
                <a:t>温度</a:t>
              </a:r>
              <a:r>
                <a:rPr lang="en-US" altLang="ja-JP" sz="2000" dirty="0">
                  <a:latin typeface="HG丸ｺﾞｼｯｸM-PRO" panose="020F0600000000000000" pitchFamily="50" charset="-128"/>
                </a:rPr>
                <a:t>[</a:t>
              </a:r>
              <a:r>
                <a:rPr lang="ja-JP" altLang="en-US" sz="2000" dirty="0">
                  <a:latin typeface="HG丸ｺﾞｼｯｸM-PRO" panose="020F0600000000000000" pitchFamily="50" charset="-128"/>
                </a:rPr>
                <a:t>℃</a:t>
              </a:r>
              <a:r>
                <a:rPr lang="en-US" altLang="ja-JP" sz="2000" dirty="0">
                  <a:latin typeface="HG丸ｺﾞｼｯｸM-PRO" panose="020F0600000000000000" pitchFamily="50" charset="-128"/>
                </a:rPr>
                <a:t>]</a:t>
              </a:r>
              <a:endParaRPr lang="ja-JP" altLang="en-US" sz="2400" dirty="0">
                <a:latin typeface="HG丸ｺﾞｼｯｸM-PRO" panose="020F0600000000000000" pitchFamily="50" charset="-128"/>
              </a:endParaRPr>
            </a:p>
          </p:txBody>
        </p:sp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68AE2422-CC9A-4BEE-A93C-6BCDAF61800C}"/>
                </a:ext>
              </a:extLst>
            </p:cNvPr>
            <p:cNvSpPr/>
            <p:nvPr/>
          </p:nvSpPr>
          <p:spPr>
            <a:xfrm>
              <a:off x="11241015" y="1765497"/>
              <a:ext cx="445670" cy="4178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2000" dirty="0">
                  <a:latin typeface="HG丸ｺﾞｼｯｸM-PRO" panose="020F0600000000000000" pitchFamily="50" charset="-128"/>
                </a:rPr>
                <a:t>時間</a:t>
              </a:r>
              <a:r>
                <a:rPr lang="en-US" altLang="ja-JP" dirty="0">
                  <a:latin typeface="HG丸ｺﾞｼｯｸM-PRO" panose="020F0600000000000000" pitchFamily="50" charset="-128"/>
                </a:rPr>
                <a:t>[s]</a:t>
              </a:r>
              <a:endParaRPr lang="ja-JP" altLang="en-US" sz="2000" dirty="0">
                <a:latin typeface="HG丸ｺﾞｼｯｸM-PRO" panose="020F06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20159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43</a:t>
            </a:fld>
            <a:endParaRPr kumimoji="1" lang="ja-JP" altLang="en-US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79867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sz="3600" dirty="0">
                <a:latin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熱量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1EC922FD-4794-4807-8687-93BF1796C097}"/>
              </a:ext>
            </a:extLst>
          </p:cNvPr>
          <p:cNvSpPr/>
          <p:nvPr/>
        </p:nvSpPr>
        <p:spPr>
          <a:xfrm>
            <a:off x="1107183" y="879243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潜</a:t>
            </a:r>
            <a:endParaRPr lang="ja-JP" altLang="en-US" sz="3200" dirty="0">
              <a:solidFill>
                <a:srgbClr val="FF0000"/>
              </a:solidFill>
              <a:latin typeface="HG丸ｺﾞｼｯｸM-PRO" panose="020F0600000000000000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E4F61BCD-4A91-438B-A1E0-280242C5C138}"/>
              </a:ext>
            </a:extLst>
          </p:cNvPr>
          <p:cNvSpPr/>
          <p:nvPr/>
        </p:nvSpPr>
        <p:spPr>
          <a:xfrm>
            <a:off x="463420" y="874948"/>
            <a:ext cx="1126515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　　熱・・・物質の状態を変化させるために必要な熱</a:t>
            </a:r>
          </a:p>
          <a:p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１ｇの物質の状態変化に必要な熱で表されることが多い。</a:t>
            </a:r>
          </a:p>
          <a:p>
            <a:endParaRPr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ア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熱Ｌ・・・固体から液体に変わるときに必要な熱　氷の融解熱　</a:t>
            </a:r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イ</a:t>
            </a:r>
            <a:r>
              <a:rPr lang="en-US" altLang="ja-JP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熱Ｌ・・・液体から気体に変わるときに必要な熱　水の気化熱　　　　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452CEDB2-EB92-45A2-AA58-4C533428F7D4}"/>
              </a:ext>
            </a:extLst>
          </p:cNvPr>
          <p:cNvSpPr/>
          <p:nvPr/>
        </p:nvSpPr>
        <p:spPr>
          <a:xfrm>
            <a:off x="1623478" y="2326866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融解</a:t>
            </a:r>
            <a:endParaRPr lang="ja-JP" altLang="en-US" sz="3200" dirty="0">
              <a:solidFill>
                <a:srgbClr val="FF0000"/>
              </a:solidFill>
              <a:latin typeface="HG丸ｺﾞｼｯｸM-PRO" panose="020F0600000000000000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A5CBCDBB-5CC9-4E41-9EFF-CA574AB143C0}"/>
              </a:ext>
            </a:extLst>
          </p:cNvPr>
          <p:cNvSpPr/>
          <p:nvPr/>
        </p:nvSpPr>
        <p:spPr>
          <a:xfrm>
            <a:off x="1584600" y="3813543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蒸発</a:t>
            </a:r>
            <a:endParaRPr lang="ja-JP" altLang="en-US" sz="3200" dirty="0">
              <a:solidFill>
                <a:srgbClr val="FF0000"/>
              </a:solidFill>
              <a:latin typeface="HG丸ｺﾞｼｯｸM-PRO" panose="020F0600000000000000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67687066-6832-4E13-A0E4-CB44059E87C1}"/>
              </a:ext>
            </a:extLst>
          </p:cNvPr>
          <p:cNvSpPr/>
          <p:nvPr/>
        </p:nvSpPr>
        <p:spPr>
          <a:xfrm>
            <a:off x="2867970" y="4296637"/>
            <a:ext cx="27606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2257 [J/</a:t>
            </a:r>
            <a:r>
              <a:rPr lang="ja-JP" altLang="en-US" sz="3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ｇ</a:t>
            </a:r>
            <a:r>
              <a:rPr lang="en-US" altLang="ja-JP" sz="3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endParaRPr lang="ja-JP" altLang="en-US" sz="3200" dirty="0">
              <a:solidFill>
                <a:srgbClr val="FF0000"/>
              </a:solidFill>
              <a:latin typeface="HG丸ｺﾞｼｯｸM-PRO" panose="020F0600000000000000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8A24F5C7-A6F0-4561-BB44-E1C44D401F14}"/>
              </a:ext>
            </a:extLst>
          </p:cNvPr>
          <p:cNvSpPr/>
          <p:nvPr/>
        </p:nvSpPr>
        <p:spPr>
          <a:xfrm>
            <a:off x="3088383" y="2855600"/>
            <a:ext cx="23198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334[J/</a:t>
            </a:r>
            <a:r>
              <a:rPr lang="ja-JP" altLang="en-US" sz="3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ｇ</a:t>
            </a:r>
            <a:r>
              <a:rPr lang="en-US" altLang="ja-JP" sz="3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endParaRPr lang="ja-JP" altLang="en-US" sz="3200" dirty="0">
              <a:solidFill>
                <a:srgbClr val="FF0000"/>
              </a:solidFill>
              <a:latin typeface="HG丸ｺﾞｼｯｸM-PRO" panose="020F0600000000000000" pitchFamily="50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E32A60E4-EAF9-4E48-801E-7245884FFB46}"/>
              </a:ext>
            </a:extLst>
          </p:cNvPr>
          <p:cNvSpPr/>
          <p:nvPr/>
        </p:nvSpPr>
        <p:spPr>
          <a:xfrm>
            <a:off x="687355" y="5234725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2400" dirty="0">
                <a:latin typeface="HG丸ｺﾞｼｯｸM-PRO" panose="020F0600000000000000" pitchFamily="50" charset="-128"/>
              </a:rPr>
              <a:t>ある物体の状態変化に必要な熱Ｑ</a:t>
            </a:r>
            <a:r>
              <a:rPr lang="en-US" altLang="ja-JP" sz="2400" dirty="0">
                <a:latin typeface="HG丸ｺﾞｼｯｸM-PRO" panose="020F0600000000000000" pitchFamily="50" charset="-128"/>
              </a:rPr>
              <a:t>[</a:t>
            </a:r>
            <a:r>
              <a:rPr lang="ja-JP" altLang="en-US" sz="2400" dirty="0">
                <a:latin typeface="HG丸ｺﾞｼｯｸM-PRO" panose="020F0600000000000000" pitchFamily="50" charset="-128"/>
              </a:rPr>
              <a:t>Ｊ</a:t>
            </a:r>
            <a:r>
              <a:rPr lang="en-US" altLang="ja-JP" sz="2400" dirty="0">
                <a:latin typeface="HG丸ｺﾞｼｯｸM-PRO" panose="020F0600000000000000" pitchFamily="50" charset="-128"/>
              </a:rPr>
              <a:t>]</a:t>
            </a:r>
          </a:p>
          <a:p>
            <a:r>
              <a:rPr lang="ja-JP" altLang="en-US" sz="2400" dirty="0">
                <a:latin typeface="HG丸ｺﾞｼｯｸM-PRO" panose="020F0600000000000000" pitchFamily="50" charset="-128"/>
              </a:rPr>
              <a:t>融解熱・気化熱Ｌ</a:t>
            </a:r>
            <a:r>
              <a:rPr lang="en-US" altLang="ja-JP" sz="2400" dirty="0">
                <a:latin typeface="HG丸ｺﾞｼｯｸM-PRO" panose="020F0600000000000000" pitchFamily="50" charset="-128"/>
              </a:rPr>
              <a:t>[</a:t>
            </a:r>
            <a:r>
              <a:rPr lang="ja-JP" altLang="en-US" sz="2400" dirty="0">
                <a:latin typeface="HG丸ｺﾞｼｯｸM-PRO" panose="020F0600000000000000" pitchFamily="50" charset="-128"/>
              </a:rPr>
              <a:t>Ｊ</a:t>
            </a:r>
            <a:r>
              <a:rPr lang="en-US" altLang="ja-JP" sz="2400" dirty="0">
                <a:latin typeface="HG丸ｺﾞｼｯｸM-PRO" panose="020F0600000000000000" pitchFamily="50" charset="-128"/>
              </a:rPr>
              <a:t>/</a:t>
            </a:r>
            <a:r>
              <a:rPr lang="ja-JP" altLang="en-US" sz="2400" dirty="0">
                <a:latin typeface="HG丸ｺﾞｼｯｸM-PRO" panose="020F0600000000000000" pitchFamily="50" charset="-128"/>
              </a:rPr>
              <a:t>ｇ</a:t>
            </a:r>
            <a:r>
              <a:rPr lang="en-US" altLang="ja-JP" sz="2400" dirty="0">
                <a:latin typeface="HG丸ｺﾞｼｯｸM-PRO" panose="020F0600000000000000" pitchFamily="50" charset="-128"/>
              </a:rPr>
              <a:t>]</a:t>
            </a:r>
            <a:r>
              <a:rPr lang="ja-JP" altLang="en-US" sz="2400" dirty="0">
                <a:latin typeface="HG丸ｺﾞｼｯｸM-PRO" panose="020F0600000000000000" pitchFamily="50" charset="-128"/>
              </a:rPr>
              <a:t>，質量ｍ</a:t>
            </a:r>
            <a:r>
              <a:rPr lang="en-US" altLang="ja-JP" sz="2400" dirty="0">
                <a:latin typeface="HG丸ｺﾞｼｯｸM-PRO" panose="020F0600000000000000" pitchFamily="50" charset="-128"/>
              </a:rPr>
              <a:t>[</a:t>
            </a:r>
            <a:r>
              <a:rPr lang="ja-JP" altLang="en-US" sz="2400" dirty="0">
                <a:latin typeface="HG丸ｺﾞｼｯｸM-PRO" panose="020F0600000000000000" pitchFamily="50" charset="-128"/>
              </a:rPr>
              <a:t>ｇ</a:t>
            </a:r>
            <a:r>
              <a:rPr lang="en-US" altLang="ja-JP" sz="2400" dirty="0">
                <a:latin typeface="HG丸ｺﾞｼｯｸM-PRO" panose="020F0600000000000000" pitchFamily="50" charset="-128"/>
              </a:rPr>
              <a:t>]</a:t>
            </a:r>
            <a:endParaRPr lang="ja-JP" altLang="en-US" sz="2400" dirty="0">
              <a:latin typeface="HG丸ｺﾞｼｯｸM-PRO" panose="020F0600000000000000" pitchFamily="50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0B38C5D0-4F0A-4940-A05B-D3933777CBEC}"/>
              </a:ext>
            </a:extLst>
          </p:cNvPr>
          <p:cNvSpPr/>
          <p:nvPr/>
        </p:nvSpPr>
        <p:spPr>
          <a:xfrm>
            <a:off x="6193972" y="5209316"/>
            <a:ext cx="442140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（公式）</a:t>
            </a:r>
            <a:r>
              <a:rPr lang="en-US" altLang="ja-JP" sz="4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Q</a:t>
            </a:r>
            <a:r>
              <a:rPr lang="ja-JP" altLang="en-US" sz="4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＝ｍ</a:t>
            </a:r>
            <a:r>
              <a:rPr lang="en-US" altLang="ja-JP" sz="4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L</a:t>
            </a:r>
            <a:endParaRPr lang="ja-JP" altLang="en-US" sz="4400" dirty="0">
              <a:solidFill>
                <a:srgbClr val="FF0000"/>
              </a:solidFill>
              <a:latin typeface="HG丸ｺﾞｼｯｸM-PRO" panose="020F0600000000000000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D30CDF6D-4D31-4E2C-B240-F5444F4B78B0}"/>
              </a:ext>
            </a:extLst>
          </p:cNvPr>
          <p:cNvSpPr/>
          <p:nvPr/>
        </p:nvSpPr>
        <p:spPr>
          <a:xfrm>
            <a:off x="611156" y="5029846"/>
            <a:ext cx="10459616" cy="11709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366497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44</a:t>
            </a:fld>
            <a:endParaRPr kumimoji="1" lang="ja-JP" altLang="en-US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79867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sz="3600" dirty="0">
                <a:latin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熱量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5FB3DCF-BE67-45B3-A229-6164985072B4}"/>
              </a:ext>
            </a:extLst>
          </p:cNvPr>
          <p:cNvSpPr/>
          <p:nvPr/>
        </p:nvSpPr>
        <p:spPr>
          <a:xfrm>
            <a:off x="186388" y="860281"/>
            <a:ext cx="727353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latin typeface="HG丸ｺﾞｼｯｸM-PRO" panose="020F0600000000000000" pitchFamily="50" charset="-128"/>
              </a:rPr>
              <a:t>問１　温度－</a:t>
            </a:r>
            <a:r>
              <a:rPr lang="en-US" altLang="ja-JP" sz="2400" dirty="0">
                <a:latin typeface="HG丸ｺﾞｼｯｸM-PRO" panose="020F0600000000000000" pitchFamily="50" charset="-128"/>
              </a:rPr>
              <a:t>10[℃]</a:t>
            </a:r>
            <a:r>
              <a:rPr lang="ja-JP" altLang="en-US" sz="2400" dirty="0">
                <a:latin typeface="HG丸ｺﾞｼｯｸM-PRO" panose="020F0600000000000000" pitchFamily="50" charset="-128"/>
              </a:rPr>
              <a:t>の氷</a:t>
            </a:r>
            <a:r>
              <a:rPr lang="en-US" altLang="ja-JP" sz="2400" dirty="0">
                <a:latin typeface="HG丸ｺﾞｼｯｸM-PRO" panose="020F0600000000000000" pitchFamily="50" charset="-128"/>
              </a:rPr>
              <a:t>100[</a:t>
            </a:r>
            <a:r>
              <a:rPr lang="ja-JP" altLang="en-US" sz="2400" dirty="0">
                <a:latin typeface="HG丸ｺﾞｼｯｸM-PRO" panose="020F0600000000000000" pitchFamily="50" charset="-128"/>
              </a:rPr>
              <a:t>ｇ</a:t>
            </a:r>
            <a:r>
              <a:rPr lang="en-US" altLang="ja-JP" sz="2400" dirty="0">
                <a:latin typeface="HG丸ｺﾞｼｯｸM-PRO" panose="020F0600000000000000" pitchFamily="50" charset="-128"/>
              </a:rPr>
              <a:t>]</a:t>
            </a:r>
            <a:r>
              <a:rPr lang="ja-JP" altLang="en-US" sz="2400" dirty="0">
                <a:latin typeface="HG丸ｺﾞｼｯｸM-PRO" panose="020F0600000000000000" pitchFamily="50" charset="-128"/>
              </a:rPr>
              <a:t>に，時刻</a:t>
            </a:r>
            <a:r>
              <a:rPr lang="en-US" altLang="ja-JP" sz="2400" dirty="0">
                <a:latin typeface="HG丸ｺﾞｼｯｸM-PRO" panose="020F0600000000000000" pitchFamily="50" charset="-128"/>
              </a:rPr>
              <a:t>0</a:t>
            </a:r>
            <a:r>
              <a:rPr lang="ja-JP" altLang="en-US" sz="2400" dirty="0">
                <a:latin typeface="HG丸ｺﾞｼｯｸM-PRO" panose="020F0600000000000000" pitchFamily="50" charset="-128"/>
              </a:rPr>
              <a:t>から毎秒</a:t>
            </a:r>
            <a:r>
              <a:rPr lang="en-US" altLang="ja-JP" sz="2400" dirty="0">
                <a:latin typeface="HG丸ｺﾞｼｯｸM-PRO" panose="020F0600000000000000" pitchFamily="50" charset="-128"/>
              </a:rPr>
              <a:t>50J</a:t>
            </a:r>
            <a:r>
              <a:rPr lang="ja-JP" altLang="en-US" sz="2400" dirty="0">
                <a:latin typeface="HG丸ｺﾞｼｯｸM-PRO" panose="020F0600000000000000" pitchFamily="50" charset="-128"/>
              </a:rPr>
              <a:t>の熱量を加え始め、水の温度が</a:t>
            </a:r>
            <a:r>
              <a:rPr lang="en-US" altLang="ja-JP" sz="2400" dirty="0">
                <a:latin typeface="HG丸ｺﾞｼｯｸM-PRO" panose="020F0600000000000000" pitchFamily="50" charset="-128"/>
              </a:rPr>
              <a:t>20[℃]</a:t>
            </a:r>
            <a:r>
              <a:rPr lang="ja-JP" altLang="en-US" sz="2400" dirty="0">
                <a:latin typeface="HG丸ｺﾞｼｯｸM-PRO" panose="020F0600000000000000" pitchFamily="50" charset="-128"/>
              </a:rPr>
              <a:t>になったところで加熱を止めた。水の比熱を</a:t>
            </a:r>
            <a:r>
              <a:rPr lang="en-US" altLang="ja-JP" sz="2400" dirty="0">
                <a:latin typeface="HG丸ｺﾞｼｯｸM-PRO" panose="020F0600000000000000" pitchFamily="50" charset="-128"/>
              </a:rPr>
              <a:t>4.2[J/(g</a:t>
            </a:r>
            <a:r>
              <a:rPr lang="ja-JP" altLang="en-US" sz="2400" dirty="0">
                <a:latin typeface="HG丸ｺﾞｼｯｸM-PRO" panose="020F0600000000000000" pitchFamily="50" charset="-128"/>
              </a:rPr>
              <a:t>･</a:t>
            </a:r>
            <a:r>
              <a:rPr lang="en-US" altLang="ja-JP" sz="2400" dirty="0">
                <a:latin typeface="HG丸ｺﾞｼｯｸM-PRO" panose="020F0600000000000000" pitchFamily="50" charset="-128"/>
              </a:rPr>
              <a:t>K)]</a:t>
            </a:r>
            <a:r>
              <a:rPr lang="ja-JP" altLang="en-US" sz="2400" dirty="0">
                <a:latin typeface="HG丸ｺﾞｼｯｸM-PRO" panose="020F0600000000000000" pitchFamily="50" charset="-128"/>
              </a:rPr>
              <a:t>、氷の比熱を</a:t>
            </a:r>
            <a:r>
              <a:rPr lang="en-US" altLang="ja-JP" sz="2400" dirty="0">
                <a:latin typeface="HG丸ｺﾞｼｯｸM-PRO" panose="020F0600000000000000" pitchFamily="50" charset="-128"/>
              </a:rPr>
              <a:t>2.1 [J/(g</a:t>
            </a:r>
            <a:r>
              <a:rPr lang="ja-JP" altLang="en-US" sz="2400" dirty="0">
                <a:latin typeface="HG丸ｺﾞｼｯｸM-PRO" panose="020F0600000000000000" pitchFamily="50" charset="-128"/>
              </a:rPr>
              <a:t>･</a:t>
            </a:r>
            <a:r>
              <a:rPr lang="en-US" altLang="ja-JP" sz="2400" dirty="0">
                <a:latin typeface="HG丸ｺﾞｼｯｸM-PRO" panose="020F0600000000000000" pitchFamily="50" charset="-128"/>
              </a:rPr>
              <a:t>K)]</a:t>
            </a:r>
            <a:r>
              <a:rPr lang="ja-JP" altLang="en-US" sz="2400" dirty="0">
                <a:latin typeface="HG丸ｺﾞｼｯｸM-PRO" panose="020F0600000000000000" pitchFamily="50" charset="-128"/>
              </a:rPr>
              <a:t>とする。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2A16378-D3B2-410E-85C0-2AA82E61BF1E}"/>
              </a:ext>
            </a:extLst>
          </p:cNvPr>
          <p:cNvSpPr/>
          <p:nvPr/>
        </p:nvSpPr>
        <p:spPr>
          <a:xfrm>
            <a:off x="213459" y="2810412"/>
            <a:ext cx="69804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(1)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氷の温度が０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℃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に達するのは熱を加え始めてから何秒後か。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C07EEEBB-0D0C-40A7-915E-817E7116960F}"/>
                  </a:ext>
                </a:extLst>
              </p:cNvPr>
              <p:cNvSpPr/>
              <p:nvPr/>
            </p:nvSpPr>
            <p:spPr>
              <a:xfrm>
                <a:off x="397251" y="3632488"/>
                <a:ext cx="8299770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320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100 </m:t>
                    </m:r>
                    <m:r>
                      <m:rPr>
                        <m:nor/>
                      </m:rPr>
                      <a:rPr lang="en-US" altLang="ja-JP" sz="3200" dirty="0" smtClean="0">
                        <a:solidFill>
                          <a:srgbClr val="FF0000"/>
                        </a:solidFill>
                        <a:latin typeface="HG丸ｺﾞｼｯｸM-PRO" panose="020F0600000000000000" pitchFamily="50" charset="-128"/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en-US" altLang="ja-JP" sz="320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2.1× 10=50×</m:t>
                    </m:r>
                    <m:r>
                      <a:rPr lang="en-US" altLang="ja-JP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altLang="ja-JP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altLang="ja-JP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altLang="ja-JP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=42[</m:t>
                    </m:r>
                    <m:r>
                      <a:rPr lang="en-US" altLang="ja-JP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  <m:r>
                      <a:rPr lang="en-US" altLang="ja-JP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ja-JP" altLang="en-US" sz="32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後　</a:t>
                </a:r>
                <a:endParaRPr lang="en-US" altLang="ja-JP" sz="3200" dirty="0">
                  <a:solidFill>
                    <a:srgbClr val="FF0000"/>
                  </a:solidFill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C07EEEBB-0D0C-40A7-915E-817E711696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251" y="3632488"/>
                <a:ext cx="8299770" cy="584775"/>
              </a:xfrm>
              <a:prstGeom prst="rect">
                <a:avLst/>
              </a:prstGeom>
              <a:blipFill>
                <a:blip r:embed="rId2"/>
                <a:stretch>
                  <a:fillRect t="-16667" b="-3020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DAD486F-B02C-48F4-9894-4F337CB85AB7}"/>
              </a:ext>
            </a:extLst>
          </p:cNvPr>
          <p:cNvSpPr/>
          <p:nvPr/>
        </p:nvSpPr>
        <p:spPr>
          <a:xfrm>
            <a:off x="213459" y="4737269"/>
            <a:ext cx="114938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氷の温度が０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℃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に達した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668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秒後に、氷はすべて水に変わった。氷の融解熱Ｌは何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[J/g]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か。</a:t>
            </a: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FD3DC1D3-EEB3-41DF-97C9-7AA66F27B5CF}"/>
              </a:ext>
            </a:extLst>
          </p:cNvPr>
          <p:cNvGrpSpPr/>
          <p:nvPr/>
        </p:nvGrpSpPr>
        <p:grpSpPr>
          <a:xfrm>
            <a:off x="7604022" y="912700"/>
            <a:ext cx="4559151" cy="2220519"/>
            <a:chOff x="7765718" y="1054106"/>
            <a:chExt cx="4056378" cy="1975645"/>
          </a:xfrm>
        </p:grpSpPr>
        <p:cxnSp>
          <p:nvCxnSpPr>
            <p:cNvPr id="25" name="直線矢印コネクタ 24">
              <a:extLst>
                <a:ext uri="{FF2B5EF4-FFF2-40B4-BE49-F238E27FC236}">
                  <a16:creationId xmlns:a16="http://schemas.microsoft.com/office/drawing/2014/main" id="{B5858332-867D-4F74-8032-62DD33CFEE90}"/>
                </a:ext>
              </a:extLst>
            </p:cNvPr>
            <p:cNvCxnSpPr/>
            <p:nvPr/>
          </p:nvCxnSpPr>
          <p:spPr>
            <a:xfrm flipV="1">
              <a:off x="8808203" y="1054106"/>
              <a:ext cx="0" cy="1818467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直線矢印コネクタ 25">
              <a:extLst>
                <a:ext uri="{FF2B5EF4-FFF2-40B4-BE49-F238E27FC236}">
                  <a16:creationId xmlns:a16="http://schemas.microsoft.com/office/drawing/2014/main" id="{B0943C63-6F1A-4A03-9CB3-553F5FD0B18E}"/>
                </a:ext>
              </a:extLst>
            </p:cNvPr>
            <p:cNvCxnSpPr>
              <a:cxnSpLocks/>
            </p:cNvCxnSpPr>
            <p:nvPr/>
          </p:nvCxnSpPr>
          <p:spPr>
            <a:xfrm>
              <a:off x="8799418" y="2246454"/>
              <a:ext cx="2730284" cy="1586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301053DE-7E27-4DE9-8839-AC71C3B5519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441982" y="1359736"/>
              <a:ext cx="643179" cy="87619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2557FABB-1CD5-4FF1-92DE-2DA04B4E2C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08203" y="2262315"/>
              <a:ext cx="267565" cy="48980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16EF6018-99D0-4BF9-92DE-22B5605BE7B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73221" y="2235935"/>
              <a:ext cx="1390717" cy="10243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F44D9395-1F23-46A8-90D6-A19C9895BA84}"/>
                </a:ext>
              </a:extLst>
            </p:cNvPr>
            <p:cNvSpPr/>
            <p:nvPr/>
          </p:nvSpPr>
          <p:spPr>
            <a:xfrm>
              <a:off x="8097522" y="1155225"/>
              <a:ext cx="640661" cy="4655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800" b="1" dirty="0">
                  <a:solidFill>
                    <a:srgbClr val="FF0000"/>
                  </a:solidFill>
                  <a:latin typeface="HG丸ｺﾞｼｯｸM-PRO" panose="020F0600000000000000" pitchFamily="50" charset="-128"/>
                </a:rPr>
                <a:t>20</a:t>
              </a:r>
              <a:endParaRPr lang="ja-JP" altLang="en-US" sz="2800" dirty="0">
                <a:latin typeface="HG丸ｺﾞｼｯｸM-PRO" panose="020F0600000000000000" pitchFamily="50" charset="-128"/>
              </a:endParaRPr>
            </a:p>
          </p:txBody>
        </p:sp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8ED9EDB4-BDB9-4B45-BF42-DE086A05EBCF}"/>
                </a:ext>
              </a:extLst>
            </p:cNvPr>
            <p:cNvSpPr/>
            <p:nvPr/>
          </p:nvSpPr>
          <p:spPr>
            <a:xfrm>
              <a:off x="7765718" y="2564231"/>
              <a:ext cx="960136" cy="4655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2800" b="1" dirty="0">
                  <a:solidFill>
                    <a:srgbClr val="FF0000"/>
                  </a:solidFill>
                  <a:latin typeface="HG丸ｺﾞｼｯｸM-PRO" panose="020F0600000000000000" pitchFamily="50" charset="-128"/>
                </a:rPr>
                <a:t>－</a:t>
              </a:r>
              <a:r>
                <a:rPr lang="en-US" altLang="ja-JP" sz="2800" b="1" dirty="0">
                  <a:solidFill>
                    <a:srgbClr val="FF0000"/>
                  </a:solidFill>
                  <a:latin typeface="HG丸ｺﾞｼｯｸM-PRO" panose="020F0600000000000000" pitchFamily="50" charset="-128"/>
                </a:rPr>
                <a:t>10</a:t>
              </a:r>
              <a:endParaRPr lang="ja-JP" altLang="en-US" sz="2800" dirty="0">
                <a:latin typeface="HG丸ｺﾞｼｯｸM-PRO" panose="020F0600000000000000" pitchFamily="50" charset="-128"/>
              </a:endParaRPr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E6D7AF25-BFC6-493A-BA56-B2E344416E24}"/>
                </a:ext>
              </a:extLst>
            </p:cNvPr>
            <p:cNvSpPr/>
            <p:nvPr/>
          </p:nvSpPr>
          <p:spPr>
            <a:xfrm>
              <a:off x="8463653" y="2005311"/>
              <a:ext cx="402482" cy="4655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800" b="1" dirty="0">
                  <a:solidFill>
                    <a:srgbClr val="FF0000"/>
                  </a:solidFill>
                  <a:latin typeface="HG丸ｺﾞｼｯｸM-PRO" panose="020F0600000000000000" pitchFamily="50" charset="-128"/>
                </a:rPr>
                <a:t>0</a:t>
              </a:r>
              <a:endParaRPr lang="ja-JP" altLang="en-US" sz="2800" dirty="0">
                <a:latin typeface="HG丸ｺﾞｼｯｸM-PRO" panose="020F0600000000000000" pitchFamily="50" charset="-128"/>
              </a:endParaRPr>
            </a:p>
          </p:txBody>
        </p: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A5F96AFF-4267-41DD-8AC1-3040B1DBABFF}"/>
                </a:ext>
              </a:extLst>
            </p:cNvPr>
            <p:cNvCxnSpPr/>
            <p:nvPr/>
          </p:nvCxnSpPr>
          <p:spPr>
            <a:xfrm flipH="1">
              <a:off x="8816989" y="1359736"/>
              <a:ext cx="2268172" cy="0"/>
            </a:xfrm>
            <a:prstGeom prst="line">
              <a:avLst/>
            </a:prstGeom>
            <a:ln w="1905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3C812079-1694-4AE4-8CBE-292CFBDB7690}"/>
                </a:ext>
              </a:extLst>
            </p:cNvPr>
            <p:cNvCxnSpPr>
              <a:cxnSpLocks/>
            </p:cNvCxnSpPr>
            <p:nvPr/>
          </p:nvCxnSpPr>
          <p:spPr>
            <a:xfrm>
              <a:off x="11067592" y="1352817"/>
              <a:ext cx="0" cy="796442"/>
            </a:xfrm>
            <a:prstGeom prst="line">
              <a:avLst/>
            </a:prstGeom>
            <a:ln w="1905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正方形/長方形 46">
              <a:extLst>
                <a:ext uri="{FF2B5EF4-FFF2-40B4-BE49-F238E27FC236}">
                  <a16:creationId xmlns:a16="http://schemas.microsoft.com/office/drawing/2014/main" id="{0B07843C-75DF-4783-B453-A3398DD85FC1}"/>
                </a:ext>
              </a:extLst>
            </p:cNvPr>
            <p:cNvSpPr/>
            <p:nvPr/>
          </p:nvSpPr>
          <p:spPr>
            <a:xfrm>
              <a:off x="7819870" y="1457259"/>
              <a:ext cx="527580" cy="7941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dirty="0">
                  <a:latin typeface="HG丸ｺﾞｼｯｸM-PRO" panose="020F0600000000000000" pitchFamily="50" charset="-128"/>
                </a:rPr>
                <a:t>温度</a:t>
              </a:r>
              <a:r>
                <a:rPr lang="en-US" altLang="ja-JP" sz="1600" dirty="0">
                  <a:latin typeface="HG丸ｺﾞｼｯｸM-PRO" panose="020F0600000000000000" pitchFamily="50" charset="-128"/>
                </a:rPr>
                <a:t>[</a:t>
              </a:r>
              <a:r>
                <a:rPr lang="ja-JP" altLang="en-US" sz="1600" dirty="0">
                  <a:latin typeface="HG丸ｺﾞｼｯｸM-PRO" panose="020F0600000000000000" pitchFamily="50" charset="-128"/>
                </a:rPr>
                <a:t>℃</a:t>
              </a:r>
              <a:r>
                <a:rPr lang="en-US" altLang="ja-JP" sz="1600" dirty="0">
                  <a:latin typeface="HG丸ｺﾞｼｯｸM-PRO" panose="020F0600000000000000" pitchFamily="50" charset="-128"/>
                </a:rPr>
                <a:t>]</a:t>
              </a:r>
              <a:endParaRPr lang="ja-JP" altLang="en-US" dirty="0">
                <a:latin typeface="HG丸ｺﾞｼｯｸM-PRO" panose="020F0600000000000000" pitchFamily="50" charset="-128"/>
              </a:endParaRPr>
            </a:p>
          </p:txBody>
        </p:sp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D6EED8B9-59B0-469A-9B0C-943DA1C0BCE4}"/>
                </a:ext>
              </a:extLst>
            </p:cNvPr>
            <p:cNvSpPr/>
            <p:nvPr/>
          </p:nvSpPr>
          <p:spPr>
            <a:xfrm>
              <a:off x="10870162" y="2329217"/>
              <a:ext cx="95193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2000" dirty="0">
                  <a:latin typeface="HG丸ｺﾞｼｯｸM-PRO" panose="020F0600000000000000" pitchFamily="50" charset="-128"/>
                </a:rPr>
                <a:t>時間</a:t>
              </a:r>
              <a:r>
                <a:rPr lang="en-US" altLang="ja-JP" dirty="0">
                  <a:latin typeface="HG丸ｺﾞｼｯｸM-PRO" panose="020F0600000000000000" pitchFamily="50" charset="-128"/>
                </a:rPr>
                <a:t>[s]</a:t>
              </a:r>
              <a:endParaRPr lang="ja-JP" altLang="en-US" sz="2000" dirty="0">
                <a:latin typeface="HG丸ｺﾞｼｯｸM-PRO" panose="020F0600000000000000" pitchFamily="50" charset="-128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1DD467DE-451B-417F-99B0-F9065FA9C0CB}"/>
                  </a:ext>
                </a:extLst>
              </p:cNvPr>
              <p:cNvSpPr/>
              <p:nvPr/>
            </p:nvSpPr>
            <p:spPr>
              <a:xfrm>
                <a:off x="186388" y="5418777"/>
                <a:ext cx="683650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ja-JP" sz="320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100 </m:t>
                      </m:r>
                      <m:r>
                        <m:rPr>
                          <m:nor/>
                        </m:rPr>
                        <a:rPr lang="en-US" altLang="ja-JP" sz="3200" dirty="0" smtClean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Cambria Math" panose="02040503050406030204" pitchFamily="18" charset="0"/>
                        </a:rPr>
                        <m:t>×</m:t>
                      </m:r>
                      <m:r>
                        <m:rPr>
                          <m:nor/>
                        </m:rPr>
                        <a:rPr lang="en-US" altLang="ja-JP" sz="320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altLang="ja-JP" sz="3200" b="0" i="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L</m:t>
                      </m:r>
                      <m:r>
                        <m:rPr>
                          <m:nor/>
                        </m:rPr>
                        <a:rPr lang="en-US" altLang="ja-JP" sz="320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=50×</m:t>
                      </m:r>
                      <m:r>
                        <a:rPr lang="en-US" altLang="ja-JP" sz="3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668</m:t>
                      </m:r>
                      <m:r>
                        <a:rPr lang="en-US" altLang="ja-JP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altLang="ja-JP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n-US" altLang="ja-JP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=334[</m:t>
                      </m:r>
                      <m:r>
                        <m:rPr>
                          <m:nor/>
                        </m:rPr>
                        <a:rPr lang="en-US" altLang="ja-JP" sz="32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m:t>J</m:t>
                      </m:r>
                      <m:r>
                        <a:rPr lang="en-US" altLang="ja-JP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en-US" altLang="ja-JP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r>
                        <a:rPr lang="en-US" altLang="ja-JP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altLang="ja-JP" sz="3200" b="1" dirty="0">
                  <a:solidFill>
                    <a:srgbClr val="FF0000"/>
                  </a:solidFill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1DD467DE-451B-417F-99B0-F9065FA9C0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388" y="5418777"/>
                <a:ext cx="6836504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330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45</a:t>
            </a:fld>
            <a:endParaRPr kumimoji="1" lang="ja-JP" altLang="en-US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79867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sz="3600" dirty="0">
                <a:latin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熱量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5FB3DCF-BE67-45B3-A229-6164985072B4}"/>
              </a:ext>
            </a:extLst>
          </p:cNvPr>
          <p:cNvSpPr/>
          <p:nvPr/>
        </p:nvSpPr>
        <p:spPr>
          <a:xfrm>
            <a:off x="186388" y="860281"/>
            <a:ext cx="727353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latin typeface="HG丸ｺﾞｼｯｸM-PRO" panose="020F0600000000000000" pitchFamily="50" charset="-128"/>
              </a:rPr>
              <a:t>問１　温度－</a:t>
            </a:r>
            <a:r>
              <a:rPr lang="en-US" altLang="ja-JP" sz="2400" dirty="0">
                <a:latin typeface="HG丸ｺﾞｼｯｸM-PRO" panose="020F0600000000000000" pitchFamily="50" charset="-128"/>
              </a:rPr>
              <a:t>10[℃]</a:t>
            </a:r>
            <a:r>
              <a:rPr lang="ja-JP" altLang="en-US" sz="2400" dirty="0">
                <a:latin typeface="HG丸ｺﾞｼｯｸM-PRO" panose="020F0600000000000000" pitchFamily="50" charset="-128"/>
              </a:rPr>
              <a:t>の氷</a:t>
            </a:r>
            <a:r>
              <a:rPr lang="en-US" altLang="ja-JP" sz="2400" dirty="0">
                <a:latin typeface="HG丸ｺﾞｼｯｸM-PRO" panose="020F0600000000000000" pitchFamily="50" charset="-128"/>
              </a:rPr>
              <a:t>100[</a:t>
            </a:r>
            <a:r>
              <a:rPr lang="ja-JP" altLang="en-US" sz="2400" dirty="0">
                <a:latin typeface="HG丸ｺﾞｼｯｸM-PRO" panose="020F0600000000000000" pitchFamily="50" charset="-128"/>
              </a:rPr>
              <a:t>ｇ</a:t>
            </a:r>
            <a:r>
              <a:rPr lang="en-US" altLang="ja-JP" sz="2400" dirty="0">
                <a:latin typeface="HG丸ｺﾞｼｯｸM-PRO" panose="020F0600000000000000" pitchFamily="50" charset="-128"/>
              </a:rPr>
              <a:t>]</a:t>
            </a:r>
            <a:r>
              <a:rPr lang="ja-JP" altLang="en-US" sz="2400" dirty="0">
                <a:latin typeface="HG丸ｺﾞｼｯｸM-PRO" panose="020F0600000000000000" pitchFamily="50" charset="-128"/>
              </a:rPr>
              <a:t>に，時刻</a:t>
            </a:r>
            <a:r>
              <a:rPr lang="en-US" altLang="ja-JP" sz="2400" dirty="0">
                <a:latin typeface="HG丸ｺﾞｼｯｸM-PRO" panose="020F0600000000000000" pitchFamily="50" charset="-128"/>
              </a:rPr>
              <a:t>0</a:t>
            </a:r>
            <a:r>
              <a:rPr lang="ja-JP" altLang="en-US" sz="2400" dirty="0">
                <a:latin typeface="HG丸ｺﾞｼｯｸM-PRO" panose="020F0600000000000000" pitchFamily="50" charset="-128"/>
              </a:rPr>
              <a:t>から毎秒</a:t>
            </a:r>
            <a:r>
              <a:rPr lang="en-US" altLang="ja-JP" sz="2400" dirty="0">
                <a:latin typeface="HG丸ｺﾞｼｯｸM-PRO" panose="020F0600000000000000" pitchFamily="50" charset="-128"/>
              </a:rPr>
              <a:t>50J</a:t>
            </a:r>
            <a:r>
              <a:rPr lang="ja-JP" altLang="en-US" sz="2400" dirty="0">
                <a:latin typeface="HG丸ｺﾞｼｯｸM-PRO" panose="020F0600000000000000" pitchFamily="50" charset="-128"/>
              </a:rPr>
              <a:t>の熱量を加え始め、水の温度が</a:t>
            </a:r>
            <a:r>
              <a:rPr lang="en-US" altLang="ja-JP" sz="2400" dirty="0">
                <a:latin typeface="HG丸ｺﾞｼｯｸM-PRO" panose="020F0600000000000000" pitchFamily="50" charset="-128"/>
              </a:rPr>
              <a:t>20[℃]</a:t>
            </a:r>
            <a:r>
              <a:rPr lang="ja-JP" altLang="en-US" sz="2400" dirty="0">
                <a:latin typeface="HG丸ｺﾞｼｯｸM-PRO" panose="020F0600000000000000" pitchFamily="50" charset="-128"/>
              </a:rPr>
              <a:t>になったところで加熱を止めた。水の比熱を</a:t>
            </a:r>
            <a:r>
              <a:rPr lang="en-US" altLang="ja-JP" sz="2400" dirty="0">
                <a:latin typeface="HG丸ｺﾞｼｯｸM-PRO" panose="020F0600000000000000" pitchFamily="50" charset="-128"/>
              </a:rPr>
              <a:t>4.2[J/(g</a:t>
            </a:r>
            <a:r>
              <a:rPr lang="ja-JP" altLang="en-US" sz="2400" dirty="0">
                <a:latin typeface="HG丸ｺﾞｼｯｸM-PRO" panose="020F0600000000000000" pitchFamily="50" charset="-128"/>
              </a:rPr>
              <a:t>･</a:t>
            </a:r>
            <a:r>
              <a:rPr lang="en-US" altLang="ja-JP" sz="2400" dirty="0">
                <a:latin typeface="HG丸ｺﾞｼｯｸM-PRO" panose="020F0600000000000000" pitchFamily="50" charset="-128"/>
              </a:rPr>
              <a:t>K)]</a:t>
            </a:r>
            <a:r>
              <a:rPr lang="ja-JP" altLang="en-US" sz="2400" dirty="0">
                <a:latin typeface="HG丸ｺﾞｼｯｸM-PRO" panose="020F0600000000000000" pitchFamily="50" charset="-128"/>
              </a:rPr>
              <a:t>、氷の比熱を</a:t>
            </a:r>
            <a:r>
              <a:rPr lang="en-US" altLang="ja-JP" sz="2400" dirty="0">
                <a:latin typeface="HG丸ｺﾞｼｯｸM-PRO" panose="020F0600000000000000" pitchFamily="50" charset="-128"/>
              </a:rPr>
              <a:t>2.1 [J/(g</a:t>
            </a:r>
            <a:r>
              <a:rPr lang="ja-JP" altLang="en-US" sz="2400" dirty="0">
                <a:latin typeface="HG丸ｺﾞｼｯｸM-PRO" panose="020F0600000000000000" pitchFamily="50" charset="-128"/>
              </a:rPr>
              <a:t>･</a:t>
            </a:r>
            <a:r>
              <a:rPr lang="en-US" altLang="ja-JP" sz="2400" dirty="0">
                <a:latin typeface="HG丸ｺﾞｼｯｸM-PRO" panose="020F0600000000000000" pitchFamily="50" charset="-128"/>
              </a:rPr>
              <a:t>K)]</a:t>
            </a:r>
            <a:r>
              <a:rPr lang="ja-JP" altLang="en-US" sz="2400" dirty="0">
                <a:latin typeface="HG丸ｺﾞｼｯｸM-PRO" panose="020F0600000000000000" pitchFamily="50" charset="-128"/>
              </a:rPr>
              <a:t>とする。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2A16378-D3B2-410E-85C0-2AA82E61BF1E}"/>
              </a:ext>
            </a:extLst>
          </p:cNvPr>
          <p:cNvSpPr/>
          <p:nvPr/>
        </p:nvSpPr>
        <p:spPr>
          <a:xfrm>
            <a:off x="213459" y="2810412"/>
            <a:ext cx="69804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水の温度が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20[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℃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に達するのは熱を加え始めてから何秒後か。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C07EEEBB-0D0C-40A7-915E-817E7116960F}"/>
                  </a:ext>
                </a:extLst>
              </p:cNvPr>
              <p:cNvSpPr/>
              <p:nvPr/>
            </p:nvSpPr>
            <p:spPr>
              <a:xfrm>
                <a:off x="1078644" y="3808370"/>
                <a:ext cx="8299770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ja-JP" sz="320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100 </m:t>
                    </m:r>
                    <m:r>
                      <m:rPr>
                        <m:nor/>
                      </m:rPr>
                      <a:rPr lang="en-US" altLang="ja-JP" sz="3200" dirty="0" smtClean="0">
                        <a:solidFill>
                          <a:srgbClr val="FF0000"/>
                        </a:solidFill>
                        <a:latin typeface="HG丸ｺﾞｼｯｸM-PRO" panose="020F0600000000000000" pitchFamily="50" charset="-128"/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nor/>
                      </m:rPr>
                      <a:rPr lang="en-US" altLang="ja-JP" sz="320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ja-JP" sz="3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4.2</m:t>
                    </m:r>
                    <m:r>
                      <m:rPr>
                        <m:nor/>
                      </m:rPr>
                      <a:rPr lang="en-US" altLang="ja-JP" sz="320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</m:t>
                    </m:r>
                    <m:r>
                      <m:rPr>
                        <m:nor/>
                      </m:rPr>
                      <a:rPr lang="en-US" altLang="ja-JP" sz="3200" b="0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20</m:t>
                    </m:r>
                    <m:r>
                      <m:rPr>
                        <m:nor/>
                      </m:rPr>
                      <a:rPr lang="en-US" altLang="ja-JP" sz="320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=50×</m:t>
                    </m:r>
                    <m:r>
                      <a:rPr lang="en-US" altLang="ja-JP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altLang="ja-JP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′→</m:t>
                    </m:r>
                    <m:r>
                      <a:rPr lang="en-US" altLang="ja-JP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altLang="ja-JP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′=168</m:t>
                    </m:r>
                  </m:oMath>
                </a14:m>
                <a:r>
                  <a:rPr lang="ja-JP" altLang="en-US" sz="3200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　</a:t>
                </a:r>
                <a:endParaRPr lang="en-US" altLang="ja-JP" sz="3200" dirty="0">
                  <a:solidFill>
                    <a:srgbClr val="FF0000"/>
                  </a:solidFill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C07EEEBB-0D0C-40A7-915E-817E711696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644" y="3808370"/>
                <a:ext cx="8299770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FD3DC1D3-EEB3-41DF-97C9-7AA66F27B5CF}"/>
              </a:ext>
            </a:extLst>
          </p:cNvPr>
          <p:cNvGrpSpPr/>
          <p:nvPr/>
        </p:nvGrpSpPr>
        <p:grpSpPr>
          <a:xfrm>
            <a:off x="7604022" y="912700"/>
            <a:ext cx="4559151" cy="2220519"/>
            <a:chOff x="7765718" y="1054106"/>
            <a:chExt cx="4056378" cy="1975645"/>
          </a:xfrm>
        </p:grpSpPr>
        <p:cxnSp>
          <p:nvCxnSpPr>
            <p:cNvPr id="25" name="直線矢印コネクタ 24">
              <a:extLst>
                <a:ext uri="{FF2B5EF4-FFF2-40B4-BE49-F238E27FC236}">
                  <a16:creationId xmlns:a16="http://schemas.microsoft.com/office/drawing/2014/main" id="{B5858332-867D-4F74-8032-62DD33CFEE90}"/>
                </a:ext>
              </a:extLst>
            </p:cNvPr>
            <p:cNvCxnSpPr/>
            <p:nvPr/>
          </p:nvCxnSpPr>
          <p:spPr>
            <a:xfrm flipV="1">
              <a:off x="8808203" y="1054106"/>
              <a:ext cx="0" cy="1818467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直線矢印コネクタ 25">
              <a:extLst>
                <a:ext uri="{FF2B5EF4-FFF2-40B4-BE49-F238E27FC236}">
                  <a16:creationId xmlns:a16="http://schemas.microsoft.com/office/drawing/2014/main" id="{B0943C63-6F1A-4A03-9CB3-553F5FD0B18E}"/>
                </a:ext>
              </a:extLst>
            </p:cNvPr>
            <p:cNvCxnSpPr>
              <a:cxnSpLocks/>
            </p:cNvCxnSpPr>
            <p:nvPr/>
          </p:nvCxnSpPr>
          <p:spPr>
            <a:xfrm>
              <a:off x="8799418" y="2246454"/>
              <a:ext cx="2730284" cy="1586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301053DE-7E27-4DE9-8839-AC71C3B5519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441982" y="1359736"/>
              <a:ext cx="643179" cy="876199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2557FABB-1CD5-4FF1-92DE-2DA04B4E2C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08203" y="2262315"/>
              <a:ext cx="267565" cy="48980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16EF6018-99D0-4BF9-92DE-22B5605BE7B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73221" y="2235935"/>
              <a:ext cx="1390717" cy="10243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F44D9395-1F23-46A8-90D6-A19C9895BA84}"/>
                </a:ext>
              </a:extLst>
            </p:cNvPr>
            <p:cNvSpPr/>
            <p:nvPr/>
          </p:nvSpPr>
          <p:spPr>
            <a:xfrm>
              <a:off x="8097522" y="1155225"/>
              <a:ext cx="640661" cy="4655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800" b="1" dirty="0">
                  <a:solidFill>
                    <a:srgbClr val="FF0000"/>
                  </a:solidFill>
                  <a:latin typeface="HG丸ｺﾞｼｯｸM-PRO" panose="020F0600000000000000" pitchFamily="50" charset="-128"/>
                </a:rPr>
                <a:t>20</a:t>
              </a:r>
              <a:endParaRPr lang="ja-JP" altLang="en-US" sz="2800" dirty="0">
                <a:latin typeface="HG丸ｺﾞｼｯｸM-PRO" panose="020F0600000000000000" pitchFamily="50" charset="-128"/>
              </a:endParaRPr>
            </a:p>
          </p:txBody>
        </p:sp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8ED9EDB4-BDB9-4B45-BF42-DE086A05EBCF}"/>
                </a:ext>
              </a:extLst>
            </p:cNvPr>
            <p:cNvSpPr/>
            <p:nvPr/>
          </p:nvSpPr>
          <p:spPr>
            <a:xfrm>
              <a:off x="7765718" y="2564231"/>
              <a:ext cx="960136" cy="4655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2800" b="1" dirty="0">
                  <a:solidFill>
                    <a:srgbClr val="FF0000"/>
                  </a:solidFill>
                  <a:latin typeface="HG丸ｺﾞｼｯｸM-PRO" panose="020F0600000000000000" pitchFamily="50" charset="-128"/>
                </a:rPr>
                <a:t>－</a:t>
              </a:r>
              <a:r>
                <a:rPr lang="en-US" altLang="ja-JP" sz="2800" b="1" dirty="0">
                  <a:solidFill>
                    <a:srgbClr val="FF0000"/>
                  </a:solidFill>
                  <a:latin typeface="HG丸ｺﾞｼｯｸM-PRO" panose="020F0600000000000000" pitchFamily="50" charset="-128"/>
                </a:rPr>
                <a:t>10</a:t>
              </a:r>
              <a:endParaRPr lang="ja-JP" altLang="en-US" sz="2800" dirty="0">
                <a:latin typeface="HG丸ｺﾞｼｯｸM-PRO" panose="020F0600000000000000" pitchFamily="50" charset="-128"/>
              </a:endParaRPr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E6D7AF25-BFC6-493A-BA56-B2E344416E24}"/>
                </a:ext>
              </a:extLst>
            </p:cNvPr>
            <p:cNvSpPr/>
            <p:nvPr/>
          </p:nvSpPr>
          <p:spPr>
            <a:xfrm>
              <a:off x="8463653" y="2005311"/>
              <a:ext cx="402482" cy="4655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800" b="1" dirty="0">
                  <a:solidFill>
                    <a:srgbClr val="FF0000"/>
                  </a:solidFill>
                  <a:latin typeface="HG丸ｺﾞｼｯｸM-PRO" panose="020F0600000000000000" pitchFamily="50" charset="-128"/>
                </a:rPr>
                <a:t>0</a:t>
              </a:r>
              <a:endParaRPr lang="ja-JP" altLang="en-US" sz="2800" dirty="0">
                <a:latin typeface="HG丸ｺﾞｼｯｸM-PRO" panose="020F0600000000000000" pitchFamily="50" charset="-128"/>
              </a:endParaRPr>
            </a:p>
          </p:txBody>
        </p: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A5F96AFF-4267-41DD-8AC1-3040B1DBABFF}"/>
                </a:ext>
              </a:extLst>
            </p:cNvPr>
            <p:cNvCxnSpPr/>
            <p:nvPr/>
          </p:nvCxnSpPr>
          <p:spPr>
            <a:xfrm flipH="1">
              <a:off x="8816989" y="1359736"/>
              <a:ext cx="2268172" cy="0"/>
            </a:xfrm>
            <a:prstGeom prst="line">
              <a:avLst/>
            </a:prstGeom>
            <a:ln w="1905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3C812079-1694-4AE4-8CBE-292CFBDB7690}"/>
                </a:ext>
              </a:extLst>
            </p:cNvPr>
            <p:cNvCxnSpPr>
              <a:cxnSpLocks/>
            </p:cNvCxnSpPr>
            <p:nvPr/>
          </p:nvCxnSpPr>
          <p:spPr>
            <a:xfrm>
              <a:off x="11067592" y="1352817"/>
              <a:ext cx="0" cy="796442"/>
            </a:xfrm>
            <a:prstGeom prst="line">
              <a:avLst/>
            </a:prstGeom>
            <a:ln w="1905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正方形/長方形 46">
              <a:extLst>
                <a:ext uri="{FF2B5EF4-FFF2-40B4-BE49-F238E27FC236}">
                  <a16:creationId xmlns:a16="http://schemas.microsoft.com/office/drawing/2014/main" id="{0B07843C-75DF-4783-B453-A3398DD85FC1}"/>
                </a:ext>
              </a:extLst>
            </p:cNvPr>
            <p:cNvSpPr/>
            <p:nvPr/>
          </p:nvSpPr>
          <p:spPr>
            <a:xfrm>
              <a:off x="7819870" y="1457259"/>
              <a:ext cx="527580" cy="7941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dirty="0">
                  <a:latin typeface="HG丸ｺﾞｼｯｸM-PRO" panose="020F0600000000000000" pitchFamily="50" charset="-128"/>
                </a:rPr>
                <a:t>温度</a:t>
              </a:r>
              <a:r>
                <a:rPr lang="en-US" altLang="ja-JP" sz="1600" dirty="0">
                  <a:latin typeface="HG丸ｺﾞｼｯｸM-PRO" panose="020F0600000000000000" pitchFamily="50" charset="-128"/>
                </a:rPr>
                <a:t>[</a:t>
              </a:r>
              <a:r>
                <a:rPr lang="ja-JP" altLang="en-US" sz="1600" dirty="0">
                  <a:latin typeface="HG丸ｺﾞｼｯｸM-PRO" panose="020F0600000000000000" pitchFamily="50" charset="-128"/>
                </a:rPr>
                <a:t>℃</a:t>
              </a:r>
              <a:r>
                <a:rPr lang="en-US" altLang="ja-JP" sz="1600" dirty="0">
                  <a:latin typeface="HG丸ｺﾞｼｯｸM-PRO" panose="020F0600000000000000" pitchFamily="50" charset="-128"/>
                </a:rPr>
                <a:t>]</a:t>
              </a:r>
              <a:endParaRPr lang="ja-JP" altLang="en-US" dirty="0">
                <a:latin typeface="HG丸ｺﾞｼｯｸM-PRO" panose="020F0600000000000000" pitchFamily="50" charset="-128"/>
              </a:endParaRPr>
            </a:p>
          </p:txBody>
        </p:sp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D6EED8B9-59B0-469A-9B0C-943DA1C0BCE4}"/>
                </a:ext>
              </a:extLst>
            </p:cNvPr>
            <p:cNvSpPr/>
            <p:nvPr/>
          </p:nvSpPr>
          <p:spPr>
            <a:xfrm>
              <a:off x="10870162" y="2329217"/>
              <a:ext cx="95193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2000" dirty="0">
                  <a:latin typeface="HG丸ｺﾞｼｯｸM-PRO" panose="020F0600000000000000" pitchFamily="50" charset="-128"/>
                </a:rPr>
                <a:t>時間</a:t>
              </a:r>
              <a:r>
                <a:rPr lang="en-US" altLang="ja-JP" dirty="0">
                  <a:latin typeface="HG丸ｺﾞｼｯｸM-PRO" panose="020F0600000000000000" pitchFamily="50" charset="-128"/>
                </a:rPr>
                <a:t>[s]</a:t>
              </a:r>
              <a:endParaRPr lang="ja-JP" altLang="en-US" sz="2000" dirty="0">
                <a:latin typeface="HG丸ｺﾞｼｯｸM-PRO" panose="020F0600000000000000" pitchFamily="50" charset="-128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1DD467DE-451B-417F-99B0-F9065FA9C0CB}"/>
                  </a:ext>
                </a:extLst>
              </p:cNvPr>
              <p:cNvSpPr/>
              <p:nvPr/>
            </p:nvSpPr>
            <p:spPr>
              <a:xfrm>
                <a:off x="987229" y="5000199"/>
                <a:ext cx="5188341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ja-JP" sz="4000" b="0" i="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42+668+168=</m:t>
                      </m:r>
                      <m:r>
                        <a:rPr lang="en-US" altLang="ja-JP" sz="4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878</m:t>
                      </m:r>
                      <m:r>
                        <a:rPr lang="en-US" altLang="ja-JP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en-US" altLang="ja-JP" sz="4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HG丸ｺﾞｼｯｸM-PRO" panose="020F0600000000000000" pitchFamily="50" charset="-128"/>
                        </a:rPr>
                        <m:t>𝑠</m:t>
                      </m:r>
                      <m:r>
                        <a:rPr lang="en-US" altLang="ja-JP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altLang="ja-JP" sz="4000" b="1" dirty="0">
                  <a:solidFill>
                    <a:srgbClr val="FF0000"/>
                  </a:solidFill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1DD467DE-451B-417F-99B0-F9065FA9C0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229" y="5000199"/>
                <a:ext cx="5188341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D5E81CF-B6DD-4A56-A8D1-B7E00CFDF20F}"/>
              </a:ext>
            </a:extLst>
          </p:cNvPr>
          <p:cNvSpPr/>
          <p:nvPr/>
        </p:nvSpPr>
        <p:spPr>
          <a:xfrm>
            <a:off x="9557699" y="2368744"/>
            <a:ext cx="699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668</a:t>
            </a:r>
            <a:endParaRPr lang="ja-JP" altLang="en-US" dirty="0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DD086FA9-1D09-4A0E-B115-0AF872659ACE}"/>
              </a:ext>
            </a:extLst>
          </p:cNvPr>
          <p:cNvSpPr/>
          <p:nvPr/>
        </p:nvSpPr>
        <p:spPr>
          <a:xfrm>
            <a:off x="8850705" y="1820953"/>
            <a:ext cx="5277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42</a:t>
            </a:r>
            <a:endParaRPr lang="ja-JP" altLang="en-US" dirty="0"/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2466220C-6B34-4EED-A984-4A1B4E78829B}"/>
              </a:ext>
            </a:extLst>
          </p:cNvPr>
          <p:cNvCxnSpPr>
            <a:cxnSpLocks/>
          </p:cNvCxnSpPr>
          <p:nvPr/>
        </p:nvCxnSpPr>
        <p:spPr>
          <a:xfrm flipH="1">
            <a:off x="9114559" y="2345856"/>
            <a:ext cx="1497440" cy="0"/>
          </a:xfrm>
          <a:prstGeom prst="line">
            <a:avLst/>
          </a:prstGeom>
          <a:ln w="19050">
            <a:solidFill>
              <a:srgbClr val="FF0000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55CEA39B-27A0-473A-9F70-29820DBFB77A}"/>
              </a:ext>
            </a:extLst>
          </p:cNvPr>
          <p:cNvSpPr/>
          <p:nvPr/>
        </p:nvSpPr>
        <p:spPr>
          <a:xfrm>
            <a:off x="332908" y="4496617"/>
            <a:ext cx="69804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よって、</a:t>
            </a: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4CA1A0E6-DCAC-49D6-A3A2-623727575F94}"/>
              </a:ext>
            </a:extLst>
          </p:cNvPr>
          <p:cNvCxnSpPr>
            <a:cxnSpLocks/>
          </p:cNvCxnSpPr>
          <p:nvPr/>
        </p:nvCxnSpPr>
        <p:spPr>
          <a:xfrm flipH="1">
            <a:off x="10694963" y="2345856"/>
            <a:ext cx="556970" cy="0"/>
          </a:xfrm>
          <a:prstGeom prst="line">
            <a:avLst/>
          </a:prstGeom>
          <a:ln w="19050">
            <a:solidFill>
              <a:srgbClr val="FF0000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493B328E-4844-4584-A855-B85CEB8F7925}"/>
                  </a:ext>
                </a:extLst>
              </p:cNvPr>
              <p:cNvSpPr/>
              <p:nvPr/>
            </p:nvSpPr>
            <p:spPr>
              <a:xfrm>
                <a:off x="10611999" y="2360855"/>
                <a:ext cx="67037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ja-JP" sz="2000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168</m:t>
                      </m:r>
                    </m:oMath>
                  </m:oMathPara>
                </a14:m>
                <a:endParaRPr lang="ja-JP" altLang="en-US" sz="2000" dirty="0"/>
              </a:p>
            </p:txBody>
          </p:sp>
        </mc:Choice>
        <mc:Fallback xmlns="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493B328E-4844-4584-A855-B85CEB8F79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1999" y="2360855"/>
                <a:ext cx="670376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E655D57D-B183-4AE6-918F-ABF6E0AC7503}"/>
              </a:ext>
            </a:extLst>
          </p:cNvPr>
          <p:cNvSpPr/>
          <p:nvPr/>
        </p:nvSpPr>
        <p:spPr>
          <a:xfrm>
            <a:off x="7961372" y="3758225"/>
            <a:ext cx="36335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※100[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ｇ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の氷が解けると、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100[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ｇ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の水になる。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682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46</a:t>
            </a:fld>
            <a:endParaRPr kumimoji="1" lang="ja-JP" altLang="en-US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79867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．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ふりかえり・リフレクション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9C2D6FE5-AF33-476B-8A49-75CD71FA575D}"/>
              </a:ext>
            </a:extLst>
          </p:cNvPr>
          <p:cNvSpPr/>
          <p:nvPr/>
        </p:nvSpPr>
        <p:spPr>
          <a:xfrm>
            <a:off x="570607" y="1090179"/>
            <a:ext cx="17283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①潜熱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4FD43C0B-82BB-4829-B0D9-DA379B2122A1}"/>
              </a:ext>
            </a:extLst>
          </p:cNvPr>
          <p:cNvSpPr/>
          <p:nvPr/>
        </p:nvSpPr>
        <p:spPr>
          <a:xfrm>
            <a:off x="521714" y="1975661"/>
            <a:ext cx="22429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②融解熱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4C86FD37-D88F-47BA-BE5F-2D6C1B080473}"/>
              </a:ext>
            </a:extLst>
          </p:cNvPr>
          <p:cNvSpPr/>
          <p:nvPr/>
        </p:nvSpPr>
        <p:spPr>
          <a:xfrm>
            <a:off x="521714" y="2930976"/>
            <a:ext cx="22429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③蒸発熱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058E5AB8-F156-44BC-BF26-D97408C13136}"/>
              </a:ext>
            </a:extLst>
          </p:cNvPr>
          <p:cNvSpPr/>
          <p:nvPr/>
        </p:nvSpPr>
        <p:spPr>
          <a:xfrm>
            <a:off x="519711" y="3885295"/>
            <a:ext cx="113507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④Ｑ＝ｍ</a:t>
            </a:r>
            <a:r>
              <a:rPr lang="en-US" altLang="ja-JP" sz="4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L</a:t>
            </a:r>
            <a:endParaRPr lang="ja-JP" altLang="en-US" sz="4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EE4ADFFF-D726-41FF-97BF-5D2A95558E0C}"/>
              </a:ext>
            </a:extLst>
          </p:cNvPr>
          <p:cNvSpPr/>
          <p:nvPr/>
        </p:nvSpPr>
        <p:spPr>
          <a:xfrm>
            <a:off x="519711" y="4970961"/>
            <a:ext cx="113507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⑤Ｑ＝６００</a:t>
            </a:r>
            <a:r>
              <a:rPr lang="en-US" altLang="ja-JP" sz="4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  <a:r>
              <a:rPr lang="ja-JP" altLang="en-US" sz="4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３０＝１８０００</a:t>
            </a:r>
            <a:r>
              <a:rPr lang="en-US" altLang="ja-JP" sz="4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[J]</a:t>
            </a:r>
            <a:endParaRPr lang="ja-JP" altLang="en-US" sz="4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3762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5" grpId="0"/>
      <p:bldP spid="36" grpId="0"/>
      <p:bldP spid="37" grpId="0" build="p"/>
      <p:bldP spid="42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47</a:t>
            </a:fld>
            <a:endParaRPr kumimoji="1" lang="ja-JP" altLang="en-US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79867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en-US" altLang="ja-JP" sz="3600" dirty="0">
                <a:latin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熱量保存則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</a:endParaRP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62840307-CF57-42C8-8FA4-EFFA8C67404B}"/>
              </a:ext>
            </a:extLst>
          </p:cNvPr>
          <p:cNvSpPr txBox="1">
            <a:spLocks/>
          </p:cNvSpPr>
          <p:nvPr/>
        </p:nvSpPr>
        <p:spPr>
          <a:xfrm>
            <a:off x="306017" y="853465"/>
            <a:ext cx="3642289" cy="77284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HG丸ｺﾞｼｯｸM-PRO" panose="020F0600000000000000" pitchFamily="50" charset="-128"/>
                <a:ea typeface="+mj-ea"/>
                <a:cs typeface="+mj-cs"/>
              </a:defRPr>
            </a:lvl1pPr>
          </a:lstStyle>
          <a:p>
            <a:r>
              <a:rPr lang="en-US" altLang="ja-JP" dirty="0">
                <a:ea typeface="HG丸ｺﾞｼｯｸM-PRO" panose="020F0600000000000000" pitchFamily="50" charset="-128"/>
              </a:rPr>
              <a:t>[</a:t>
            </a:r>
            <a:r>
              <a:rPr lang="ja-JP" altLang="en-US" dirty="0">
                <a:solidFill>
                  <a:srgbClr val="FF0000"/>
                </a:solidFill>
                <a:ea typeface="HG丸ｺﾞｼｯｸM-PRO" panose="020F0600000000000000" pitchFamily="50" charset="-128"/>
              </a:rPr>
              <a:t>熱量保存</a:t>
            </a:r>
            <a:r>
              <a:rPr lang="en-US" altLang="ja-JP" dirty="0">
                <a:ea typeface="HG丸ｺﾞｼｯｸM-PRO" panose="020F0600000000000000" pitchFamily="50" charset="-128"/>
              </a:rPr>
              <a:t>]</a:t>
            </a:r>
            <a:r>
              <a:rPr lang="ja-JP" altLang="en-US" dirty="0">
                <a:solidFill>
                  <a:srgbClr val="FF0000"/>
                </a:solidFill>
                <a:ea typeface="HG丸ｺﾞｼｯｸM-PRO" panose="020F0600000000000000" pitchFamily="50" charset="-128"/>
              </a:rPr>
              <a:t>則</a:t>
            </a:r>
          </a:p>
        </p:txBody>
      </p:sp>
      <p:sp>
        <p:nvSpPr>
          <p:cNvPr id="35" name="コンテンツ プレースホルダー 2">
            <a:extLst>
              <a:ext uri="{FF2B5EF4-FFF2-40B4-BE49-F238E27FC236}">
                <a16:creationId xmlns:a16="http://schemas.microsoft.com/office/drawing/2014/main" id="{07C29D88-490B-42DD-8483-46364CBC4091}"/>
              </a:ext>
            </a:extLst>
          </p:cNvPr>
          <p:cNvSpPr txBox="1">
            <a:spLocks/>
          </p:cNvSpPr>
          <p:nvPr/>
        </p:nvSpPr>
        <p:spPr>
          <a:xfrm>
            <a:off x="394817" y="1612231"/>
            <a:ext cx="11387667" cy="88370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HG丸ｺﾞｼｯｸM-PRO" panose="020F0600000000000000" pitchFamily="50" charset="-12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HG丸ｺﾞｼｯｸM-PRO" panose="020F0600000000000000" pitchFamily="50" charset="-12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HG丸ｺﾞｼｯｸM-PRO" panose="020F0600000000000000" pitchFamily="50" charset="-12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HG丸ｺﾞｼｯｸM-PRO" panose="020F0600000000000000" pitchFamily="50" charset="-12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HG丸ｺﾞｼｯｸM-PRO" panose="020F0600000000000000" pitchFamily="50" charset="-12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200" dirty="0"/>
              <a:t>二つの物体間で熱の移動があり、</a:t>
            </a:r>
            <a:r>
              <a:rPr lang="en-US" altLang="ja-JP" sz="3200" dirty="0"/>
              <a:t>[</a:t>
            </a:r>
            <a:r>
              <a:rPr lang="ja-JP" altLang="en-US" sz="3200" dirty="0"/>
              <a:t>エ　　　　　　　</a:t>
            </a:r>
            <a:r>
              <a:rPr lang="en-US" altLang="ja-JP" sz="3200" dirty="0"/>
              <a:t>]</a:t>
            </a:r>
            <a:r>
              <a:rPr lang="ja-JP" altLang="en-US" sz="3200" dirty="0"/>
              <a:t>に達したとき、高温の物体が与えた熱量と低温の物体がもらった熱量は等しい。</a:t>
            </a: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5E116495-6F71-4748-A007-CCD6C27B7C41}"/>
              </a:ext>
            </a:extLst>
          </p:cNvPr>
          <p:cNvSpPr txBox="1">
            <a:spLocks/>
          </p:cNvSpPr>
          <p:nvPr/>
        </p:nvSpPr>
        <p:spPr>
          <a:xfrm>
            <a:off x="7481418" y="1259275"/>
            <a:ext cx="1955801" cy="9728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熱平衡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B7690A73-46FB-4F00-9AD8-59B5E3907DE5}"/>
              </a:ext>
            </a:extLst>
          </p:cNvPr>
          <p:cNvSpPr/>
          <p:nvPr/>
        </p:nvSpPr>
        <p:spPr>
          <a:xfrm>
            <a:off x="576339" y="3013985"/>
            <a:ext cx="58272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高温物体が放出した熱＝</a:t>
            </a:r>
            <a:endParaRPr kumimoji="1" lang="ja-JP" altLang="en-US" sz="40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AE9D5BE0-EE2A-4425-99BC-B1F546DAC2B9}"/>
              </a:ext>
            </a:extLst>
          </p:cNvPr>
          <p:cNvSpPr/>
          <p:nvPr/>
        </p:nvSpPr>
        <p:spPr>
          <a:xfrm>
            <a:off x="6288852" y="3013985"/>
            <a:ext cx="53303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低温物体が吸収した熱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D5F6FCA4-EC0A-466A-AD66-BEE9ED0B0AD7}"/>
              </a:ext>
            </a:extLst>
          </p:cNvPr>
          <p:cNvSpPr/>
          <p:nvPr/>
        </p:nvSpPr>
        <p:spPr>
          <a:xfrm>
            <a:off x="7570766" y="1061758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err="1">
                <a:latin typeface="HG丸ｺﾞｼｯｸM-PRO" panose="020F0600000000000000" pitchFamily="50" charset="-128"/>
              </a:rPr>
              <a:t>ねつへ</a:t>
            </a:r>
            <a:r>
              <a:rPr lang="ja-JP" altLang="en-US" dirty="0">
                <a:latin typeface="HG丸ｺﾞｼｯｸM-PRO" panose="020F0600000000000000" pitchFamily="50" charset="-128"/>
              </a:rPr>
              <a:t>いこう</a:t>
            </a:r>
          </a:p>
        </p:txBody>
      </p:sp>
      <p:sp>
        <p:nvSpPr>
          <p:cNvPr id="49" name="四角形: 角を丸くする 48">
            <a:extLst>
              <a:ext uri="{FF2B5EF4-FFF2-40B4-BE49-F238E27FC236}">
                <a16:creationId xmlns:a16="http://schemas.microsoft.com/office/drawing/2014/main" id="{96E5971F-C26C-4EF0-B81E-2C14884B769A}"/>
              </a:ext>
            </a:extLst>
          </p:cNvPr>
          <p:cNvSpPr/>
          <p:nvPr/>
        </p:nvSpPr>
        <p:spPr>
          <a:xfrm>
            <a:off x="216435" y="853465"/>
            <a:ext cx="11759129" cy="3058968"/>
          </a:xfrm>
          <a:prstGeom prst="roundRect">
            <a:avLst>
              <a:gd name="adj" fmla="val 268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</a:endParaRPr>
          </a:p>
        </p:txBody>
      </p:sp>
      <p:sp>
        <p:nvSpPr>
          <p:cNvPr id="50" name="フローチャート: 処理 49">
            <a:extLst>
              <a:ext uri="{FF2B5EF4-FFF2-40B4-BE49-F238E27FC236}">
                <a16:creationId xmlns:a16="http://schemas.microsoft.com/office/drawing/2014/main" id="{565992B8-5B5F-491D-85EC-3B311D7A16E9}"/>
              </a:ext>
            </a:extLst>
          </p:cNvPr>
          <p:cNvSpPr/>
          <p:nvPr/>
        </p:nvSpPr>
        <p:spPr>
          <a:xfrm>
            <a:off x="3581400" y="4017816"/>
            <a:ext cx="2083442" cy="2175509"/>
          </a:xfrm>
          <a:prstGeom prst="flowChart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</a:endParaRPr>
          </a:p>
        </p:txBody>
      </p:sp>
      <p:sp>
        <p:nvSpPr>
          <p:cNvPr id="51" name="フローチャート: 処理 50">
            <a:extLst>
              <a:ext uri="{FF2B5EF4-FFF2-40B4-BE49-F238E27FC236}">
                <a16:creationId xmlns:a16="http://schemas.microsoft.com/office/drawing/2014/main" id="{5EB183B2-3D27-48FA-8BE3-9C637E846BB0}"/>
              </a:ext>
            </a:extLst>
          </p:cNvPr>
          <p:cNvSpPr/>
          <p:nvPr/>
        </p:nvSpPr>
        <p:spPr>
          <a:xfrm>
            <a:off x="5664842" y="4017815"/>
            <a:ext cx="2083442" cy="2175509"/>
          </a:xfrm>
          <a:prstGeom prst="flowChartProcess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BE7E8E5E-307D-4691-84D9-45F0F2CF60C7}"/>
              </a:ext>
            </a:extLst>
          </p:cNvPr>
          <p:cNvSpPr/>
          <p:nvPr/>
        </p:nvSpPr>
        <p:spPr>
          <a:xfrm>
            <a:off x="3912029" y="4282123"/>
            <a:ext cx="142218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高温</a:t>
            </a:r>
            <a:endParaRPr lang="ja-JP" altLang="en-US" sz="4800" dirty="0">
              <a:latin typeface="HG丸ｺﾞｼｯｸM-PRO" panose="020F0600000000000000" pitchFamily="50" charset="-128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B3B91B7F-D32A-4E61-A4FD-C18B466EABDA}"/>
              </a:ext>
            </a:extLst>
          </p:cNvPr>
          <p:cNvSpPr/>
          <p:nvPr/>
        </p:nvSpPr>
        <p:spPr>
          <a:xfrm>
            <a:off x="6059956" y="4256513"/>
            <a:ext cx="142218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低温</a:t>
            </a:r>
            <a:endParaRPr lang="ja-JP" altLang="en-US" sz="4800" dirty="0">
              <a:latin typeface="HG丸ｺﾞｼｯｸM-PRO" panose="020F0600000000000000" pitchFamily="50" charset="-128"/>
            </a:endParaRPr>
          </a:p>
        </p:txBody>
      </p:sp>
      <p:sp>
        <p:nvSpPr>
          <p:cNvPr id="54" name="矢印: 右 53">
            <a:extLst>
              <a:ext uri="{FF2B5EF4-FFF2-40B4-BE49-F238E27FC236}">
                <a16:creationId xmlns:a16="http://schemas.microsoft.com/office/drawing/2014/main" id="{210696CE-62CE-4E2B-9608-38CD7A5E9DCD}"/>
              </a:ext>
            </a:extLst>
          </p:cNvPr>
          <p:cNvSpPr/>
          <p:nvPr/>
        </p:nvSpPr>
        <p:spPr>
          <a:xfrm>
            <a:off x="4925991" y="5154151"/>
            <a:ext cx="688694" cy="94692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</a:endParaRPr>
          </a:p>
        </p:txBody>
      </p:sp>
      <p:sp>
        <p:nvSpPr>
          <p:cNvPr id="55" name="矢印: 右 54">
            <a:extLst>
              <a:ext uri="{FF2B5EF4-FFF2-40B4-BE49-F238E27FC236}">
                <a16:creationId xmlns:a16="http://schemas.microsoft.com/office/drawing/2014/main" id="{823F47DF-DCA5-48D5-9F31-EEB59E481DA7}"/>
              </a:ext>
            </a:extLst>
          </p:cNvPr>
          <p:cNvSpPr/>
          <p:nvPr/>
        </p:nvSpPr>
        <p:spPr>
          <a:xfrm>
            <a:off x="5751725" y="5154151"/>
            <a:ext cx="688694" cy="94692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1BD23994-8CD8-4A1F-A368-B86DC2B79255}"/>
              </a:ext>
            </a:extLst>
          </p:cNvPr>
          <p:cNvSpPr/>
          <p:nvPr/>
        </p:nvSpPr>
        <p:spPr>
          <a:xfrm>
            <a:off x="6370938" y="5326208"/>
            <a:ext cx="11112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吸収</a:t>
            </a:r>
            <a:endParaRPr lang="ja-JP" altLang="en-US" sz="3600" dirty="0">
              <a:latin typeface="HG丸ｺﾞｼｯｸM-PRO" panose="020F0600000000000000" pitchFamily="50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E5FB2B68-CE32-4F58-A582-A6E150D18B22}"/>
              </a:ext>
            </a:extLst>
          </p:cNvPr>
          <p:cNvSpPr/>
          <p:nvPr/>
        </p:nvSpPr>
        <p:spPr>
          <a:xfrm>
            <a:off x="3801376" y="5326207"/>
            <a:ext cx="11112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放出</a:t>
            </a:r>
            <a:endParaRPr lang="ja-JP" altLang="en-US" sz="3600" dirty="0">
              <a:latin typeface="HG丸ｺﾞｼｯｸM-PRO" panose="020F0600000000000000" pitchFamily="50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A3F488B4-8DA4-46DB-91CE-757279D34CB4}"/>
              </a:ext>
            </a:extLst>
          </p:cNvPr>
          <p:cNvSpPr/>
          <p:nvPr/>
        </p:nvSpPr>
        <p:spPr>
          <a:xfrm>
            <a:off x="8843868" y="3709472"/>
            <a:ext cx="2608069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衡</a:t>
            </a:r>
            <a:endParaRPr lang="ja-JP" altLang="en-US" sz="16600" dirty="0">
              <a:latin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5539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42" grpId="0"/>
      <p:bldP spid="43" grpId="0"/>
      <p:bldP spid="58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48</a:t>
            </a:fld>
            <a:endParaRPr kumimoji="1" lang="ja-JP" altLang="en-US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79867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en-US" altLang="ja-JP" sz="3600" dirty="0">
                <a:latin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熱量保存則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4FD6349-C5C9-4103-9800-CE9AF77D7885}"/>
              </a:ext>
            </a:extLst>
          </p:cNvPr>
          <p:cNvSpPr/>
          <p:nvPr/>
        </p:nvSpPr>
        <p:spPr>
          <a:xfrm>
            <a:off x="350796" y="736995"/>
            <a:ext cx="113706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問１　比熱が</a:t>
            </a:r>
            <a:r>
              <a:rPr lang="en-US" altLang="ja-JP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0.5[</a:t>
            </a:r>
            <a:r>
              <a:rPr lang="en-US" altLang="ja-JP" sz="2400" dirty="0" err="1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cal</a:t>
            </a:r>
            <a:r>
              <a:rPr lang="en-US" altLang="ja-JP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/(g</a:t>
            </a:r>
            <a:r>
              <a:rPr lang="ja-JP" altLang="en-US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・℃</a:t>
            </a:r>
            <a:r>
              <a:rPr lang="en-US" altLang="ja-JP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)]</a:t>
            </a:r>
            <a:r>
              <a:rPr lang="ja-JP" altLang="en-US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・温度</a:t>
            </a:r>
            <a:r>
              <a:rPr lang="en-US" altLang="ja-JP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30[℃]</a:t>
            </a:r>
            <a:r>
              <a:rPr lang="ja-JP" altLang="en-US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の液体</a:t>
            </a:r>
            <a:r>
              <a:rPr lang="en-US" altLang="ja-JP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400[g]</a:t>
            </a:r>
            <a:r>
              <a:rPr lang="ja-JP" altLang="en-US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を浴槽Ａに入れ、比熱</a:t>
            </a:r>
            <a:r>
              <a:rPr lang="en-US" altLang="ja-JP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1.0[</a:t>
            </a:r>
            <a:r>
              <a:rPr lang="en-US" altLang="ja-JP" sz="2400" dirty="0" err="1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cal</a:t>
            </a:r>
            <a:r>
              <a:rPr lang="en-US" altLang="ja-JP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/(g</a:t>
            </a:r>
            <a:r>
              <a:rPr lang="ja-JP" altLang="en-US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・℃</a:t>
            </a:r>
            <a:r>
              <a:rPr lang="en-US" altLang="ja-JP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)]</a:t>
            </a:r>
            <a:r>
              <a:rPr lang="ja-JP" altLang="en-US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・温度</a:t>
            </a:r>
            <a:r>
              <a:rPr lang="en-US" altLang="ja-JP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50[℃]</a:t>
            </a:r>
            <a:r>
              <a:rPr lang="ja-JP" altLang="en-US" sz="2400" dirty="0" err="1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のお</a:t>
            </a:r>
            <a:r>
              <a:rPr lang="ja-JP" altLang="en-US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湯</a:t>
            </a:r>
            <a:r>
              <a:rPr lang="en-US" altLang="ja-JP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200[g]</a:t>
            </a:r>
            <a:r>
              <a:rPr lang="ja-JP" altLang="en-US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を浴槽Ｂに入れる。しばらくすると液体の温度は</a:t>
            </a:r>
            <a:r>
              <a:rPr lang="ja-JP" altLang="en-US" sz="2400" dirty="0" err="1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ｔ</a:t>
            </a:r>
            <a:r>
              <a:rPr lang="en-US" altLang="ja-JP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[℃]</a:t>
            </a:r>
            <a:r>
              <a:rPr lang="ja-JP" altLang="en-US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になった。</a:t>
            </a:r>
            <a:r>
              <a:rPr lang="ja-JP" altLang="en-US" sz="2400" dirty="0" err="1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ｔ</a:t>
            </a:r>
            <a:r>
              <a:rPr lang="ja-JP" altLang="en-US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を求めなさい。</a:t>
            </a:r>
            <a:endParaRPr lang="ja-JP" altLang="en-US" sz="2400" dirty="0">
              <a:latin typeface="HG丸ｺﾞｼｯｸM-PRO" panose="020F0600000000000000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3D1EF577-2DA1-49A5-9292-A238BB64DB6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066" r="45007"/>
          <a:stretch/>
        </p:blipFill>
        <p:spPr>
          <a:xfrm>
            <a:off x="8075033" y="4291307"/>
            <a:ext cx="3675222" cy="204142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1890C82A-F7EB-494C-9BF6-41DFA7344FC4}"/>
                  </a:ext>
                </a:extLst>
              </p:cNvPr>
              <p:cNvSpPr/>
              <p:nvPr/>
            </p:nvSpPr>
            <p:spPr>
              <a:xfrm>
                <a:off x="10451167" y="3869341"/>
                <a:ext cx="126246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kumimoji="1" lang="en-US" altLang="ja-JP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00</m:t>
                      </m:r>
                      <m:r>
                        <a:rPr kumimoji="1" lang="en-US" altLang="ja-JP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ja-JP" altLang="en-US" sz="3200" dirty="0">
                  <a:solidFill>
                    <a:srgbClr val="FF0000"/>
                  </a:solidFill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1890C82A-F7EB-494C-9BF6-41DFA7344F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1167" y="3869341"/>
                <a:ext cx="1262461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CF42D2F6-788A-4784-BBA9-0746755FE13D}"/>
                  </a:ext>
                </a:extLst>
              </p:cNvPr>
              <p:cNvSpPr/>
              <p:nvPr/>
            </p:nvSpPr>
            <p:spPr>
              <a:xfrm>
                <a:off x="8439236" y="3849166"/>
                <a:ext cx="139320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400</m:t>
                      </m:r>
                      <m:r>
                        <a:rPr kumimoji="1" lang="en-US" altLang="ja-JP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ja-JP" altLang="en-US" sz="3600" dirty="0">
                  <a:solidFill>
                    <a:srgbClr val="FF0000"/>
                  </a:solidFill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CF42D2F6-788A-4784-BBA9-0746755FE1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9236" y="3849166"/>
                <a:ext cx="1393202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AD04E4C5-7010-4141-BD76-7EE93F44D697}"/>
                  </a:ext>
                </a:extLst>
              </p:cNvPr>
              <p:cNvSpPr/>
              <p:nvPr/>
            </p:nvSpPr>
            <p:spPr>
              <a:xfrm>
                <a:off x="280228" y="2116394"/>
                <a:ext cx="11255238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3600" dirty="0">
                    <a:latin typeface="HG丸ｺﾞｼｯｸM-PRO" panose="020F0600000000000000" pitchFamily="50" charset="-128"/>
                  </a:rPr>
                  <a:t>Ａの質量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kumimoji="1" lang="en-US" altLang="ja-JP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kumimoji="1" lang="en-US" altLang="ja-JP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en-US" sz="3600" dirty="0">
                    <a:latin typeface="HG丸ｺﾞｼｯｸM-PRO" panose="020F0600000000000000" pitchFamily="50" charset="-128"/>
                  </a:rPr>
                  <a:t>＝</a:t>
                </a:r>
              </a:p>
              <a:p>
                <a:r>
                  <a:rPr lang="ja-JP" altLang="en-US" sz="3600" dirty="0">
                    <a:latin typeface="HG丸ｺﾞｼｯｸM-PRO" panose="020F0600000000000000" pitchFamily="50" charset="-128"/>
                  </a:rPr>
                  <a:t>Ａの比熱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kumimoji="1" lang="en-US" altLang="ja-JP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kumimoji="1" lang="en-US" altLang="ja-JP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en-US" sz="3600" dirty="0">
                    <a:latin typeface="HG丸ｺﾞｼｯｸM-PRO" panose="020F0600000000000000" pitchFamily="50" charset="-128"/>
                  </a:rPr>
                  <a:t>  ＝</a:t>
                </a:r>
              </a:p>
              <a:p>
                <a:r>
                  <a:rPr lang="ja-JP" altLang="en-US" sz="3600" dirty="0">
                    <a:latin typeface="HG丸ｺﾞｼｯｸM-PRO" panose="020F0600000000000000" pitchFamily="50" charset="-128"/>
                  </a:rPr>
                  <a:t>Ａの温度変化⊿</a:t>
                </a:r>
                <a:r>
                  <a:rPr kumimoji="1" lang="en-US" altLang="ja-JP" sz="3600" dirty="0">
                    <a:latin typeface="HG丸ｺﾞｼｯｸM-PRO" panose="020F0600000000000000" pitchFamily="50" charset="-128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kumimoji="1" lang="en-US" altLang="ja-JP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kumimoji="1" lang="en-US" altLang="ja-JP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en-US" sz="3600" dirty="0">
                    <a:latin typeface="HG丸ｺﾞｼｯｸM-PRO" panose="020F0600000000000000" pitchFamily="50" charset="-128"/>
                  </a:rPr>
                  <a:t>＝　　　　　（ｔを用いて）</a:t>
                </a:r>
              </a:p>
            </p:txBody>
          </p:sp>
        </mc:Choice>
        <mc:Fallback xmlns=""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AD04E4C5-7010-4141-BD76-7EE93F44D6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228" y="2116394"/>
                <a:ext cx="11255238" cy="1754326"/>
              </a:xfrm>
              <a:prstGeom prst="rect">
                <a:avLst/>
              </a:prstGeom>
              <a:blipFill>
                <a:blip r:embed="rId5"/>
                <a:stretch>
                  <a:fillRect l="-1679" t="-4514" b="-128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F41DE1ED-E551-47B9-A43A-F6907B88BE44}"/>
                  </a:ext>
                </a:extLst>
              </p:cNvPr>
              <p:cNvSpPr/>
              <p:nvPr/>
            </p:nvSpPr>
            <p:spPr>
              <a:xfrm>
                <a:off x="4619303" y="3164896"/>
                <a:ext cx="1796069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  <m:r>
                        <a:rPr kumimoji="1" lang="en-US" altLang="ja-JP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kumimoji="1" lang="en-US" altLang="ja-JP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𝟑𝟎</m:t>
                      </m:r>
                    </m:oMath>
                  </m:oMathPara>
                </a14:m>
                <a:endParaRPr lang="ja-JP" altLang="en-US" sz="4000" b="1" dirty="0">
                  <a:solidFill>
                    <a:srgbClr val="FF0000"/>
                  </a:solidFill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16" name="正方形/長方形 15">
                <a:extLst>
                  <a:ext uri="{FF2B5EF4-FFF2-40B4-BE49-F238E27FC236}">
                    <a16:creationId xmlns:a16="http://schemas.microsoft.com/office/drawing/2014/main" id="{F41DE1ED-E551-47B9-A43A-F6907B88BE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303" y="3164896"/>
                <a:ext cx="1796069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BAF2A5A7-562F-42DC-B55D-6F6C702E53E6}"/>
                  </a:ext>
                </a:extLst>
              </p:cNvPr>
              <p:cNvSpPr/>
              <p:nvPr/>
            </p:nvSpPr>
            <p:spPr>
              <a:xfrm>
                <a:off x="3420109" y="2086676"/>
                <a:ext cx="127631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𝟒𝟎𝟎</m:t>
                      </m:r>
                    </m:oMath>
                  </m:oMathPara>
                </a14:m>
                <a:endParaRPr lang="ja-JP" altLang="en-US" sz="4000" b="1" dirty="0">
                  <a:solidFill>
                    <a:srgbClr val="FF0000"/>
                  </a:solidFill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BAF2A5A7-562F-42DC-B55D-6F6C702E53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0109" y="2086676"/>
                <a:ext cx="1276310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正方形/長方形 17">
                <a:extLst>
                  <a:ext uri="{FF2B5EF4-FFF2-40B4-BE49-F238E27FC236}">
                    <a16:creationId xmlns:a16="http://schemas.microsoft.com/office/drawing/2014/main" id="{1B0801D3-DA6F-4370-B6FF-6F4A71983025}"/>
                  </a:ext>
                </a:extLst>
              </p:cNvPr>
              <p:cNvSpPr/>
              <p:nvPr/>
            </p:nvSpPr>
            <p:spPr>
              <a:xfrm>
                <a:off x="3457896" y="2642286"/>
                <a:ext cx="1161407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kumimoji="1" lang="en-US" altLang="ja-JP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kumimoji="1" lang="en-US" altLang="ja-JP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ja-JP" altLang="en-US" sz="4000" b="1" dirty="0">
                  <a:solidFill>
                    <a:srgbClr val="FF0000"/>
                  </a:solidFill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18" name="正方形/長方形 17">
                <a:extLst>
                  <a:ext uri="{FF2B5EF4-FFF2-40B4-BE49-F238E27FC236}">
                    <a16:creationId xmlns:a16="http://schemas.microsoft.com/office/drawing/2014/main" id="{1B0801D3-DA6F-4370-B6FF-6F4A719830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7896" y="2642286"/>
                <a:ext cx="1161407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正方形/長方形 18">
                <a:extLst>
                  <a:ext uri="{FF2B5EF4-FFF2-40B4-BE49-F238E27FC236}">
                    <a16:creationId xmlns:a16="http://schemas.microsoft.com/office/drawing/2014/main" id="{1648D480-1FBA-4635-8247-3C3B9912F269}"/>
                  </a:ext>
                </a:extLst>
              </p:cNvPr>
              <p:cNvSpPr/>
              <p:nvPr/>
            </p:nvSpPr>
            <p:spPr>
              <a:xfrm>
                <a:off x="280228" y="4161559"/>
                <a:ext cx="7093917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3600" dirty="0">
                    <a:latin typeface="HG丸ｺﾞｼｯｸM-PRO" panose="020F0600000000000000" pitchFamily="50" charset="-128"/>
                  </a:rPr>
                  <a:t>Ｂの質量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kumimoji="1" lang="en-US" altLang="ja-JP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en-US" sz="3600" dirty="0">
                    <a:latin typeface="HG丸ｺﾞｼｯｸM-PRO" panose="020F0600000000000000" pitchFamily="50" charset="-128"/>
                  </a:rPr>
                  <a:t>＝</a:t>
                </a:r>
              </a:p>
              <a:p>
                <a:r>
                  <a:rPr lang="ja-JP" altLang="en-US" sz="3600" dirty="0">
                    <a:latin typeface="HG丸ｺﾞｼｯｸM-PRO" panose="020F0600000000000000" pitchFamily="50" charset="-128"/>
                  </a:rPr>
                  <a:t>Ｂの比熱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kumimoji="1" lang="en-US" altLang="ja-JP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en-US" sz="3600" dirty="0">
                    <a:latin typeface="HG丸ｺﾞｼｯｸM-PRO" panose="020F0600000000000000" pitchFamily="50" charset="-128"/>
                  </a:rPr>
                  <a:t>  ＝</a:t>
                </a:r>
              </a:p>
              <a:p>
                <a:r>
                  <a:rPr lang="ja-JP" altLang="en-US" sz="3600" dirty="0">
                    <a:latin typeface="HG丸ｺﾞｼｯｸM-PRO" panose="020F0600000000000000" pitchFamily="50" charset="-128"/>
                  </a:rPr>
                  <a:t>Ｂの温度変化⊿</a:t>
                </a:r>
                <a:r>
                  <a:rPr kumimoji="1" lang="en-US" altLang="ja-JP" sz="3600" dirty="0">
                    <a:latin typeface="HG丸ｺﾞｼｯｸM-PRO" panose="020F0600000000000000" pitchFamily="50" charset="-128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kumimoji="1" lang="en-US" altLang="ja-JP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en-US" sz="3600" dirty="0">
                    <a:latin typeface="HG丸ｺﾞｼｯｸM-PRO" panose="020F0600000000000000" pitchFamily="50" charset="-128"/>
                  </a:rPr>
                  <a:t>＝　　　　　</a:t>
                </a:r>
              </a:p>
            </p:txBody>
          </p:sp>
        </mc:Choice>
        <mc:Fallback xmlns="">
          <p:sp>
            <p:nvSpPr>
              <p:cNvPr id="19" name="正方形/長方形 18">
                <a:extLst>
                  <a:ext uri="{FF2B5EF4-FFF2-40B4-BE49-F238E27FC236}">
                    <a16:creationId xmlns:a16="http://schemas.microsoft.com/office/drawing/2014/main" id="{1648D480-1FBA-4635-8247-3C3B9912F2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228" y="4161559"/>
                <a:ext cx="7093917" cy="1754326"/>
              </a:xfrm>
              <a:prstGeom prst="rect">
                <a:avLst/>
              </a:prstGeom>
              <a:blipFill>
                <a:blip r:embed="rId9"/>
                <a:stretch>
                  <a:fillRect l="-2663" t="-4878" b="-1324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正方形/長方形 19">
                <a:extLst>
                  <a:ext uri="{FF2B5EF4-FFF2-40B4-BE49-F238E27FC236}">
                    <a16:creationId xmlns:a16="http://schemas.microsoft.com/office/drawing/2014/main" id="{178C3B2C-48C1-42D3-B006-08DF1BA65CB5}"/>
                  </a:ext>
                </a:extLst>
              </p:cNvPr>
              <p:cNvSpPr/>
              <p:nvPr/>
            </p:nvSpPr>
            <p:spPr>
              <a:xfrm>
                <a:off x="4852772" y="5250474"/>
                <a:ext cx="1796069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𝟓𝟎</m:t>
                      </m:r>
                      <m:r>
                        <a:rPr kumimoji="1" lang="en-US" altLang="ja-JP" sz="4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kumimoji="1" lang="en-US" altLang="ja-JP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ja-JP" altLang="en-US" sz="4000" b="1" dirty="0">
                  <a:solidFill>
                    <a:srgbClr val="FF0000"/>
                  </a:solidFill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20" name="正方形/長方形 19">
                <a:extLst>
                  <a:ext uri="{FF2B5EF4-FFF2-40B4-BE49-F238E27FC236}">
                    <a16:creationId xmlns:a16="http://schemas.microsoft.com/office/drawing/2014/main" id="{178C3B2C-48C1-42D3-B006-08DF1BA65C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2772" y="5250474"/>
                <a:ext cx="1796069" cy="7078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F2116515-24D3-4828-8428-ACA3A6EE9CE1}"/>
                  </a:ext>
                </a:extLst>
              </p:cNvPr>
              <p:cNvSpPr/>
              <p:nvPr/>
            </p:nvSpPr>
            <p:spPr>
              <a:xfrm>
                <a:off x="3410009" y="4119084"/>
                <a:ext cx="127631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kumimoji="1" lang="en-US" altLang="ja-JP" sz="4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𝟎𝟎</m:t>
                      </m:r>
                    </m:oMath>
                  </m:oMathPara>
                </a14:m>
                <a:endParaRPr lang="ja-JP" altLang="en-US" sz="4000" b="1" dirty="0">
                  <a:solidFill>
                    <a:srgbClr val="FF0000"/>
                  </a:solidFill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F2116515-24D3-4828-8428-ACA3A6EE9C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0009" y="4119084"/>
                <a:ext cx="1276310" cy="70788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381398CC-DF9D-4C1A-9FAD-170E246D3EEB}"/>
                  </a:ext>
                </a:extLst>
              </p:cNvPr>
              <p:cNvSpPr/>
              <p:nvPr/>
            </p:nvSpPr>
            <p:spPr>
              <a:xfrm>
                <a:off x="3403909" y="4767533"/>
                <a:ext cx="1161407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kumimoji="1" lang="en-US" altLang="ja-JP" sz="4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kumimoji="1" lang="en-US" altLang="ja-JP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ja-JP" altLang="en-US" sz="4000" b="1" dirty="0">
                  <a:solidFill>
                    <a:srgbClr val="FF0000"/>
                  </a:solidFill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381398CC-DF9D-4C1A-9FAD-170E246D3E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3909" y="4767533"/>
                <a:ext cx="1161407" cy="70788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144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0" grpId="0"/>
      <p:bldP spid="21" grpId="0"/>
      <p:bldP spid="2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79867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en-US" altLang="ja-JP" sz="3600" dirty="0">
                <a:latin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熱量保存則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DEDB00D-A0A9-49F2-98F1-6A71D1E40C52}"/>
              </a:ext>
            </a:extLst>
          </p:cNvPr>
          <p:cNvSpPr/>
          <p:nvPr/>
        </p:nvSpPr>
        <p:spPr>
          <a:xfrm>
            <a:off x="588788" y="2230294"/>
            <a:ext cx="4716356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高温物体が放出した熱＝</a:t>
            </a:r>
            <a:endParaRPr lang="en-US" altLang="ja-JP" sz="32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</a:t>
            </a:r>
            <a:r>
              <a:rPr kumimoji="1"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kumimoji="1" lang="en-US" altLang="ja-JP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浴槽Ｂ</a:t>
            </a:r>
            <a:endParaRPr kumimoji="1" lang="ja-JP" altLang="en-US" sz="32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F232BF6-1DB4-401A-AE76-612C72440B72}"/>
              </a:ext>
            </a:extLst>
          </p:cNvPr>
          <p:cNvSpPr/>
          <p:nvPr/>
        </p:nvSpPr>
        <p:spPr>
          <a:xfrm>
            <a:off x="5372691" y="2265765"/>
            <a:ext cx="4304383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低温物体が吸収した熱</a:t>
            </a:r>
            <a:endParaRPr lang="en-US" altLang="ja-JP" sz="32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浴槽Ａ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C8275E20-F4B3-4CBF-AB3C-10D473F32D34}"/>
                  </a:ext>
                </a:extLst>
              </p:cNvPr>
              <p:cNvSpPr txBox="1"/>
              <p:nvPr/>
            </p:nvSpPr>
            <p:spPr>
              <a:xfrm>
                <a:off x="5158833" y="3659479"/>
                <a:ext cx="423045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400</m:t>
                      </m:r>
                      <m:r>
                        <a:rPr kumimoji="1" lang="en-US" altLang="ja-JP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kumimoji="1" lang="en-US" altLang="ja-JP" sz="3600" i="1">
                          <a:latin typeface="Cambria Math" panose="02040503050406030204" pitchFamily="18" charset="0"/>
                        </a:rPr>
                        <m:t>0.5</m:t>
                      </m:r>
                      <m:r>
                        <a:rPr kumimoji="1" lang="en-US" altLang="ja-JP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kumimoji="1" lang="en-US" altLang="ja-JP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−30</m:t>
                          </m:r>
                        </m:e>
                      </m:d>
                    </m:oMath>
                  </m:oMathPara>
                </a14:m>
                <a:endParaRPr kumimoji="1" lang="ja-JP" altLang="en-US" sz="3600" dirty="0"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C8275E20-F4B3-4CBF-AB3C-10D473F32D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8833" y="3659479"/>
                <a:ext cx="4230453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D1D4626A-54A6-41EC-8091-36251E5B4BF4}"/>
                  </a:ext>
                </a:extLst>
              </p:cNvPr>
              <p:cNvSpPr/>
              <p:nvPr/>
            </p:nvSpPr>
            <p:spPr>
              <a:xfrm>
                <a:off x="417139" y="3606716"/>
                <a:ext cx="488800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200×1</m:t>
                      </m:r>
                      <m:r>
                        <a:rPr kumimoji="1" lang="en-US" altLang="ja-JP" sz="3600" i="1">
                          <a:latin typeface="Cambria Math" panose="02040503050406030204" pitchFamily="18" charset="0"/>
                        </a:rPr>
                        <m:t>.0</m:t>
                      </m:r>
                      <m:r>
                        <a:rPr kumimoji="1" lang="en-US" altLang="ja-JP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kumimoji="1" lang="en-US" altLang="ja-JP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50−</m:t>
                          </m:r>
                          <m:r>
                            <a:rPr kumimoji="1" lang="en-US" altLang="ja-JP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ja-JP" altLang="en-US" sz="3600" dirty="0"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D1D4626A-54A6-41EC-8091-36251E5B4B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139" y="3606716"/>
                <a:ext cx="4888005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931D0EDD-BA5F-4CD4-8F84-1AD08EACCD16}"/>
                  </a:ext>
                </a:extLst>
              </p:cNvPr>
              <p:cNvSpPr txBox="1"/>
              <p:nvPr/>
            </p:nvSpPr>
            <p:spPr>
              <a:xfrm>
                <a:off x="1658122" y="4400696"/>
                <a:ext cx="662867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200</m:t>
                      </m:r>
                      <m:r>
                        <a:rPr kumimoji="1" lang="en-US" altLang="ja-JP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kumimoji="1" lang="en-US" altLang="ja-JP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50−</m:t>
                          </m:r>
                          <m:r>
                            <a:rPr kumimoji="1" lang="en-US" altLang="ja-JP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=200</m:t>
                      </m:r>
                      <m:r>
                        <a:rPr kumimoji="1" lang="en-US" altLang="ja-JP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kumimoji="1" lang="en-US" altLang="ja-JP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−30</m:t>
                          </m:r>
                        </m:e>
                      </m:d>
                    </m:oMath>
                  </m:oMathPara>
                </a14:m>
                <a:endParaRPr kumimoji="1" lang="ja-JP" altLang="en-US" sz="3600" dirty="0"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931D0EDD-BA5F-4CD4-8F84-1AD08EACCD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8122" y="4400696"/>
                <a:ext cx="6628674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CE5A33B8-CA73-43B7-A519-3B169BC03842}"/>
                  </a:ext>
                </a:extLst>
              </p:cNvPr>
              <p:cNvSpPr txBox="1"/>
              <p:nvPr/>
            </p:nvSpPr>
            <p:spPr>
              <a:xfrm>
                <a:off x="2628349" y="5041197"/>
                <a:ext cx="468822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50−</m:t>
                      </m:r>
                      <m:r>
                        <a:rPr kumimoji="1" lang="en-US" altLang="ja-JP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−30</m:t>
                      </m:r>
                    </m:oMath>
                  </m:oMathPara>
                </a14:m>
                <a:endParaRPr kumimoji="1" lang="ja-JP" altLang="en-US" sz="3600" dirty="0"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CE5A33B8-CA73-43B7-A519-3B169BC038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8349" y="5041197"/>
                <a:ext cx="4688220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ABF8AAE-F062-40F2-BDE4-7B574B7D26A0}"/>
                  </a:ext>
                </a:extLst>
              </p:cNvPr>
              <p:cNvSpPr txBox="1"/>
              <p:nvPr/>
            </p:nvSpPr>
            <p:spPr>
              <a:xfrm>
                <a:off x="4154061" y="5751738"/>
                <a:ext cx="171367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kumimoji="1" lang="en-US" altLang="ja-JP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=8</m:t>
                      </m:r>
                      <m:r>
                        <a:rPr kumimoji="1" lang="en-US" altLang="ja-JP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sz="3600" dirty="0"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ABF8AAE-F062-40F2-BDE4-7B574B7D26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4061" y="5751738"/>
                <a:ext cx="1713674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B6BBB56-B4FB-45DA-9C41-445533C5E40B}"/>
                  </a:ext>
                </a:extLst>
              </p:cNvPr>
              <p:cNvSpPr txBox="1"/>
              <p:nvPr/>
            </p:nvSpPr>
            <p:spPr>
              <a:xfrm>
                <a:off x="5867735" y="5762243"/>
                <a:ext cx="271394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kumimoji="1" lang="en-US" altLang="ja-JP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=40[</m:t>
                      </m:r>
                      <m:r>
                        <a:rPr kumimoji="1" lang="ja-JP" alt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℃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kumimoji="1" lang="ja-JP" altLang="en-US" sz="3600" dirty="0"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4B6BBB56-B4FB-45DA-9C41-445533C5E4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735" y="5762243"/>
                <a:ext cx="2713948" cy="553998"/>
              </a:xfrm>
              <a:prstGeom prst="rect">
                <a:avLst/>
              </a:prstGeom>
              <a:blipFill>
                <a:blip r:embed="rId7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正方形/長方形 19">
                <a:extLst>
                  <a:ext uri="{FF2B5EF4-FFF2-40B4-BE49-F238E27FC236}">
                    <a16:creationId xmlns:a16="http://schemas.microsoft.com/office/drawing/2014/main" id="{A771B024-A906-4E73-86DD-3701D4315791}"/>
                  </a:ext>
                </a:extLst>
              </p:cNvPr>
              <p:cNvSpPr/>
              <p:nvPr/>
            </p:nvSpPr>
            <p:spPr>
              <a:xfrm>
                <a:off x="2264960" y="3014469"/>
                <a:ext cx="773127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kumimoji="1" lang="en-US" altLang="ja-JP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kumimoji="1" lang="en-US" altLang="ja-JP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ja-JP" altLang="en-US" sz="3600" dirty="0">
                    <a:latin typeface="HG丸ｺﾞｼｯｸM-PRO" panose="020F0600000000000000" pitchFamily="50" charset="-128"/>
                  </a:rPr>
                  <a:t>⊿</a:t>
                </a:r>
                <a:r>
                  <a:rPr kumimoji="1" lang="en-US" altLang="ja-JP" sz="3600" dirty="0">
                    <a:latin typeface="HG丸ｺﾞｼｯｸM-PRO" panose="020F0600000000000000" pitchFamily="50" charset="-128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kumimoji="1" lang="en-US" altLang="ja-JP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kumimoji="1" lang="en-US" altLang="ja-JP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kumimoji="1" lang="en-US" altLang="ja-JP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kumimoji="1" lang="en-US" altLang="ja-JP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kumimoji="1" lang="en-US" altLang="ja-JP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kumimoji="1" lang="en-US" altLang="ja-JP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m:rPr>
                        <m:nor/>
                      </m:rPr>
                      <a:rPr lang="ja-JP" altLang="en-US" sz="3600" dirty="0">
                        <a:latin typeface="HG丸ｺﾞｼｯｸM-PRO" panose="020F0600000000000000" pitchFamily="50" charset="-128"/>
                      </a:rPr>
                      <m:t>⊿</m:t>
                    </m:r>
                    <m:r>
                      <m:rPr>
                        <m:nor/>
                      </m:rPr>
                      <a:rPr kumimoji="1" lang="en-US" altLang="ja-JP" sz="3600" dirty="0">
                        <a:latin typeface="HG丸ｺﾞｼｯｸM-PRO" panose="020F0600000000000000" pitchFamily="50" charset="-128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kumimoji="1" lang="en-US" altLang="ja-JP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kumimoji="1" lang="en-US" altLang="ja-JP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endParaRPr lang="ja-JP" altLang="en-US" sz="3600" dirty="0"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20" name="正方形/長方形 19">
                <a:extLst>
                  <a:ext uri="{FF2B5EF4-FFF2-40B4-BE49-F238E27FC236}">
                    <a16:creationId xmlns:a16="http://schemas.microsoft.com/office/drawing/2014/main" id="{A771B024-A906-4E73-86DD-3701D43157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4960" y="3014469"/>
                <a:ext cx="7731276" cy="646331"/>
              </a:xfrm>
              <a:prstGeom prst="rect">
                <a:avLst/>
              </a:prstGeom>
              <a:blipFill>
                <a:blip r:embed="rId8"/>
                <a:stretch>
                  <a:fillRect t="-16822" b="-3084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5D507128-51D8-42C2-98C7-044845AC2D9A}"/>
                  </a:ext>
                </a:extLst>
              </p:cNvPr>
              <p:cNvSpPr/>
              <p:nvPr/>
            </p:nvSpPr>
            <p:spPr>
              <a:xfrm>
                <a:off x="468381" y="779010"/>
                <a:ext cx="11255238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2800" dirty="0">
                    <a:latin typeface="HG丸ｺﾞｼｯｸM-PRO" panose="020F0600000000000000" pitchFamily="50" charset="-128"/>
                  </a:rPr>
                  <a:t>Ａの質量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kumimoji="1" lang="en-US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kumimoji="1" lang="en-US" altLang="ja-JP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HG丸ｺﾞｼｯｸM-PRO" panose="020F0600000000000000" pitchFamily="50" charset="-128"/>
                  </a:rPr>
                  <a:t>＝</a:t>
                </a:r>
              </a:p>
              <a:p>
                <a:r>
                  <a:rPr lang="ja-JP" altLang="en-US" sz="2800" dirty="0">
                    <a:latin typeface="HG丸ｺﾞｼｯｸM-PRO" panose="020F0600000000000000" pitchFamily="50" charset="-128"/>
                  </a:rPr>
                  <a:t>Ａの比熱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kumimoji="1" lang="en-US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kumimoji="1" lang="en-US" altLang="ja-JP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HG丸ｺﾞｼｯｸM-PRO" panose="020F0600000000000000" pitchFamily="50" charset="-128"/>
                  </a:rPr>
                  <a:t>  ＝</a:t>
                </a:r>
              </a:p>
              <a:p>
                <a:r>
                  <a:rPr lang="ja-JP" altLang="en-US" sz="2800" dirty="0">
                    <a:latin typeface="HG丸ｺﾞｼｯｸM-PRO" panose="020F0600000000000000" pitchFamily="50" charset="-128"/>
                  </a:rPr>
                  <a:t>Ａの温度変化⊿</a:t>
                </a:r>
                <a:r>
                  <a:rPr kumimoji="1" lang="en-US" altLang="ja-JP" sz="2800" dirty="0">
                    <a:latin typeface="HG丸ｺﾞｼｯｸM-PRO" panose="020F0600000000000000" pitchFamily="50" charset="-128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kumimoji="1" lang="en-US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kumimoji="1" lang="en-US" altLang="ja-JP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HG丸ｺﾞｼｯｸM-PRO" panose="020F0600000000000000" pitchFamily="50" charset="-128"/>
                  </a:rPr>
                  <a:t>＝　</a:t>
                </a:r>
              </a:p>
            </p:txBody>
          </p:sp>
        </mc:Choice>
        <mc:Fallback xmlns=""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5D507128-51D8-42C2-98C7-044845AC2D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381" y="779010"/>
                <a:ext cx="11255238" cy="1384995"/>
              </a:xfrm>
              <a:prstGeom prst="rect">
                <a:avLst/>
              </a:prstGeom>
              <a:blipFill>
                <a:blip r:embed="rId9"/>
                <a:stretch>
                  <a:fillRect l="-1138" t="-3965" b="-1233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708FFDA4-1993-4276-B504-CAE9A8F420E5}"/>
                  </a:ext>
                </a:extLst>
              </p:cNvPr>
              <p:cNvSpPr/>
              <p:nvPr/>
            </p:nvSpPr>
            <p:spPr>
              <a:xfrm>
                <a:off x="3992733" y="1630315"/>
                <a:ext cx="13124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  <m:r>
                        <a:rPr kumimoji="1"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kumimoji="1"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𝟑𝟎</m:t>
                      </m:r>
                    </m:oMath>
                  </m:oMathPara>
                </a14:m>
                <a:endParaRPr lang="ja-JP" altLang="en-US" sz="2800" b="1" dirty="0">
                  <a:solidFill>
                    <a:srgbClr val="FF0000"/>
                  </a:solidFill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708FFDA4-1993-4276-B504-CAE9A8F420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2733" y="1630315"/>
                <a:ext cx="1312411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id="{ED764C76-903A-44F3-B7A2-8EEBA395D2B1}"/>
                  </a:ext>
                </a:extLst>
              </p:cNvPr>
              <p:cNvSpPr/>
              <p:nvPr/>
            </p:nvSpPr>
            <p:spPr>
              <a:xfrm>
                <a:off x="2791430" y="714973"/>
                <a:ext cx="94929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𝟒𝟎𝟎</m:t>
                      </m:r>
                    </m:oMath>
                  </m:oMathPara>
                </a14:m>
                <a:endParaRPr lang="ja-JP" altLang="en-US" sz="2800" b="1" dirty="0">
                  <a:solidFill>
                    <a:srgbClr val="FF0000"/>
                  </a:solidFill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id="{ED764C76-903A-44F3-B7A2-8EEBA395D2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1430" y="714973"/>
                <a:ext cx="949299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正方形/長方形 23">
                <a:extLst>
                  <a:ext uri="{FF2B5EF4-FFF2-40B4-BE49-F238E27FC236}">
                    <a16:creationId xmlns:a16="http://schemas.microsoft.com/office/drawing/2014/main" id="{AF8280F7-7E83-4AC6-9273-2019BA5C7BD0}"/>
                  </a:ext>
                </a:extLst>
              </p:cNvPr>
              <p:cNvSpPr/>
              <p:nvPr/>
            </p:nvSpPr>
            <p:spPr>
              <a:xfrm>
                <a:off x="2829217" y="1203166"/>
                <a:ext cx="86805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kumimoji="1"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kumimoji="1"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ja-JP" altLang="en-US" sz="2800" b="1" dirty="0">
                  <a:solidFill>
                    <a:srgbClr val="FF0000"/>
                  </a:solidFill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24" name="正方形/長方形 23">
                <a:extLst>
                  <a:ext uri="{FF2B5EF4-FFF2-40B4-BE49-F238E27FC236}">
                    <a16:creationId xmlns:a16="http://schemas.microsoft.com/office/drawing/2014/main" id="{AF8280F7-7E83-4AC6-9273-2019BA5C7B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9217" y="1203166"/>
                <a:ext cx="868058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正方形/長方形 24">
                <a:extLst>
                  <a:ext uri="{FF2B5EF4-FFF2-40B4-BE49-F238E27FC236}">
                    <a16:creationId xmlns:a16="http://schemas.microsoft.com/office/drawing/2014/main" id="{A3EBD8EC-E682-4515-AC6D-0139B396F06D}"/>
                  </a:ext>
                </a:extLst>
              </p:cNvPr>
              <p:cNvSpPr/>
              <p:nvPr/>
            </p:nvSpPr>
            <p:spPr>
              <a:xfrm>
                <a:off x="6547837" y="804233"/>
                <a:ext cx="7093917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2800" dirty="0">
                    <a:latin typeface="HG丸ｺﾞｼｯｸM-PRO" panose="020F0600000000000000" pitchFamily="50" charset="-128"/>
                  </a:rPr>
                  <a:t>Ｂの質量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kumimoji="1" lang="en-US" altLang="ja-JP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HG丸ｺﾞｼｯｸM-PRO" panose="020F0600000000000000" pitchFamily="50" charset="-128"/>
                  </a:rPr>
                  <a:t>＝</a:t>
                </a:r>
              </a:p>
              <a:p>
                <a:r>
                  <a:rPr lang="ja-JP" altLang="en-US" sz="2800" dirty="0">
                    <a:latin typeface="HG丸ｺﾞｼｯｸM-PRO" panose="020F0600000000000000" pitchFamily="50" charset="-128"/>
                  </a:rPr>
                  <a:t>Ｂの比熱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kumimoji="1" lang="en-US" altLang="ja-JP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HG丸ｺﾞｼｯｸM-PRO" panose="020F0600000000000000" pitchFamily="50" charset="-128"/>
                  </a:rPr>
                  <a:t>  ＝</a:t>
                </a:r>
              </a:p>
              <a:p>
                <a:r>
                  <a:rPr lang="ja-JP" altLang="en-US" sz="2800" dirty="0">
                    <a:latin typeface="HG丸ｺﾞｼｯｸM-PRO" panose="020F0600000000000000" pitchFamily="50" charset="-128"/>
                  </a:rPr>
                  <a:t>Ｂの温度変化⊿</a:t>
                </a:r>
                <a:r>
                  <a:rPr kumimoji="1" lang="en-US" altLang="ja-JP" sz="2800" dirty="0">
                    <a:latin typeface="HG丸ｺﾞｼｯｸM-PRO" panose="020F0600000000000000" pitchFamily="50" charset="-128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kumimoji="1" lang="en-US" altLang="ja-JP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HG丸ｺﾞｼｯｸM-PRO" panose="020F0600000000000000" pitchFamily="50" charset="-128"/>
                  </a:rPr>
                  <a:t>＝　　　　　</a:t>
                </a:r>
              </a:p>
            </p:txBody>
          </p:sp>
        </mc:Choice>
        <mc:Fallback xmlns="">
          <p:sp>
            <p:nvSpPr>
              <p:cNvPr id="25" name="正方形/長方形 24">
                <a:extLst>
                  <a:ext uri="{FF2B5EF4-FFF2-40B4-BE49-F238E27FC236}">
                    <a16:creationId xmlns:a16="http://schemas.microsoft.com/office/drawing/2014/main" id="{A3EBD8EC-E682-4515-AC6D-0139B396F0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7837" y="804233"/>
                <a:ext cx="7093917" cy="1384995"/>
              </a:xfrm>
              <a:prstGeom prst="rect">
                <a:avLst/>
              </a:prstGeom>
              <a:blipFill>
                <a:blip r:embed="rId13"/>
                <a:stretch>
                  <a:fillRect l="-1718" t="-3965" b="-1233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正方形/長方形 25">
                <a:extLst>
                  <a:ext uri="{FF2B5EF4-FFF2-40B4-BE49-F238E27FC236}">
                    <a16:creationId xmlns:a16="http://schemas.microsoft.com/office/drawing/2014/main" id="{75DFE6B1-6505-49F9-930B-924495C9B39D}"/>
                  </a:ext>
                </a:extLst>
              </p:cNvPr>
              <p:cNvSpPr/>
              <p:nvPr/>
            </p:nvSpPr>
            <p:spPr>
              <a:xfrm>
                <a:off x="10055721" y="1612580"/>
                <a:ext cx="13124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𝟓𝟎</m:t>
                      </m:r>
                      <m:r>
                        <a:rPr kumimoji="1" lang="en-US" altLang="ja-JP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kumimoji="1"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ja-JP" altLang="en-US" sz="2800" b="1" dirty="0">
                  <a:solidFill>
                    <a:srgbClr val="FF0000"/>
                  </a:solidFill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26" name="正方形/長方形 25">
                <a:extLst>
                  <a:ext uri="{FF2B5EF4-FFF2-40B4-BE49-F238E27FC236}">
                    <a16:creationId xmlns:a16="http://schemas.microsoft.com/office/drawing/2014/main" id="{75DFE6B1-6505-49F9-930B-924495C9B3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5721" y="1612580"/>
                <a:ext cx="1312411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F3E34F8F-9346-4045-911D-F4AF67EACF9D}"/>
                  </a:ext>
                </a:extLst>
              </p:cNvPr>
              <p:cNvSpPr/>
              <p:nvPr/>
            </p:nvSpPr>
            <p:spPr>
              <a:xfrm>
                <a:off x="9160300" y="748705"/>
                <a:ext cx="94929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kumimoji="1" lang="en-US" altLang="ja-JP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𝟎𝟎</m:t>
                      </m:r>
                    </m:oMath>
                  </m:oMathPara>
                </a14:m>
                <a:endParaRPr lang="ja-JP" altLang="en-US" sz="2800" b="1" dirty="0">
                  <a:solidFill>
                    <a:srgbClr val="FF0000"/>
                  </a:solidFill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27" name="正方形/長方形 26">
                <a:extLst>
                  <a:ext uri="{FF2B5EF4-FFF2-40B4-BE49-F238E27FC236}">
                    <a16:creationId xmlns:a16="http://schemas.microsoft.com/office/drawing/2014/main" id="{F3E34F8F-9346-4045-911D-F4AF67EACF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0300" y="748705"/>
                <a:ext cx="949299" cy="5232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正方形/長方形 27">
                <a:extLst>
                  <a:ext uri="{FF2B5EF4-FFF2-40B4-BE49-F238E27FC236}">
                    <a16:creationId xmlns:a16="http://schemas.microsoft.com/office/drawing/2014/main" id="{1CC05896-9EE5-437F-9200-4FB342825237}"/>
                  </a:ext>
                </a:extLst>
              </p:cNvPr>
              <p:cNvSpPr/>
              <p:nvPr/>
            </p:nvSpPr>
            <p:spPr>
              <a:xfrm>
                <a:off x="9226135" y="1245594"/>
                <a:ext cx="86805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kumimoji="1" lang="en-US" altLang="ja-JP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kumimoji="1" lang="en-US" altLang="ja-JP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ja-JP" altLang="en-US" sz="2800" b="1" dirty="0">
                  <a:solidFill>
                    <a:srgbClr val="FF0000"/>
                  </a:solidFill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28" name="正方形/長方形 27">
                <a:extLst>
                  <a:ext uri="{FF2B5EF4-FFF2-40B4-BE49-F238E27FC236}">
                    <a16:creationId xmlns:a16="http://schemas.microsoft.com/office/drawing/2014/main" id="{1CC05896-9EE5-437F-9200-4FB3428252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6135" y="1245594"/>
                <a:ext cx="868058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5787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6" grpId="0"/>
      <p:bldP spid="17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BC8F5B1-F28F-4C8E-A27B-EAA716AABC39}"/>
              </a:ext>
            </a:extLst>
          </p:cNvPr>
          <p:cNvSpPr txBox="1">
            <a:spLocks/>
          </p:cNvSpPr>
          <p:nvPr/>
        </p:nvSpPr>
        <p:spPr>
          <a:xfrm>
            <a:off x="-21980" y="7863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熱と温度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94104D-4EC1-479D-A5AD-665001F1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9149"/>
            <a:ext cx="2743200" cy="365125"/>
          </a:xfrm>
        </p:spPr>
        <p:txBody>
          <a:bodyPr/>
          <a:lstStyle/>
          <a:p>
            <a:fld id="{E5F23ADE-3167-4E81-92F9-B6DC78158E7F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7AA6D1-F801-4257-B167-AB67B9F2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32916F-A0B1-44D6-831B-020DA44E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51AC0DD-C245-4088-A68A-1F684B6C3B18}"/>
              </a:ext>
            </a:extLst>
          </p:cNvPr>
          <p:cNvSpPr/>
          <p:nvPr/>
        </p:nvSpPr>
        <p:spPr>
          <a:xfrm>
            <a:off x="341013" y="1044867"/>
            <a:ext cx="63594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牛乳を顕微鏡観察すると、</a:t>
            </a:r>
            <a:endParaRPr lang="ja-JP" altLang="en-US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0179821-E646-4E5B-A94C-BFAF3BE7ACD7}"/>
              </a:ext>
            </a:extLst>
          </p:cNvPr>
          <p:cNvSpPr/>
          <p:nvPr/>
        </p:nvSpPr>
        <p:spPr>
          <a:xfrm>
            <a:off x="508057" y="2038894"/>
            <a:ext cx="1153565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脂肪分子が</a:t>
            </a:r>
            <a:r>
              <a:rPr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4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不規則</a:t>
            </a: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に動いていることがわかる。</a:t>
            </a:r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これは、乱雑に動く</a:t>
            </a:r>
            <a:r>
              <a:rPr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4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液体の分子</a:t>
            </a:r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が不規則に脂肪分子に衝突するためである。この運動を</a:t>
            </a:r>
            <a:r>
              <a:rPr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4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ブラウン</a:t>
            </a:r>
            <a:r>
              <a:rPr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運動</a:t>
            </a:r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という。</a:t>
            </a:r>
            <a:endParaRPr lang="en-US" altLang="ja-JP" sz="4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③によって、発見され、</a:t>
            </a:r>
            <a:r>
              <a:rPr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</a:t>
            </a:r>
            <a:r>
              <a:rPr lang="ja-JP" altLang="en-US" sz="4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アインシュタイン</a:t>
            </a:r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がその運動の理由を説明した。</a:t>
            </a:r>
            <a:endParaRPr lang="ja-JP" altLang="en-US" sz="4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4400" b="1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507247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50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4AE1167-D3CE-487C-80EE-2CBC2314B666}"/>
              </a:ext>
            </a:extLst>
          </p:cNvPr>
          <p:cNvSpPr/>
          <p:nvPr/>
        </p:nvSpPr>
        <p:spPr>
          <a:xfrm>
            <a:off x="232437" y="832565"/>
            <a:ext cx="115231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latin typeface="HG丸ｺﾞｼｯｸM-PRO" panose="020F0600000000000000" pitchFamily="50" charset="-128"/>
              </a:rPr>
              <a:t>問２　比熱が</a:t>
            </a:r>
            <a:r>
              <a:rPr lang="en-US" altLang="ja-JP" sz="24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0.3[</a:t>
            </a:r>
            <a:r>
              <a:rPr lang="en-US" altLang="ja-JP" sz="2400" b="1" dirty="0" err="1">
                <a:solidFill>
                  <a:srgbClr val="FF0000"/>
                </a:solidFill>
                <a:latin typeface="HG丸ｺﾞｼｯｸM-PRO" panose="020F0600000000000000" pitchFamily="50" charset="-128"/>
              </a:rPr>
              <a:t>cal</a:t>
            </a:r>
            <a:r>
              <a:rPr lang="en-US" altLang="ja-JP" sz="24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/(g</a:t>
            </a:r>
            <a: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・℃</a:t>
            </a:r>
            <a:r>
              <a:rPr lang="en-US" altLang="ja-JP" sz="24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)]</a:t>
            </a:r>
            <a:r>
              <a:rPr lang="ja-JP" altLang="en-US" sz="2400" dirty="0">
                <a:latin typeface="HG丸ｺﾞｼｯｸM-PRO" panose="020F0600000000000000" pitchFamily="50" charset="-128"/>
              </a:rPr>
              <a:t>の液体</a:t>
            </a:r>
            <a:r>
              <a:rPr lang="en-US" altLang="ja-JP" sz="2400" dirty="0">
                <a:latin typeface="HG丸ｺﾞｼｯｸM-PRO" panose="020F0600000000000000" pitchFamily="50" charset="-128"/>
              </a:rPr>
              <a:t>400[g]</a:t>
            </a:r>
            <a:r>
              <a:rPr lang="ja-JP" altLang="en-US" sz="2400" dirty="0">
                <a:latin typeface="HG丸ｺﾞｼｯｸM-PRO" panose="020F0600000000000000" pitchFamily="50" charset="-128"/>
              </a:rPr>
              <a:t>を浴槽Ａに入れ、比熱が</a:t>
            </a:r>
            <a:r>
              <a:rPr lang="en-US" altLang="ja-JP" sz="24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0.2[</a:t>
            </a:r>
            <a:r>
              <a:rPr lang="en-US" altLang="ja-JP" sz="2400" b="1" dirty="0" err="1">
                <a:solidFill>
                  <a:srgbClr val="FF0000"/>
                </a:solidFill>
                <a:latin typeface="HG丸ｺﾞｼｯｸM-PRO" panose="020F0600000000000000" pitchFamily="50" charset="-128"/>
              </a:rPr>
              <a:t>cal</a:t>
            </a:r>
            <a:r>
              <a:rPr lang="en-US" altLang="ja-JP" sz="24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/(g</a:t>
            </a:r>
            <a: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・℃</a:t>
            </a:r>
            <a:r>
              <a:rPr lang="en-US" altLang="ja-JP" sz="2400" b="1" dirty="0">
                <a:solidFill>
                  <a:srgbClr val="FF0000"/>
                </a:solidFill>
                <a:latin typeface="HG丸ｺﾞｼｯｸM-PRO" panose="020F0600000000000000" pitchFamily="50" charset="-128"/>
              </a:rPr>
              <a:t>)]</a:t>
            </a:r>
            <a:r>
              <a:rPr lang="ja-JP" altLang="en-US" sz="2400" dirty="0">
                <a:latin typeface="HG丸ｺﾞｼｯｸM-PRO" panose="020F0600000000000000" pitchFamily="50" charset="-128"/>
              </a:rPr>
              <a:t>の液体</a:t>
            </a:r>
            <a:r>
              <a:rPr lang="en-US" altLang="ja-JP" sz="2400" dirty="0">
                <a:latin typeface="HG丸ｺﾞｼｯｸM-PRO" panose="020F0600000000000000" pitchFamily="50" charset="-128"/>
              </a:rPr>
              <a:t>200[g]</a:t>
            </a:r>
            <a:r>
              <a:rPr lang="ja-JP" altLang="en-US" sz="2400" dirty="0">
                <a:latin typeface="HG丸ｺﾞｼｯｸM-PRO" panose="020F0600000000000000" pitchFamily="50" charset="-128"/>
              </a:rPr>
              <a:t>を浴槽Ｂに入れる。しばらくすると液体の温度は</a:t>
            </a:r>
            <a:r>
              <a:rPr lang="ja-JP" altLang="en-US" sz="2400" dirty="0" err="1">
                <a:latin typeface="HG丸ｺﾞｼｯｸM-PRO" panose="020F0600000000000000" pitchFamily="50" charset="-128"/>
              </a:rPr>
              <a:t>ｔ</a:t>
            </a:r>
            <a:r>
              <a:rPr lang="en-US" altLang="ja-JP" sz="2400" dirty="0">
                <a:latin typeface="HG丸ｺﾞｼｯｸM-PRO" panose="020F0600000000000000" pitchFamily="50" charset="-128"/>
              </a:rPr>
              <a:t>[℃]</a:t>
            </a:r>
            <a:r>
              <a:rPr lang="ja-JP" altLang="en-US" sz="2400" dirty="0">
                <a:latin typeface="HG丸ｺﾞｼｯｸM-PRO" panose="020F0600000000000000" pitchFamily="50" charset="-128"/>
              </a:rPr>
              <a:t>になった。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93BD60EE-9D8E-4843-87FA-238156E871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8696" y="4463081"/>
            <a:ext cx="3503304" cy="2194523"/>
          </a:xfrm>
          <a:prstGeom prst="rect">
            <a:avLst/>
          </a:prstGeom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7891A06-5C2A-4B7A-B476-805A15162154}"/>
              </a:ext>
            </a:extLst>
          </p:cNvPr>
          <p:cNvSpPr/>
          <p:nvPr/>
        </p:nvSpPr>
        <p:spPr>
          <a:xfrm>
            <a:off x="6096000" y="2902320"/>
            <a:ext cx="43043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高温物体が放出した熱</a:t>
            </a:r>
            <a:endParaRPr kumimoji="1" lang="ja-JP" altLang="en-US" sz="32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9671499-60D4-4B02-B506-854F8C78E50C}"/>
              </a:ext>
            </a:extLst>
          </p:cNvPr>
          <p:cNvSpPr/>
          <p:nvPr/>
        </p:nvSpPr>
        <p:spPr>
          <a:xfrm>
            <a:off x="1414623" y="2921570"/>
            <a:ext cx="47163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低温物体が吸収した熱＝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3F8855D-D46C-4AC1-90AC-F59A7E4C456E}"/>
                  </a:ext>
                </a:extLst>
              </p:cNvPr>
              <p:cNvSpPr txBox="1"/>
              <p:nvPr/>
            </p:nvSpPr>
            <p:spPr>
              <a:xfrm>
                <a:off x="377866" y="3477396"/>
                <a:ext cx="575311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400</m:t>
                      </m:r>
                      <m:r>
                        <a:rPr kumimoji="1" lang="en-US" altLang="ja-JP" sz="4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×0.3×</m:t>
                      </m:r>
                      <m:d>
                        <m:dPr>
                          <m:ctrlPr>
                            <a:rPr kumimoji="1" lang="en-US" altLang="ja-JP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kumimoji="1" lang="en-US" altLang="ja-JP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−10</m:t>
                          </m:r>
                        </m:e>
                      </m:d>
                      <m:r>
                        <a:rPr kumimoji="1" lang="en-US" altLang="ja-JP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kumimoji="1" lang="ja-JP" altLang="en-US" sz="4400" dirty="0"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D3F8855D-D46C-4AC1-90AC-F59A7E4C45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866" y="3477396"/>
                <a:ext cx="5753113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384624C4-FF76-4D90-9DFC-ECA001C9EF81}"/>
                  </a:ext>
                </a:extLst>
              </p:cNvPr>
              <p:cNvSpPr/>
              <p:nvPr/>
            </p:nvSpPr>
            <p:spPr>
              <a:xfrm>
                <a:off x="6028116" y="3414114"/>
                <a:ext cx="5359479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4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200×</m:t>
                      </m:r>
                      <m:r>
                        <a:rPr kumimoji="1" lang="en-US" altLang="ja-JP" sz="4400" i="1">
                          <a:latin typeface="Cambria Math" panose="02040503050406030204" pitchFamily="18" charset="0"/>
                        </a:rPr>
                        <m:t>0.2</m:t>
                      </m:r>
                      <m:r>
                        <a:rPr kumimoji="1" lang="en-US" altLang="ja-JP" sz="4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kumimoji="1" lang="en-US" altLang="ja-JP" sz="4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4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70−</m:t>
                          </m:r>
                          <m:r>
                            <a:rPr kumimoji="1" lang="en-US" altLang="ja-JP" sz="4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ja-JP" altLang="en-US" sz="4400" dirty="0"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14" name="正方形/長方形 13">
                <a:extLst>
                  <a:ext uri="{FF2B5EF4-FFF2-40B4-BE49-F238E27FC236}">
                    <a16:creationId xmlns:a16="http://schemas.microsoft.com/office/drawing/2014/main" id="{384624C4-FF76-4D90-9DFC-ECA001C9EF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8116" y="3414114"/>
                <a:ext cx="5359479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3189E6F-64AD-40A0-A183-309106940EB0}"/>
                  </a:ext>
                </a:extLst>
              </p:cNvPr>
              <p:cNvSpPr txBox="1"/>
              <p:nvPr/>
            </p:nvSpPr>
            <p:spPr>
              <a:xfrm>
                <a:off x="2984518" y="4227017"/>
                <a:ext cx="4771884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d>
                        <m:dPr>
                          <m:ctrlPr>
                            <a:rPr kumimoji="1" lang="en-US" altLang="ja-JP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kumimoji="1" lang="en-US" altLang="ja-JP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−10</m:t>
                          </m:r>
                        </m:e>
                      </m:d>
                      <m:r>
                        <a:rPr kumimoji="1" lang="en-US" altLang="ja-JP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</m:t>
                      </m:r>
                      <m:r>
                        <a:rPr kumimoji="1" lang="en-US" altLang="ja-JP" sz="4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0−</m:t>
                      </m:r>
                      <m:r>
                        <a:rPr kumimoji="1" lang="en-US" altLang="ja-JP" sz="4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kumimoji="1" lang="ja-JP" altLang="en-US" sz="4400" dirty="0"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3189E6F-64AD-40A0-A183-309106940E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4518" y="4227017"/>
                <a:ext cx="4771884" cy="6771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3FCD2B36-5C51-472A-BC1A-3CF09A179513}"/>
                  </a:ext>
                </a:extLst>
              </p:cNvPr>
              <p:cNvSpPr txBox="1"/>
              <p:nvPr/>
            </p:nvSpPr>
            <p:spPr>
              <a:xfrm>
                <a:off x="4764622" y="4849735"/>
                <a:ext cx="2409506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kumimoji="1" lang="en-US" altLang="ja-JP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4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kumimoji="1" lang="ja-JP" altLang="en-US" sz="4400" dirty="0"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3FCD2B36-5C51-472A-BC1A-3CF09A1795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4622" y="4849735"/>
                <a:ext cx="2409506" cy="67710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9E7DDE9E-5B5F-4FCB-A0ED-AB0CE7E12D48}"/>
                  </a:ext>
                </a:extLst>
              </p:cNvPr>
              <p:cNvSpPr txBox="1"/>
              <p:nvPr/>
            </p:nvSpPr>
            <p:spPr>
              <a:xfrm>
                <a:off x="4438379" y="5526843"/>
                <a:ext cx="331802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kumimoji="1" lang="en-US" altLang="ja-JP" sz="4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kumimoji="1" lang="en-US" altLang="ja-JP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=25[</m:t>
                      </m:r>
                      <m:r>
                        <a:rPr kumimoji="1" lang="ja-JP" altLang="en-US" sz="4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℃</m:t>
                      </m:r>
                      <m:r>
                        <a:rPr kumimoji="1" lang="en-US" altLang="ja-JP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kumimoji="1" lang="ja-JP" altLang="en-US" sz="4400" dirty="0"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9E7DDE9E-5B5F-4FCB-A0ED-AB0CE7E12D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8379" y="5526843"/>
                <a:ext cx="3318023" cy="67710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タイトル 1">
            <a:extLst>
              <a:ext uri="{FF2B5EF4-FFF2-40B4-BE49-F238E27FC236}">
                <a16:creationId xmlns:a16="http://schemas.microsoft.com/office/drawing/2014/main" id="{A6AAB433-049F-4A13-9DAD-0F0D5EFFD2B8}"/>
              </a:ext>
            </a:extLst>
          </p:cNvPr>
          <p:cNvSpPr txBox="1">
            <a:spLocks/>
          </p:cNvSpPr>
          <p:nvPr/>
        </p:nvSpPr>
        <p:spPr>
          <a:xfrm>
            <a:off x="232437" y="2434028"/>
            <a:ext cx="4142760" cy="91346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HG丸ｺﾞｼｯｸM-PRO" panose="020F0600000000000000" pitchFamily="50" charset="-128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solidFill>
                  <a:srgbClr val="FF0000"/>
                </a:solidFill>
                <a:ea typeface="HG丸ｺﾞｼｯｸM-PRO" panose="020F0600000000000000" pitchFamily="50" charset="-128"/>
              </a:rPr>
              <a:t>熱量保存則より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280FB35C-A99E-492F-BBAE-D909B534D651}"/>
                  </a:ext>
                </a:extLst>
              </p:cNvPr>
              <p:cNvSpPr/>
              <p:nvPr/>
            </p:nvSpPr>
            <p:spPr>
              <a:xfrm>
                <a:off x="2860127" y="1533952"/>
                <a:ext cx="4314001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283−273=</m:t>
                      </m:r>
                      <m:r>
                        <a:rPr kumimoji="1" lang="en-US" altLang="ja-JP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kumimoji="1" lang="en-US" altLang="ja-JP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kumimoji="1" lang="ja-JP" alt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℃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ja-JP" altLang="en-US" sz="3600" dirty="0"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280FB35C-A99E-492F-BBAE-D909B534D6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0127" y="1533952"/>
                <a:ext cx="4314001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058CC089-6D83-49B7-A50D-1C9D0E1CB006}"/>
                  </a:ext>
                </a:extLst>
              </p:cNvPr>
              <p:cNvSpPr/>
              <p:nvPr/>
            </p:nvSpPr>
            <p:spPr>
              <a:xfrm>
                <a:off x="7222160" y="1552689"/>
                <a:ext cx="421942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343−273=7</m:t>
                    </m:r>
                    <m:r>
                      <a:rPr kumimoji="1" lang="en-US" altLang="ja-JP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kumimoji="1" lang="en-US" altLang="ja-JP" sz="36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ja-JP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[</m:t>
                    </m:r>
                    <m:r>
                      <a:rPr kumimoji="1" lang="ja-JP" alt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℃</m:t>
                    </m:r>
                    <m:r>
                      <a:rPr kumimoji="1" lang="en-US" altLang="ja-JP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endParaRPr lang="ja-JP" altLang="en-US" sz="3600" dirty="0">
                  <a:latin typeface="HG丸ｺﾞｼｯｸM-PRO" panose="020F0600000000000000" pitchFamily="50" charset="-128"/>
                </a:endParaRPr>
              </a:p>
            </p:txBody>
          </p:sp>
        </mc:Choice>
        <mc:Fallback xmlns=""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058CC089-6D83-49B7-A50D-1C9D0E1CB0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2160" y="1552689"/>
                <a:ext cx="4219425" cy="6463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コンテンツ プレースホルダー 2">
            <a:extLst>
              <a:ext uri="{FF2B5EF4-FFF2-40B4-BE49-F238E27FC236}">
                <a16:creationId xmlns:a16="http://schemas.microsoft.com/office/drawing/2014/main" id="{3A25C971-C086-40D0-AE52-6D910854BDC9}"/>
              </a:ext>
            </a:extLst>
          </p:cNvPr>
          <p:cNvSpPr txBox="1">
            <a:spLocks/>
          </p:cNvSpPr>
          <p:nvPr/>
        </p:nvSpPr>
        <p:spPr>
          <a:xfrm>
            <a:off x="-10990" y="20697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en-US" altLang="ja-JP" sz="3600" dirty="0">
                <a:latin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熱量保存則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033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BF67-E54D-4106-9C0E-4849E4AC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2A3E-56C7-4BB7-8447-82D169E97149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CD15CD-9BA1-4E96-B8F3-D1A0E451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A19B74-65D2-43B6-B518-A4A89A4E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51</a:t>
            </a:fld>
            <a:endParaRPr kumimoji="1" lang="ja-JP" altLang="en-US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3A74294B-BBF9-4E9C-971A-EF19DDE2E284}"/>
              </a:ext>
            </a:extLst>
          </p:cNvPr>
          <p:cNvSpPr txBox="1">
            <a:spLocks/>
          </p:cNvSpPr>
          <p:nvPr/>
        </p:nvSpPr>
        <p:spPr>
          <a:xfrm>
            <a:off x="-21980" y="79867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</a:rPr>
              <a:t>§.</a:t>
            </a:r>
            <a:r>
              <a:rPr lang="ja-JP" altLang="en-US" sz="3600" dirty="0">
                <a:latin typeface="HG丸ｺﾞｼｯｸM-PRO" panose="020F0600000000000000" pitchFamily="50" charset="-128"/>
              </a:rPr>
              <a:t>ふりかえり・リフレクション</a:t>
            </a:r>
            <a:endParaRPr lang="en-US" altLang="ja-JP" sz="3600" dirty="0">
              <a:latin typeface="HG丸ｺﾞｼｯｸM-PRO" panose="020F06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E334D66-BF55-491B-90C1-F393600DD701}"/>
              </a:ext>
            </a:extLst>
          </p:cNvPr>
          <p:cNvSpPr/>
          <p:nvPr/>
        </p:nvSpPr>
        <p:spPr>
          <a:xfrm>
            <a:off x="568605" y="880317"/>
            <a:ext cx="22429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①熱平衡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117CCFB-7712-4C4B-AD6A-AEFFCCE5DBDC}"/>
              </a:ext>
            </a:extLst>
          </p:cNvPr>
          <p:cNvSpPr/>
          <p:nvPr/>
        </p:nvSpPr>
        <p:spPr>
          <a:xfrm>
            <a:off x="519712" y="2185859"/>
            <a:ext cx="17283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②吸収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86E4EC0-4D35-4AF5-8812-93BAF4FC6103}"/>
              </a:ext>
            </a:extLst>
          </p:cNvPr>
          <p:cNvSpPr/>
          <p:nvPr/>
        </p:nvSpPr>
        <p:spPr>
          <a:xfrm>
            <a:off x="521715" y="3512685"/>
            <a:ext cx="32720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③熱量保存則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43856BC-8974-4D69-BA48-460A7B107DFD}"/>
              </a:ext>
            </a:extLst>
          </p:cNvPr>
          <p:cNvSpPr/>
          <p:nvPr/>
        </p:nvSpPr>
        <p:spPr>
          <a:xfrm>
            <a:off x="519712" y="4818227"/>
            <a:ext cx="113507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1000</a:t>
            </a:r>
            <a:r>
              <a:rPr lang="ja-JP" altLang="en-US" sz="4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＝</a:t>
            </a:r>
            <a:r>
              <a:rPr lang="en-US" altLang="ja-JP" sz="4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100×</a:t>
            </a:r>
            <a:r>
              <a:rPr lang="ja-JP" altLang="en-US" sz="4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en-US" altLang="ja-JP" sz="4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  <a:r>
              <a:rPr lang="ja-JP" altLang="en-US" sz="4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⊿ｔ→⊿ｔ＝５</a:t>
            </a:r>
            <a:r>
              <a:rPr lang="en-US" altLang="ja-JP" sz="4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[</a:t>
            </a:r>
            <a:r>
              <a:rPr lang="ja-JP" altLang="en-US" sz="4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℃</a:t>
            </a:r>
            <a:r>
              <a:rPr lang="en-US" altLang="ja-JP" sz="4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4231647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BC8F5B1-F28F-4C8E-A27B-EAA716AABC39}"/>
              </a:ext>
            </a:extLst>
          </p:cNvPr>
          <p:cNvSpPr txBox="1">
            <a:spLocks/>
          </p:cNvSpPr>
          <p:nvPr/>
        </p:nvSpPr>
        <p:spPr>
          <a:xfrm>
            <a:off x="-21980" y="7863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熱と温度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94104D-4EC1-479D-A5AD-665001F1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9149"/>
            <a:ext cx="2743200" cy="365125"/>
          </a:xfrm>
        </p:spPr>
        <p:txBody>
          <a:bodyPr/>
          <a:lstStyle/>
          <a:p>
            <a:fld id="{E5F23ADE-3167-4E81-92F9-B6DC78158E7F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7AA6D1-F801-4257-B167-AB67B9F2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32916F-A0B1-44D6-831B-020DA44E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2BC2293-ACB8-4C93-8FDA-625FABEA0427}"/>
              </a:ext>
            </a:extLst>
          </p:cNvPr>
          <p:cNvSpPr/>
          <p:nvPr/>
        </p:nvSpPr>
        <p:spPr>
          <a:xfrm>
            <a:off x="127547" y="836235"/>
            <a:ext cx="63594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牛乳を顕微鏡観察すると、</a:t>
            </a:r>
            <a:endParaRPr lang="ja-JP" altLang="en-US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1E63AF2-E29B-469E-AFEC-15A54BD20B74}"/>
              </a:ext>
            </a:extLst>
          </p:cNvPr>
          <p:cNvSpPr/>
          <p:nvPr/>
        </p:nvSpPr>
        <p:spPr>
          <a:xfrm>
            <a:off x="268214" y="1830261"/>
            <a:ext cx="1153565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脂肪分子が</a:t>
            </a:r>
            <a:r>
              <a:rPr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4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不規則</a:t>
            </a: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に動いていることがわかる。</a:t>
            </a:r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これは、乱雑に動く</a:t>
            </a:r>
            <a:r>
              <a:rPr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4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液体の分子</a:t>
            </a:r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が不規則に脂肪分子に衝突するためである。この運動を</a:t>
            </a:r>
            <a:r>
              <a:rPr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4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ブラウン</a:t>
            </a:r>
            <a:r>
              <a:rPr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運動</a:t>
            </a:r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という。</a:t>
            </a:r>
            <a:endParaRPr lang="en-US" altLang="ja-JP" sz="4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③によって、発見され、</a:t>
            </a:r>
            <a:r>
              <a:rPr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</a:t>
            </a:r>
            <a:r>
              <a:rPr lang="ja-JP" altLang="en-US" sz="4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アインシュタイン</a:t>
            </a:r>
            <a:r>
              <a:rPr lang="ja-JP" altLang="en-US" sz="3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がその運動の理由を説明した。</a:t>
            </a:r>
            <a:endParaRPr lang="ja-JP" altLang="en-US" sz="4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4400" b="1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9E7D1CF-84DA-4ADE-887A-94BDA36C1FC8}"/>
              </a:ext>
            </a:extLst>
          </p:cNvPr>
          <p:cNvSpPr/>
          <p:nvPr/>
        </p:nvSpPr>
        <p:spPr>
          <a:xfrm>
            <a:off x="164207" y="5562662"/>
            <a:ext cx="121879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ja-JP" altLang="en-US" sz="3600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〇温度とは　</a:t>
            </a:r>
            <a:r>
              <a:rPr lang="ja-JP" altLang="en-US" sz="3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熱運動</a:t>
            </a:r>
            <a:r>
              <a:rPr lang="ja-JP" altLang="en-US" sz="3600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の　</a:t>
            </a:r>
            <a:r>
              <a:rPr lang="ja-JP" altLang="en-US" sz="3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激しさ</a:t>
            </a:r>
            <a:r>
              <a:rPr lang="ja-JP" altLang="en-US" sz="3600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を表す物理量である。</a:t>
            </a:r>
          </a:p>
        </p:txBody>
      </p:sp>
    </p:spTree>
    <p:extLst>
      <p:ext uri="{BB962C8B-B14F-4D97-AF65-F5344CB8AC3E}">
        <p14:creationId xmlns:p14="http://schemas.microsoft.com/office/powerpoint/2010/main" val="3387390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BC8F5B1-F28F-4C8E-A27B-EAA716AABC39}"/>
              </a:ext>
            </a:extLst>
          </p:cNvPr>
          <p:cNvSpPr txBox="1">
            <a:spLocks/>
          </p:cNvSpPr>
          <p:nvPr/>
        </p:nvSpPr>
        <p:spPr>
          <a:xfrm>
            <a:off x="-21980" y="7863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熱と温度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94104D-4EC1-479D-A5AD-665001F1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9149"/>
            <a:ext cx="2743200" cy="365125"/>
          </a:xfrm>
        </p:spPr>
        <p:txBody>
          <a:bodyPr/>
          <a:lstStyle/>
          <a:p>
            <a:fld id="{E5F23ADE-3167-4E81-92F9-B6DC78158E7F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7AA6D1-F801-4257-B167-AB67B9F2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32916F-A0B1-44D6-831B-020DA44E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7E0D139-1775-4413-81E5-B22079877FE1}"/>
              </a:ext>
            </a:extLst>
          </p:cNvPr>
          <p:cNvSpPr/>
          <p:nvPr/>
        </p:nvSpPr>
        <p:spPr>
          <a:xfrm>
            <a:off x="245729" y="933777"/>
            <a:ext cx="1153565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Ｑ</a:t>
            </a:r>
            <a:r>
              <a:rPr lang="en-US" altLang="ja-JP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０℃の水</a:t>
            </a:r>
            <a:r>
              <a:rPr lang="en-US" altLang="ja-JP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100</a:t>
            </a:r>
            <a:r>
              <a:rPr lang="ja-JP" altLang="en-US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ｇをオイルランプで温めて</a:t>
            </a:r>
            <a:r>
              <a:rPr lang="en-US" altLang="ja-JP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50℃</a:t>
            </a:r>
            <a:r>
              <a:rPr lang="ja-JP" altLang="en-US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にした。</a:t>
            </a:r>
            <a:endParaRPr lang="en-US" altLang="ja-JP" sz="4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水の質量は　</a:t>
            </a:r>
            <a:endParaRPr lang="en-US" altLang="ja-JP" sz="4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①増えている</a:t>
            </a:r>
            <a:endParaRPr lang="en-US" altLang="ja-JP" sz="48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②減っている</a:t>
            </a:r>
            <a:endParaRPr lang="en-US" altLang="ja-JP" sz="48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③変わらない</a:t>
            </a:r>
            <a:endParaRPr lang="ja-JP" altLang="en-US" sz="6000" b="1" u="sng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フローチャート: 磁気ディスク 6">
            <a:extLst>
              <a:ext uri="{FF2B5EF4-FFF2-40B4-BE49-F238E27FC236}">
                <a16:creationId xmlns:a16="http://schemas.microsoft.com/office/drawing/2014/main" id="{79BF789F-65CB-4799-8627-DDE2804DABF1}"/>
              </a:ext>
            </a:extLst>
          </p:cNvPr>
          <p:cNvSpPr/>
          <p:nvPr/>
        </p:nvSpPr>
        <p:spPr>
          <a:xfrm>
            <a:off x="8109054" y="5188249"/>
            <a:ext cx="2484120" cy="1075791"/>
          </a:xfrm>
          <a:prstGeom prst="flowChartMagneticDisk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</a:endParaRP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DD306F62-B2B2-4928-A997-0FC7D7A38BFA}"/>
              </a:ext>
            </a:extLst>
          </p:cNvPr>
          <p:cNvCxnSpPr>
            <a:cxnSpLocks/>
          </p:cNvCxnSpPr>
          <p:nvPr/>
        </p:nvCxnSpPr>
        <p:spPr>
          <a:xfrm flipH="1">
            <a:off x="7187034" y="4812699"/>
            <a:ext cx="198378" cy="1318231"/>
          </a:xfrm>
          <a:prstGeom prst="line">
            <a:avLst/>
          </a:prstGeom>
          <a:ln w="1206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C50D7E69-2F4B-4371-B4B2-0F409FE2C2C1}"/>
              </a:ext>
            </a:extLst>
          </p:cNvPr>
          <p:cNvCxnSpPr>
            <a:cxnSpLocks/>
          </p:cNvCxnSpPr>
          <p:nvPr/>
        </p:nvCxnSpPr>
        <p:spPr>
          <a:xfrm>
            <a:off x="10992194" y="4802907"/>
            <a:ext cx="388878" cy="1328023"/>
          </a:xfrm>
          <a:prstGeom prst="line">
            <a:avLst/>
          </a:prstGeom>
          <a:ln w="1206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9F4B42CA-77B8-4BC6-B310-E712EAAC6A64}"/>
              </a:ext>
            </a:extLst>
          </p:cNvPr>
          <p:cNvCxnSpPr>
            <a:cxnSpLocks/>
          </p:cNvCxnSpPr>
          <p:nvPr/>
        </p:nvCxnSpPr>
        <p:spPr>
          <a:xfrm>
            <a:off x="11461596" y="3166779"/>
            <a:ext cx="388878" cy="1328023"/>
          </a:xfrm>
          <a:prstGeom prst="line">
            <a:avLst/>
          </a:prstGeom>
          <a:ln w="1206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E30C64F2-BD1B-44C6-B9CB-4A36B0FAEF4E}"/>
              </a:ext>
            </a:extLst>
          </p:cNvPr>
          <p:cNvGrpSpPr/>
          <p:nvPr/>
        </p:nvGrpSpPr>
        <p:grpSpPr>
          <a:xfrm>
            <a:off x="9093938" y="4286948"/>
            <a:ext cx="514351" cy="1171144"/>
            <a:chOff x="5816350" y="4663440"/>
            <a:chExt cx="514351" cy="1171144"/>
          </a:xfrm>
          <a:solidFill>
            <a:srgbClr val="FFFF00"/>
          </a:solidFill>
        </p:grpSpPr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C47B6D49-F380-4A14-9864-2ABC329A30E6}"/>
                </a:ext>
              </a:extLst>
            </p:cNvPr>
            <p:cNvGrpSpPr/>
            <p:nvPr/>
          </p:nvGrpSpPr>
          <p:grpSpPr>
            <a:xfrm>
              <a:off x="5816350" y="4758792"/>
              <a:ext cx="514351" cy="1075792"/>
              <a:chOff x="-1676400" y="2148840"/>
              <a:chExt cx="548640" cy="1219200"/>
            </a:xfrm>
            <a:grpFill/>
          </p:grpSpPr>
          <p:sp>
            <p:nvSpPr>
              <p:cNvPr id="14" name="月 13">
                <a:extLst>
                  <a:ext uri="{FF2B5EF4-FFF2-40B4-BE49-F238E27FC236}">
                    <a16:creationId xmlns:a16="http://schemas.microsoft.com/office/drawing/2014/main" id="{CBC4066D-5FEA-476F-9751-EDBE2395D68E}"/>
                  </a:ext>
                </a:extLst>
              </p:cNvPr>
              <p:cNvSpPr/>
              <p:nvPr/>
            </p:nvSpPr>
            <p:spPr>
              <a:xfrm>
                <a:off x="-1676400" y="2148840"/>
                <a:ext cx="274320" cy="1219200"/>
              </a:xfrm>
              <a:prstGeom prst="moon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HG丸ｺﾞｼｯｸM-PRO" panose="020F0600000000000000" pitchFamily="50" charset="-128"/>
                </a:endParaRPr>
              </a:p>
            </p:txBody>
          </p:sp>
          <p:sp>
            <p:nvSpPr>
              <p:cNvPr id="15" name="月 14">
                <a:extLst>
                  <a:ext uri="{FF2B5EF4-FFF2-40B4-BE49-F238E27FC236}">
                    <a16:creationId xmlns:a16="http://schemas.microsoft.com/office/drawing/2014/main" id="{CE9D36A0-0A0E-4D63-AB6B-3383D36552E5}"/>
                  </a:ext>
                </a:extLst>
              </p:cNvPr>
              <p:cNvSpPr/>
              <p:nvPr/>
            </p:nvSpPr>
            <p:spPr>
              <a:xfrm flipH="1">
                <a:off x="-1402080" y="2148840"/>
                <a:ext cx="274320" cy="1219200"/>
              </a:xfrm>
              <a:prstGeom prst="moon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HG丸ｺﾞｼｯｸM-PRO" panose="020F0600000000000000" pitchFamily="50" charset="-128"/>
                </a:endParaRPr>
              </a:p>
            </p:txBody>
          </p:sp>
        </p:grpSp>
        <p:sp>
          <p:nvSpPr>
            <p:cNvPr id="13" name="楕円 12">
              <a:extLst>
                <a:ext uri="{FF2B5EF4-FFF2-40B4-BE49-F238E27FC236}">
                  <a16:creationId xmlns:a16="http://schemas.microsoft.com/office/drawing/2014/main" id="{68C47327-D33A-4F1C-975C-AA7A19E44980}"/>
                </a:ext>
              </a:extLst>
            </p:cNvPr>
            <p:cNvSpPr/>
            <p:nvPr/>
          </p:nvSpPr>
          <p:spPr>
            <a:xfrm>
              <a:off x="5942081" y="4663440"/>
              <a:ext cx="257176" cy="117114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HG丸ｺﾞｼｯｸM-PRO" panose="020F0600000000000000" pitchFamily="50" charset="-128"/>
              </a:endParaRP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4E5E1F06-A2A6-48D9-9520-1BA417469537}"/>
              </a:ext>
            </a:extLst>
          </p:cNvPr>
          <p:cNvGrpSpPr/>
          <p:nvPr/>
        </p:nvGrpSpPr>
        <p:grpSpPr>
          <a:xfrm>
            <a:off x="7385411" y="1848548"/>
            <a:ext cx="4030465" cy="2964151"/>
            <a:chOff x="7467857" y="2225040"/>
            <a:chExt cx="4030465" cy="2964151"/>
          </a:xfrm>
        </p:grpSpPr>
        <p:sp>
          <p:nvSpPr>
            <p:cNvPr id="17" name="平行四辺形 16">
              <a:extLst>
                <a:ext uri="{FF2B5EF4-FFF2-40B4-BE49-F238E27FC236}">
                  <a16:creationId xmlns:a16="http://schemas.microsoft.com/office/drawing/2014/main" id="{FA5B0DB2-C766-4EC0-BCC1-E81F17D813C9}"/>
                </a:ext>
              </a:extLst>
            </p:cNvPr>
            <p:cNvSpPr/>
            <p:nvPr/>
          </p:nvSpPr>
          <p:spPr>
            <a:xfrm>
              <a:off x="7467857" y="3543271"/>
              <a:ext cx="4030465" cy="1645920"/>
            </a:xfrm>
            <a:prstGeom prst="parallelogram">
              <a:avLst/>
            </a:prstGeom>
            <a:solidFill>
              <a:schemeClr val="bg1">
                <a:alpha val="80000"/>
              </a:schemeClr>
            </a:solidFill>
            <a:ln w="476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HG丸ｺﾞｼｯｸM-PRO" panose="020F0600000000000000" pitchFamily="50" charset="-128"/>
              </a:endParaRPr>
            </a:p>
          </p:txBody>
        </p:sp>
        <p:sp>
          <p:nvSpPr>
            <p:cNvPr id="18" name="円柱 17">
              <a:extLst>
                <a:ext uri="{FF2B5EF4-FFF2-40B4-BE49-F238E27FC236}">
                  <a16:creationId xmlns:a16="http://schemas.microsoft.com/office/drawing/2014/main" id="{9239214A-9490-4FB4-9351-1D1204070D72}"/>
                </a:ext>
              </a:extLst>
            </p:cNvPr>
            <p:cNvSpPr/>
            <p:nvPr/>
          </p:nvSpPr>
          <p:spPr>
            <a:xfrm>
              <a:off x="8709660" y="3017520"/>
              <a:ext cx="1546860" cy="1645920"/>
            </a:xfrm>
            <a:prstGeom prst="can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HG丸ｺﾞｼｯｸM-PRO" panose="020F0600000000000000" pitchFamily="50" charset="-128"/>
              </a:endParaRPr>
            </a:p>
          </p:txBody>
        </p:sp>
        <p:sp>
          <p:nvSpPr>
            <p:cNvPr id="19" name="円柱 18">
              <a:extLst>
                <a:ext uri="{FF2B5EF4-FFF2-40B4-BE49-F238E27FC236}">
                  <a16:creationId xmlns:a16="http://schemas.microsoft.com/office/drawing/2014/main" id="{E035A35C-2E24-4BB6-A12A-7347A4E6B9C8}"/>
                </a:ext>
              </a:extLst>
            </p:cNvPr>
            <p:cNvSpPr/>
            <p:nvPr/>
          </p:nvSpPr>
          <p:spPr>
            <a:xfrm>
              <a:off x="8709660" y="2225040"/>
              <a:ext cx="1546860" cy="2438400"/>
            </a:xfrm>
            <a:prstGeom prst="can">
              <a:avLst/>
            </a:prstGeom>
            <a:noFill/>
            <a:ln w="603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HG丸ｺﾞｼｯｸM-PRO" panose="020F06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309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BC8F5B1-F28F-4C8E-A27B-EAA716AABC39}"/>
              </a:ext>
            </a:extLst>
          </p:cNvPr>
          <p:cNvSpPr txBox="1">
            <a:spLocks/>
          </p:cNvSpPr>
          <p:nvPr/>
        </p:nvSpPr>
        <p:spPr>
          <a:xfrm>
            <a:off x="-21980" y="7863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熱と温度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94104D-4EC1-479D-A5AD-665001F1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9149"/>
            <a:ext cx="2743200" cy="365125"/>
          </a:xfrm>
        </p:spPr>
        <p:txBody>
          <a:bodyPr/>
          <a:lstStyle/>
          <a:p>
            <a:fld id="{E5F23ADE-3167-4E81-92F9-B6DC78158E7F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7AA6D1-F801-4257-B167-AB67B9F2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32916F-A0B1-44D6-831B-020DA44E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6" name="フローチャート: 磁気ディスク 5">
            <a:extLst>
              <a:ext uri="{FF2B5EF4-FFF2-40B4-BE49-F238E27FC236}">
                <a16:creationId xmlns:a16="http://schemas.microsoft.com/office/drawing/2014/main" id="{6EAF7D55-BF30-4CCE-AE45-B4622E2545B5}"/>
              </a:ext>
            </a:extLst>
          </p:cNvPr>
          <p:cNvSpPr/>
          <p:nvPr/>
        </p:nvSpPr>
        <p:spPr>
          <a:xfrm>
            <a:off x="2104299" y="4867198"/>
            <a:ext cx="2484120" cy="1075791"/>
          </a:xfrm>
          <a:prstGeom prst="flowChartMagneticDisk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</a:endParaRP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1B216450-3003-400B-B916-1EADC43680EB}"/>
              </a:ext>
            </a:extLst>
          </p:cNvPr>
          <p:cNvCxnSpPr>
            <a:cxnSpLocks/>
          </p:cNvCxnSpPr>
          <p:nvPr/>
        </p:nvCxnSpPr>
        <p:spPr>
          <a:xfrm flipH="1">
            <a:off x="1182279" y="4491648"/>
            <a:ext cx="198378" cy="1318231"/>
          </a:xfrm>
          <a:prstGeom prst="line">
            <a:avLst/>
          </a:prstGeom>
          <a:ln w="1206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D2EE0B5B-E6FF-43FA-B257-05C16E52A218}"/>
              </a:ext>
            </a:extLst>
          </p:cNvPr>
          <p:cNvCxnSpPr>
            <a:cxnSpLocks/>
          </p:cNvCxnSpPr>
          <p:nvPr/>
        </p:nvCxnSpPr>
        <p:spPr>
          <a:xfrm>
            <a:off x="4987439" y="4481856"/>
            <a:ext cx="388878" cy="1328023"/>
          </a:xfrm>
          <a:prstGeom prst="line">
            <a:avLst/>
          </a:prstGeom>
          <a:ln w="1206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9FAE3C39-CDAC-4855-80E7-F065737F8CE0}"/>
              </a:ext>
            </a:extLst>
          </p:cNvPr>
          <p:cNvCxnSpPr>
            <a:cxnSpLocks/>
          </p:cNvCxnSpPr>
          <p:nvPr/>
        </p:nvCxnSpPr>
        <p:spPr>
          <a:xfrm>
            <a:off x="5456841" y="2845728"/>
            <a:ext cx="388878" cy="1328023"/>
          </a:xfrm>
          <a:prstGeom prst="line">
            <a:avLst/>
          </a:prstGeom>
          <a:ln w="1206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26E319E3-E4A0-4335-8710-C9FF78F8C5BE}"/>
              </a:ext>
            </a:extLst>
          </p:cNvPr>
          <p:cNvGrpSpPr/>
          <p:nvPr/>
        </p:nvGrpSpPr>
        <p:grpSpPr>
          <a:xfrm>
            <a:off x="3089183" y="3965897"/>
            <a:ext cx="514351" cy="1171144"/>
            <a:chOff x="5816350" y="4663440"/>
            <a:chExt cx="514351" cy="1171144"/>
          </a:xfrm>
          <a:solidFill>
            <a:srgbClr val="FFFF00"/>
          </a:solidFill>
        </p:grpSpPr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CE378105-62A2-438A-A7A9-416C2E607BD3}"/>
                </a:ext>
              </a:extLst>
            </p:cNvPr>
            <p:cNvGrpSpPr/>
            <p:nvPr/>
          </p:nvGrpSpPr>
          <p:grpSpPr>
            <a:xfrm>
              <a:off x="5816350" y="4758792"/>
              <a:ext cx="514351" cy="1075792"/>
              <a:chOff x="-1676400" y="2148840"/>
              <a:chExt cx="548640" cy="1219200"/>
            </a:xfrm>
            <a:grpFill/>
          </p:grpSpPr>
          <p:sp>
            <p:nvSpPr>
              <p:cNvPr id="13" name="月 12">
                <a:extLst>
                  <a:ext uri="{FF2B5EF4-FFF2-40B4-BE49-F238E27FC236}">
                    <a16:creationId xmlns:a16="http://schemas.microsoft.com/office/drawing/2014/main" id="{0FEA33A1-3CD9-42E4-8B64-E97D3B92BAAE}"/>
                  </a:ext>
                </a:extLst>
              </p:cNvPr>
              <p:cNvSpPr/>
              <p:nvPr/>
            </p:nvSpPr>
            <p:spPr>
              <a:xfrm>
                <a:off x="-1676400" y="2148840"/>
                <a:ext cx="274320" cy="1219200"/>
              </a:xfrm>
              <a:prstGeom prst="moon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HG丸ｺﾞｼｯｸM-PRO" panose="020F0600000000000000" pitchFamily="50" charset="-128"/>
                </a:endParaRPr>
              </a:p>
            </p:txBody>
          </p:sp>
          <p:sp>
            <p:nvSpPr>
              <p:cNvPr id="14" name="月 13">
                <a:extLst>
                  <a:ext uri="{FF2B5EF4-FFF2-40B4-BE49-F238E27FC236}">
                    <a16:creationId xmlns:a16="http://schemas.microsoft.com/office/drawing/2014/main" id="{EEA1E96A-EFCF-4E25-9B47-E1F141F51C0B}"/>
                  </a:ext>
                </a:extLst>
              </p:cNvPr>
              <p:cNvSpPr/>
              <p:nvPr/>
            </p:nvSpPr>
            <p:spPr>
              <a:xfrm flipH="1">
                <a:off x="-1402080" y="2148840"/>
                <a:ext cx="274320" cy="1219200"/>
              </a:xfrm>
              <a:prstGeom prst="moon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latin typeface="HG丸ｺﾞｼｯｸM-PRO" panose="020F0600000000000000" pitchFamily="50" charset="-128"/>
                </a:endParaRPr>
              </a:p>
            </p:txBody>
          </p:sp>
        </p:grp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144EA536-33F2-4D39-A900-508236270A88}"/>
                </a:ext>
              </a:extLst>
            </p:cNvPr>
            <p:cNvSpPr/>
            <p:nvPr/>
          </p:nvSpPr>
          <p:spPr>
            <a:xfrm>
              <a:off x="5942081" y="4663440"/>
              <a:ext cx="257176" cy="117114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HG丸ｺﾞｼｯｸM-PRO" panose="020F0600000000000000" pitchFamily="50" charset="-128"/>
              </a:endParaRP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3BF729BB-7661-453F-B5A8-0C028C2D558C}"/>
              </a:ext>
            </a:extLst>
          </p:cNvPr>
          <p:cNvGrpSpPr/>
          <p:nvPr/>
        </p:nvGrpSpPr>
        <p:grpSpPr>
          <a:xfrm>
            <a:off x="1380656" y="1527497"/>
            <a:ext cx="4030465" cy="2964151"/>
            <a:chOff x="7467857" y="2225040"/>
            <a:chExt cx="4030465" cy="2964151"/>
          </a:xfrm>
        </p:grpSpPr>
        <p:sp>
          <p:nvSpPr>
            <p:cNvPr id="16" name="平行四辺形 15">
              <a:extLst>
                <a:ext uri="{FF2B5EF4-FFF2-40B4-BE49-F238E27FC236}">
                  <a16:creationId xmlns:a16="http://schemas.microsoft.com/office/drawing/2014/main" id="{D47EA901-11D2-4AB0-887A-5EEE6C835836}"/>
                </a:ext>
              </a:extLst>
            </p:cNvPr>
            <p:cNvSpPr/>
            <p:nvPr/>
          </p:nvSpPr>
          <p:spPr>
            <a:xfrm>
              <a:off x="7467857" y="3543271"/>
              <a:ext cx="4030465" cy="1645920"/>
            </a:xfrm>
            <a:prstGeom prst="parallelogram">
              <a:avLst/>
            </a:prstGeom>
            <a:solidFill>
              <a:schemeClr val="bg1">
                <a:alpha val="80000"/>
              </a:schemeClr>
            </a:solidFill>
            <a:ln w="476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HG丸ｺﾞｼｯｸM-PRO" panose="020F0600000000000000" pitchFamily="50" charset="-128"/>
              </a:endParaRPr>
            </a:p>
          </p:txBody>
        </p:sp>
        <p:sp>
          <p:nvSpPr>
            <p:cNvPr id="17" name="円柱 16">
              <a:extLst>
                <a:ext uri="{FF2B5EF4-FFF2-40B4-BE49-F238E27FC236}">
                  <a16:creationId xmlns:a16="http://schemas.microsoft.com/office/drawing/2014/main" id="{FCADDFAF-B8FA-4EEC-A06C-0CF5BBACA64E}"/>
                </a:ext>
              </a:extLst>
            </p:cNvPr>
            <p:cNvSpPr/>
            <p:nvPr/>
          </p:nvSpPr>
          <p:spPr>
            <a:xfrm>
              <a:off x="8709660" y="3017520"/>
              <a:ext cx="1546860" cy="1645920"/>
            </a:xfrm>
            <a:prstGeom prst="can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HG丸ｺﾞｼｯｸM-PRO" panose="020F0600000000000000" pitchFamily="50" charset="-128"/>
              </a:endParaRPr>
            </a:p>
          </p:txBody>
        </p:sp>
        <p:sp>
          <p:nvSpPr>
            <p:cNvPr id="18" name="円柱 17">
              <a:extLst>
                <a:ext uri="{FF2B5EF4-FFF2-40B4-BE49-F238E27FC236}">
                  <a16:creationId xmlns:a16="http://schemas.microsoft.com/office/drawing/2014/main" id="{CBFDC7C6-A1EB-42D7-99AB-3D43F2C97E46}"/>
                </a:ext>
              </a:extLst>
            </p:cNvPr>
            <p:cNvSpPr/>
            <p:nvPr/>
          </p:nvSpPr>
          <p:spPr>
            <a:xfrm>
              <a:off x="8709660" y="2225040"/>
              <a:ext cx="1546860" cy="2438400"/>
            </a:xfrm>
            <a:prstGeom prst="can">
              <a:avLst/>
            </a:prstGeom>
            <a:noFill/>
            <a:ln w="603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HG丸ｺﾞｼｯｸM-PRO" panose="020F0600000000000000" pitchFamily="50" charset="-128"/>
              </a:endParaRPr>
            </a:p>
          </p:txBody>
        </p:sp>
      </p:grpSp>
      <p:sp>
        <p:nvSpPr>
          <p:cNvPr id="19" name="楕円 18">
            <a:extLst>
              <a:ext uri="{FF2B5EF4-FFF2-40B4-BE49-F238E27FC236}">
                <a16:creationId xmlns:a16="http://schemas.microsoft.com/office/drawing/2014/main" id="{59025872-D7EB-4665-9FE6-2B499B4C73F8}"/>
              </a:ext>
            </a:extLst>
          </p:cNvPr>
          <p:cNvSpPr/>
          <p:nvPr/>
        </p:nvSpPr>
        <p:spPr>
          <a:xfrm>
            <a:off x="2917735" y="4599145"/>
            <a:ext cx="327660" cy="32766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</a:endParaRP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435E7363-203E-45A3-B555-A901DEB92349}"/>
              </a:ext>
            </a:extLst>
          </p:cNvPr>
          <p:cNvSpPr/>
          <p:nvPr/>
        </p:nvSpPr>
        <p:spPr>
          <a:xfrm>
            <a:off x="3232058" y="4381567"/>
            <a:ext cx="327660" cy="32766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</a:endParaRP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08DDFD5A-8C5A-42CB-BB01-F2D771F08964}"/>
              </a:ext>
            </a:extLst>
          </p:cNvPr>
          <p:cNvSpPr/>
          <p:nvPr/>
        </p:nvSpPr>
        <p:spPr>
          <a:xfrm>
            <a:off x="3275361" y="4823103"/>
            <a:ext cx="327660" cy="32766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</a:endParaRP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7E9C15EA-4150-4FDD-92AE-9C030C1DDAB9}"/>
              </a:ext>
            </a:extLst>
          </p:cNvPr>
          <p:cNvSpPr/>
          <p:nvPr/>
        </p:nvSpPr>
        <p:spPr>
          <a:xfrm>
            <a:off x="3554006" y="4267691"/>
            <a:ext cx="327660" cy="32766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</a:endParaRP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D73B2305-AAEA-4C43-AEE5-D3D0233892C2}"/>
              </a:ext>
            </a:extLst>
          </p:cNvPr>
          <p:cNvSpPr/>
          <p:nvPr/>
        </p:nvSpPr>
        <p:spPr>
          <a:xfrm>
            <a:off x="6320066" y="1896562"/>
            <a:ext cx="327660" cy="32766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BC849F70-B576-4141-BBE7-4BC4A826AF94}"/>
              </a:ext>
            </a:extLst>
          </p:cNvPr>
          <p:cNvSpPr/>
          <p:nvPr/>
        </p:nvSpPr>
        <p:spPr>
          <a:xfrm>
            <a:off x="6939139" y="1675427"/>
            <a:ext cx="44146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5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熱の正体？</a:t>
            </a:r>
            <a:endParaRPr lang="en-US" altLang="ja-JP" sz="5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9F3275BC-4FC0-49A7-A6BD-41523041FCE8}"/>
              </a:ext>
            </a:extLst>
          </p:cNvPr>
          <p:cNvSpPr/>
          <p:nvPr/>
        </p:nvSpPr>
        <p:spPr>
          <a:xfrm>
            <a:off x="6939139" y="2681272"/>
            <a:ext cx="18875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5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熱素</a:t>
            </a:r>
            <a:endParaRPr lang="en-US" altLang="ja-JP" sz="5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001989A9-289A-45ED-BA8E-6F312A50FAD4}"/>
              </a:ext>
            </a:extLst>
          </p:cNvPr>
          <p:cNvSpPr/>
          <p:nvPr/>
        </p:nvSpPr>
        <p:spPr>
          <a:xfrm>
            <a:off x="6939139" y="3785897"/>
            <a:ext cx="394381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5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カロリック</a:t>
            </a:r>
            <a:endParaRPr lang="en-US" altLang="ja-JP" sz="5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9210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1.11022E-16 L 0.00013 -0.1817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0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0.00013 -0.18171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097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96296E-6 L 0.00013 -0.1817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097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1.85185E-6 L 0.00013 -0.18171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0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4" grpId="0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BC8F5B1-F28F-4C8E-A27B-EAA716AABC39}"/>
              </a:ext>
            </a:extLst>
          </p:cNvPr>
          <p:cNvSpPr txBox="1">
            <a:spLocks/>
          </p:cNvSpPr>
          <p:nvPr/>
        </p:nvSpPr>
        <p:spPr>
          <a:xfrm>
            <a:off x="-21980" y="7863"/>
            <a:ext cx="12213980" cy="6682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§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熱と温度</a:t>
            </a:r>
            <a:r>
              <a:rPr lang="en-US" altLang="ja-JP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694104D-4EC1-479D-A5AD-665001F1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9149"/>
            <a:ext cx="2743200" cy="365125"/>
          </a:xfrm>
        </p:spPr>
        <p:txBody>
          <a:bodyPr/>
          <a:lstStyle/>
          <a:p>
            <a:fld id="{E5F23ADE-3167-4E81-92F9-B6DC78158E7F}" type="datetime1">
              <a:rPr kumimoji="1" lang="ja-JP" altLang="en-US" smtClean="0"/>
              <a:t>2020/5/3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A7AA6D1-F801-4257-B167-AB67B9F22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satoshu.com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32916F-A0B1-44D6-831B-020DA44E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DA33-2A29-496E-A303-53C487D9B51A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B000D52-98FC-44F4-998A-41A4DA2F4C1E}"/>
              </a:ext>
            </a:extLst>
          </p:cNvPr>
          <p:cNvSpPr/>
          <p:nvPr/>
        </p:nvSpPr>
        <p:spPr>
          <a:xfrm>
            <a:off x="409823" y="1182431"/>
            <a:ext cx="1147055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5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Ｑ２．</a:t>
            </a:r>
            <a:r>
              <a:rPr lang="ja-JP" altLang="en-US" sz="5400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火や電気</a:t>
            </a:r>
            <a:r>
              <a:rPr lang="ja-JP" altLang="en-US" sz="5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を使わないで水を沸騰させることは</a:t>
            </a:r>
            <a:endParaRPr lang="en-US" altLang="ja-JP" sz="5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5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①できる　　　　を使う</a:t>
            </a:r>
            <a:endParaRPr lang="en-US" altLang="ja-JP" sz="5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endParaRPr lang="en-US" altLang="ja-JP" sz="5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②できない</a:t>
            </a:r>
            <a:endParaRPr lang="en-US" altLang="ja-JP" sz="5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194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11988</TotalTime>
  <Words>4233</Words>
  <Application>Microsoft Office PowerPoint</Application>
  <PresentationFormat>ワイド画面</PresentationFormat>
  <Paragraphs>630</Paragraphs>
  <Slides>51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51</vt:i4>
      </vt:variant>
    </vt:vector>
  </HeadingPairs>
  <TitlesOfParts>
    <vt:vector size="56" baseType="lpstr">
      <vt:lpstr>HG丸ｺﾞｼｯｸM-PRO</vt:lpstr>
      <vt:lpstr>Arial</vt:lpstr>
      <vt:lpstr>Calibri</vt:lpstr>
      <vt:lpstr>Cambria Math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佐藤衆</dc:creator>
  <cp:lastModifiedBy>衆 佐藤</cp:lastModifiedBy>
  <cp:revision>200</cp:revision>
  <dcterms:created xsi:type="dcterms:W3CDTF">2016-07-31T06:47:02Z</dcterms:created>
  <dcterms:modified xsi:type="dcterms:W3CDTF">2020-05-03T01:52:34Z</dcterms:modified>
</cp:coreProperties>
</file>