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732" r:id="rId2"/>
    <p:sldId id="257" r:id="rId3"/>
    <p:sldId id="733" r:id="rId4"/>
    <p:sldId id="734" r:id="rId5"/>
    <p:sldId id="735" r:id="rId6"/>
    <p:sldId id="736" r:id="rId7"/>
    <p:sldId id="737" r:id="rId8"/>
    <p:sldId id="744" r:id="rId9"/>
    <p:sldId id="739" r:id="rId10"/>
    <p:sldId id="745" r:id="rId11"/>
    <p:sldId id="740" r:id="rId12"/>
    <p:sldId id="741" r:id="rId13"/>
    <p:sldId id="742" r:id="rId14"/>
    <p:sldId id="743" r:id="rId15"/>
    <p:sldId id="746" r:id="rId16"/>
    <p:sldId id="748" r:id="rId17"/>
    <p:sldId id="749" r:id="rId18"/>
    <p:sldId id="750" r:id="rId19"/>
    <p:sldId id="751" r:id="rId20"/>
    <p:sldId id="752" r:id="rId21"/>
    <p:sldId id="757" r:id="rId22"/>
    <p:sldId id="758" r:id="rId23"/>
    <p:sldId id="759" r:id="rId24"/>
    <p:sldId id="760" r:id="rId25"/>
    <p:sldId id="408" r:id="rId26"/>
    <p:sldId id="761" r:id="rId27"/>
    <p:sldId id="409" r:id="rId28"/>
    <p:sldId id="762" r:id="rId29"/>
    <p:sldId id="410" r:id="rId30"/>
    <p:sldId id="763" r:id="rId31"/>
    <p:sldId id="411" r:id="rId32"/>
    <p:sldId id="764" r:id="rId33"/>
    <p:sldId id="412" r:id="rId34"/>
    <p:sldId id="765" r:id="rId35"/>
    <p:sldId id="413" r:id="rId36"/>
    <p:sldId id="766" r:id="rId37"/>
    <p:sldId id="435" r:id="rId38"/>
    <p:sldId id="767" r:id="rId39"/>
    <p:sldId id="428" r:id="rId40"/>
    <p:sldId id="436" r:id="rId41"/>
    <p:sldId id="494" r:id="rId42"/>
    <p:sldId id="495" r:id="rId43"/>
    <p:sldId id="437" r:id="rId44"/>
    <p:sldId id="438" r:id="rId45"/>
    <p:sldId id="439" r:id="rId46"/>
    <p:sldId id="542" r:id="rId47"/>
    <p:sldId id="429" r:id="rId48"/>
    <p:sldId id="440" r:id="rId49"/>
    <p:sldId id="430" r:id="rId50"/>
    <p:sldId id="431" r:id="rId51"/>
    <p:sldId id="443" r:id="rId52"/>
    <p:sldId id="444" r:id="rId53"/>
    <p:sldId id="445" r:id="rId54"/>
    <p:sldId id="705" r:id="rId55"/>
    <p:sldId id="706" r:id="rId56"/>
    <p:sldId id="695" r:id="rId57"/>
    <p:sldId id="456" r:id="rId58"/>
    <p:sldId id="446" r:id="rId59"/>
    <p:sldId id="447" r:id="rId60"/>
    <p:sldId id="722" r:id="rId61"/>
    <p:sldId id="715" r:id="rId62"/>
    <p:sldId id="716" r:id="rId63"/>
    <p:sldId id="717" r:id="rId64"/>
    <p:sldId id="718" r:id="rId65"/>
    <p:sldId id="719" r:id="rId66"/>
    <p:sldId id="720" r:id="rId67"/>
    <p:sldId id="455" r:id="rId68"/>
    <p:sldId id="696" r:id="rId69"/>
    <p:sldId id="697" r:id="rId70"/>
    <p:sldId id="453" r:id="rId71"/>
    <p:sldId id="726" r:id="rId72"/>
    <p:sldId id="459" r:id="rId73"/>
    <p:sldId id="731" r:id="rId74"/>
    <p:sldId id="513" r:id="rId75"/>
    <p:sldId id="698" r:id="rId76"/>
    <p:sldId id="460" r:id="rId77"/>
    <p:sldId id="468" r:id="rId78"/>
    <p:sldId id="469" r:id="rId79"/>
    <p:sldId id="470" r:id="rId80"/>
    <p:sldId id="471" r:id="rId81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A458FF5-3438-43D9-9E3C-36C3E8A54E70}">
          <p14:sldIdLst>
            <p14:sldId id="732"/>
            <p14:sldId id="257"/>
            <p14:sldId id="733"/>
            <p14:sldId id="734"/>
            <p14:sldId id="735"/>
            <p14:sldId id="736"/>
            <p14:sldId id="737"/>
            <p14:sldId id="744"/>
            <p14:sldId id="739"/>
            <p14:sldId id="745"/>
            <p14:sldId id="740"/>
            <p14:sldId id="741"/>
            <p14:sldId id="742"/>
            <p14:sldId id="743"/>
            <p14:sldId id="746"/>
            <p14:sldId id="748"/>
            <p14:sldId id="749"/>
            <p14:sldId id="750"/>
            <p14:sldId id="751"/>
            <p14:sldId id="752"/>
            <p14:sldId id="757"/>
            <p14:sldId id="758"/>
            <p14:sldId id="759"/>
            <p14:sldId id="760"/>
            <p14:sldId id="408"/>
            <p14:sldId id="761"/>
            <p14:sldId id="409"/>
            <p14:sldId id="762"/>
            <p14:sldId id="410"/>
            <p14:sldId id="763"/>
            <p14:sldId id="411"/>
            <p14:sldId id="764"/>
            <p14:sldId id="412"/>
            <p14:sldId id="765"/>
            <p14:sldId id="413"/>
            <p14:sldId id="766"/>
            <p14:sldId id="435"/>
            <p14:sldId id="767"/>
            <p14:sldId id="428"/>
            <p14:sldId id="436"/>
            <p14:sldId id="494"/>
            <p14:sldId id="495"/>
            <p14:sldId id="437"/>
            <p14:sldId id="438"/>
            <p14:sldId id="439"/>
            <p14:sldId id="542"/>
            <p14:sldId id="429"/>
            <p14:sldId id="440"/>
            <p14:sldId id="430"/>
            <p14:sldId id="431"/>
            <p14:sldId id="443"/>
            <p14:sldId id="444"/>
            <p14:sldId id="445"/>
            <p14:sldId id="705"/>
            <p14:sldId id="706"/>
            <p14:sldId id="695"/>
            <p14:sldId id="456"/>
            <p14:sldId id="446"/>
            <p14:sldId id="447"/>
            <p14:sldId id="722"/>
            <p14:sldId id="715"/>
            <p14:sldId id="716"/>
            <p14:sldId id="717"/>
            <p14:sldId id="718"/>
            <p14:sldId id="719"/>
            <p14:sldId id="720"/>
            <p14:sldId id="455"/>
            <p14:sldId id="696"/>
            <p14:sldId id="697"/>
            <p14:sldId id="453"/>
            <p14:sldId id="726"/>
            <p14:sldId id="459"/>
            <p14:sldId id="731"/>
            <p14:sldId id="513"/>
            <p14:sldId id="698"/>
            <p14:sldId id="460"/>
            <p14:sldId id="468"/>
            <p14:sldId id="469"/>
            <p14:sldId id="470"/>
            <p14:sldId id="471"/>
          </p14:sldIdLst>
        </p14:section>
        <p14:section name="タイトルなしのセクション" id="{8F7C89D2-470A-446C-8347-6BEB689C952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05" autoAdjust="0"/>
    <p:restoredTop sz="94660"/>
  </p:normalViewPr>
  <p:slideViewPr>
    <p:cSldViewPr snapToGrid="0">
      <p:cViewPr>
        <p:scale>
          <a:sx n="50" d="100"/>
          <a:sy n="50" d="100"/>
        </p:scale>
        <p:origin x="979" y="83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6398D-A792-4FEB-9886-03D072BE207B}" type="datetimeFigureOut">
              <a:rPr kumimoji="1" lang="ja-JP" altLang="en-US" smtClean="0">
                <a:ea typeface="HG丸ｺﾞｼｯｸM-PRO" panose="020F0600000000000000" pitchFamily="50" charset="-128"/>
              </a:rPr>
              <a:t>2020/5/6</a:t>
            </a:fld>
            <a:endParaRPr kumimoji="1"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ea typeface="HG丸ｺﾞｼｯｸM-PRO" panose="020F0600000000000000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5B4C2-3AD0-4D55-A2A8-9470FD30EE7E}" type="slidenum">
              <a:rPr kumimoji="1" lang="ja-JP" altLang="en-US" smtClean="0">
                <a:ea typeface="HG丸ｺﾞｼｯｸM-PRO" panose="020F0600000000000000" pitchFamily="50" charset="-128"/>
              </a:rPr>
              <a:t>‹#›</a:t>
            </a:fld>
            <a:endParaRPr kumimoji="1" lang="ja-JP" altLang="en-US" dirty="0"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8559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F710ACF8-1CE6-41B0-9DE3-787452CDDD2A}" type="datetimeFigureOut">
              <a:rPr lang="ja-JP" altLang="en-US" smtClean="0"/>
              <a:pPr/>
              <a:t>2020/5/6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1775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425" y="3241675"/>
            <a:ext cx="7893050" cy="2652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1FAD7B65-5E04-4183-B82E-8731E9991851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31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HG丸ｺﾞｼｯｸM-PRO" panose="020F0600000000000000" pitchFamily="50" charset="-128"/>
        <a:ea typeface="HG丸ｺﾞｼｯｸM-PRO" panose="020F0600000000000000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35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7292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5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9984AF-0968-44FC-B4CF-47A8C3788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01479-48BA-4BD1-8423-D29BB38E3537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36BCBD-33C1-4A68-8153-BD7A72C60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CB4145A-F002-494A-82D5-22D5CA3AA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4176231A-5CF9-46F8-BE9A-984F78F5BFB6}"/>
              </a:ext>
            </a:extLst>
          </p:cNvPr>
          <p:cNvCxnSpPr>
            <a:cxnSpLocks/>
          </p:cNvCxnSpPr>
          <p:nvPr userDrawn="1"/>
        </p:nvCxnSpPr>
        <p:spPr>
          <a:xfrm>
            <a:off x="40638" y="668352"/>
            <a:ext cx="12110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514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204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30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50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86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73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03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990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A109B-890A-43FF-8DA9-D96616A8E853}" type="datetimeFigureOut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3635-A857-4AF2-9065-48E2411EFE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29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8D7A109B-890A-43FF-8DA9-D96616A8E853}" type="datetimeFigureOut">
              <a:rPr lang="ja-JP" altLang="en-US" smtClean="0"/>
              <a:pPr/>
              <a:t>2020/5/6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defRPr>
            </a:lvl1pPr>
          </a:lstStyle>
          <a:p>
            <a:fld id="{74CB3635-A857-4AF2-9065-48E2411EFE96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66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89.png"/><Relationship Id="rId7" Type="http://schemas.openxmlformats.org/officeDocument/2006/relationships/image" Target="../media/image98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89.png"/><Relationship Id="rId7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90.png"/><Relationship Id="rId9" Type="http://schemas.openxmlformats.org/officeDocument/2006/relationships/image" Target="../media/image10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B8BF67-E54D-4106-9C0E-4849E4AC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2A3E-56C7-4BB7-8447-82D169E97149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CD15CD-9BA1-4E96-B8F3-D1A0E451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A19B74-65D2-43B6-B518-A4A89A4E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7B632E68-31B9-44DB-918B-20085BDEB274}"/>
              </a:ext>
            </a:extLst>
          </p:cNvPr>
          <p:cNvSpPr txBox="1">
            <a:spLocks/>
          </p:cNvSpPr>
          <p:nvPr/>
        </p:nvSpPr>
        <p:spPr>
          <a:xfrm>
            <a:off x="932137" y="2503735"/>
            <a:ext cx="10480277" cy="288796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0649BC-03AD-4667-95E2-13149A052831}"/>
              </a:ext>
            </a:extLst>
          </p:cNvPr>
          <p:cNvSpPr txBox="1"/>
          <p:nvPr/>
        </p:nvSpPr>
        <p:spPr>
          <a:xfrm>
            <a:off x="279402" y="1164466"/>
            <a:ext cx="489487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本時の目標・学ぶこと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FC51772-BEC9-426A-B0AE-8D577CF3B71B}"/>
              </a:ext>
            </a:extLst>
          </p:cNvPr>
          <p:cNvSpPr/>
          <p:nvPr/>
        </p:nvSpPr>
        <p:spPr>
          <a:xfrm>
            <a:off x="545726" y="2201264"/>
            <a:ext cx="11100548" cy="3111016"/>
          </a:xfrm>
          <a:prstGeom prst="roundRect">
            <a:avLst>
              <a:gd name="adj" fmla="val 417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A74294B-BBF9-4E9C-971A-EF19DDE2E284}"/>
              </a:ext>
            </a:extLst>
          </p:cNvPr>
          <p:cNvSpPr txBox="1">
            <a:spLocks/>
          </p:cNvSpPr>
          <p:nvPr/>
        </p:nvSpPr>
        <p:spPr>
          <a:xfrm>
            <a:off x="-21980" y="79867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3156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6863FBD-52B6-4DC4-8D96-B54029E2920F}"/>
              </a:ext>
            </a:extLst>
          </p:cNvPr>
          <p:cNvSpPr txBox="1">
            <a:spLocks/>
          </p:cNvSpPr>
          <p:nvPr/>
        </p:nvSpPr>
        <p:spPr>
          <a:xfrm>
            <a:off x="323223" y="950093"/>
            <a:ext cx="2743200" cy="59229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/>
              <a:t>〇原子の構造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12E1A30-6802-49A8-967C-27182D1A921C}"/>
              </a:ext>
            </a:extLst>
          </p:cNvPr>
          <p:cNvSpPr/>
          <p:nvPr/>
        </p:nvSpPr>
        <p:spPr>
          <a:xfrm>
            <a:off x="4920700" y="2266192"/>
            <a:ext cx="2504980" cy="250498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A4497795-13B2-46A2-951A-C0270F7AE4D5}"/>
              </a:ext>
            </a:extLst>
          </p:cNvPr>
          <p:cNvSpPr/>
          <p:nvPr/>
        </p:nvSpPr>
        <p:spPr>
          <a:xfrm>
            <a:off x="5435776" y="2513419"/>
            <a:ext cx="901849" cy="90184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72924BF-64C2-450A-9C55-FF565BEE7658}"/>
              </a:ext>
            </a:extLst>
          </p:cNvPr>
          <p:cNvSpPr/>
          <p:nvPr/>
        </p:nvSpPr>
        <p:spPr>
          <a:xfrm>
            <a:off x="6348152" y="2699412"/>
            <a:ext cx="901849" cy="90184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611F6EFA-3C9A-4CD7-86D4-9CB40D1D91E2}"/>
              </a:ext>
            </a:extLst>
          </p:cNvPr>
          <p:cNvSpPr/>
          <p:nvPr/>
        </p:nvSpPr>
        <p:spPr>
          <a:xfrm>
            <a:off x="5151780" y="3427862"/>
            <a:ext cx="901849" cy="90184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8B6091C3-F77C-40BD-BC3A-0CCDD46EBC1D}"/>
              </a:ext>
            </a:extLst>
          </p:cNvPr>
          <p:cNvSpPr/>
          <p:nvPr/>
        </p:nvSpPr>
        <p:spPr>
          <a:xfrm>
            <a:off x="6064156" y="3613855"/>
            <a:ext cx="901849" cy="901849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DDB7965-F09F-44AF-943B-9A4D71DA2CF1}"/>
              </a:ext>
            </a:extLst>
          </p:cNvPr>
          <p:cNvSpPr/>
          <p:nvPr/>
        </p:nvSpPr>
        <p:spPr>
          <a:xfrm>
            <a:off x="5451663" y="1719688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原子核</a:t>
            </a:r>
            <a:endParaRPr lang="ja-JP" altLang="en-US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A2EECAE-E8DF-4973-90D1-192B7C7D1334}"/>
              </a:ext>
            </a:extLst>
          </p:cNvPr>
          <p:cNvSpPr/>
          <p:nvPr/>
        </p:nvSpPr>
        <p:spPr>
          <a:xfrm>
            <a:off x="8441501" y="241656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  <a:endParaRPr lang="ja-JP" altLang="en-US" sz="28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F3862C-D28A-4B67-9260-938934BA9432}"/>
              </a:ext>
            </a:extLst>
          </p:cNvPr>
          <p:cNvSpPr/>
          <p:nvPr/>
        </p:nvSpPr>
        <p:spPr>
          <a:xfrm>
            <a:off x="5536283" y="2634359"/>
            <a:ext cx="700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陽子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51E5778-CC84-4813-8DD3-22D1FEBA6765}"/>
              </a:ext>
            </a:extLst>
          </p:cNvPr>
          <p:cNvSpPr/>
          <p:nvPr/>
        </p:nvSpPr>
        <p:spPr>
          <a:xfrm>
            <a:off x="6396553" y="2968820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中性子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157FFF-571C-44C0-92BB-441D4565893D}"/>
              </a:ext>
            </a:extLst>
          </p:cNvPr>
          <p:cNvSpPr/>
          <p:nvPr/>
        </p:nvSpPr>
        <p:spPr>
          <a:xfrm>
            <a:off x="6179766" y="3724127"/>
            <a:ext cx="700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陽子</a:t>
            </a:r>
            <a:endParaRPr lang="en-US" altLang="ja-JP" sz="2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77621E8-A50C-43FA-80C6-FCE4EDC44ABA}"/>
              </a:ext>
            </a:extLst>
          </p:cNvPr>
          <p:cNvSpPr/>
          <p:nvPr/>
        </p:nvSpPr>
        <p:spPr>
          <a:xfrm>
            <a:off x="5133748" y="3672256"/>
            <a:ext cx="881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中性子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D5AF5CD-3726-4C9A-A218-480A0463D2D3}"/>
              </a:ext>
            </a:extLst>
          </p:cNvPr>
          <p:cNvSpPr/>
          <p:nvPr/>
        </p:nvSpPr>
        <p:spPr>
          <a:xfrm>
            <a:off x="3735781" y="1081273"/>
            <a:ext cx="4874819" cy="4874819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5E6F5918-19A3-454C-97C1-E566BBD096B7}"/>
              </a:ext>
            </a:extLst>
          </p:cNvPr>
          <p:cNvSpPr/>
          <p:nvPr/>
        </p:nvSpPr>
        <p:spPr>
          <a:xfrm>
            <a:off x="8452796" y="2988903"/>
            <a:ext cx="267665" cy="267665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836F0F85-F5A3-4DC4-8AC3-A9804177C0FC}"/>
              </a:ext>
            </a:extLst>
          </p:cNvPr>
          <p:cNvSpPr txBox="1">
            <a:spLocks/>
          </p:cNvSpPr>
          <p:nvPr/>
        </p:nvSpPr>
        <p:spPr>
          <a:xfrm>
            <a:off x="9209716" y="3974354"/>
            <a:ext cx="2743200" cy="14586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dirty="0"/>
              <a:t>※</a:t>
            </a:r>
            <a:r>
              <a:rPr lang="ja-JP" altLang="en-US" sz="3200" dirty="0"/>
              <a:t>図中のそれぞれの大きさは、実際の比率とは異なりなります。</a:t>
            </a:r>
          </a:p>
        </p:txBody>
      </p:sp>
    </p:spTree>
    <p:extLst>
      <p:ext uri="{BB962C8B-B14F-4D97-AF65-F5344CB8AC3E}">
        <p14:creationId xmlns:p14="http://schemas.microsoft.com/office/powerpoint/2010/main" val="347906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76863FBD-52B6-4DC4-8D96-B54029E2920F}"/>
              </a:ext>
            </a:extLst>
          </p:cNvPr>
          <p:cNvSpPr txBox="1">
            <a:spLocks/>
          </p:cNvSpPr>
          <p:nvPr/>
        </p:nvSpPr>
        <p:spPr>
          <a:xfrm>
            <a:off x="1305246" y="1121383"/>
            <a:ext cx="9657394" cy="52477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b="1" dirty="0"/>
              <a:t>〇導体と不導体</a:t>
            </a:r>
            <a:endParaRPr lang="en-US" altLang="ja-JP" sz="3200" b="1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1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１．電気をよく通すもの①（　　　　）</a:t>
            </a:r>
            <a:endParaRPr lang="en-US" altLang="ja-JP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　　　　金属など豊富な②（　　　　　）がある。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２．ほとんど通さないもの</a:t>
            </a:r>
            <a:endParaRPr lang="en-US" altLang="ja-JP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　　③（　　　　）④（　　　）⑤（　　　 ）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3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３．導体と不導体の中間の性質⑥（　　　）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sz="3200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DDB7965-F09F-44AF-943B-9A4D71DA2CF1}"/>
              </a:ext>
            </a:extLst>
          </p:cNvPr>
          <p:cNvSpPr/>
          <p:nvPr/>
        </p:nvSpPr>
        <p:spPr>
          <a:xfrm>
            <a:off x="7046418" y="2004168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</a:t>
            </a:r>
            <a:endParaRPr lang="ja-JP" altLang="en-US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A2EECAE-E8DF-4973-90D1-192B7C7D1334}"/>
              </a:ext>
            </a:extLst>
          </p:cNvPr>
          <p:cNvSpPr/>
          <p:nvPr/>
        </p:nvSpPr>
        <p:spPr>
          <a:xfrm>
            <a:off x="6846058" y="2559562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自由電子</a:t>
            </a:r>
            <a:endParaRPr lang="ja-JP" altLang="en-US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BF3862C-D28A-4B67-9260-938934BA9432}"/>
              </a:ext>
            </a:extLst>
          </p:cNvPr>
          <p:cNvSpPr/>
          <p:nvPr/>
        </p:nvSpPr>
        <p:spPr>
          <a:xfrm>
            <a:off x="3161097" y="4215389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不導体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51E5778-CC84-4813-8DD3-22D1FEBA6765}"/>
              </a:ext>
            </a:extLst>
          </p:cNvPr>
          <p:cNvSpPr/>
          <p:nvPr/>
        </p:nvSpPr>
        <p:spPr>
          <a:xfrm>
            <a:off x="5854046" y="422201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絶縁体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F8D37D8-2800-4151-A5FD-E29D9D2831C7}"/>
              </a:ext>
            </a:extLst>
          </p:cNvPr>
          <p:cNvSpPr/>
          <p:nvPr/>
        </p:nvSpPr>
        <p:spPr>
          <a:xfrm>
            <a:off x="8353674" y="4215389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誘電体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B78FC2C-16AD-4F06-9835-B3B4FEA6BD49}"/>
              </a:ext>
            </a:extLst>
          </p:cNvPr>
          <p:cNvSpPr/>
          <p:nvPr/>
        </p:nvSpPr>
        <p:spPr>
          <a:xfrm>
            <a:off x="7830673" y="5348449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半導体</a:t>
            </a:r>
          </a:p>
        </p:txBody>
      </p:sp>
    </p:spTree>
    <p:extLst>
      <p:ext uri="{BB962C8B-B14F-4D97-AF65-F5344CB8AC3E}">
        <p14:creationId xmlns:p14="http://schemas.microsoft.com/office/powerpoint/2010/main" val="5069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5A432BE-76CE-4B24-A050-0665833D8B2E}"/>
              </a:ext>
            </a:extLst>
          </p:cNvPr>
          <p:cNvSpPr txBox="1">
            <a:spLocks/>
          </p:cNvSpPr>
          <p:nvPr/>
        </p:nvSpPr>
        <p:spPr>
          <a:xfrm>
            <a:off x="1040979" y="1375607"/>
            <a:ext cx="10515600" cy="9374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帯電している物体を金属などの導体に近づけたとき、金属中の電荷が移動することによって生じる電荷の偏り。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C47A1A-5920-4E7A-AF72-F7D9EAC485D9}"/>
              </a:ext>
            </a:extLst>
          </p:cNvPr>
          <p:cNvSpPr/>
          <p:nvPr/>
        </p:nvSpPr>
        <p:spPr>
          <a:xfrm>
            <a:off x="671165" y="71042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導体の⑨静電誘導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C0AD2A1-DF33-486D-A6C3-C1BE9ED0EB1E}"/>
              </a:ext>
            </a:extLst>
          </p:cNvPr>
          <p:cNvSpPr/>
          <p:nvPr/>
        </p:nvSpPr>
        <p:spPr>
          <a:xfrm>
            <a:off x="4586280" y="2804768"/>
            <a:ext cx="1749287" cy="208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C015A601-C857-417C-8918-3F3CF8ACE773}"/>
              </a:ext>
            </a:extLst>
          </p:cNvPr>
          <p:cNvGrpSpPr/>
          <p:nvPr/>
        </p:nvGrpSpPr>
        <p:grpSpPr>
          <a:xfrm>
            <a:off x="1028073" y="2513220"/>
            <a:ext cx="596348" cy="3843130"/>
            <a:chOff x="2246244" y="2855843"/>
            <a:chExt cx="596348" cy="3843130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BF916E9D-046D-4158-B633-95B6A8D04F03}"/>
                </a:ext>
              </a:extLst>
            </p:cNvPr>
            <p:cNvSpPr/>
            <p:nvPr/>
          </p:nvSpPr>
          <p:spPr>
            <a:xfrm>
              <a:off x="2246244" y="2855843"/>
              <a:ext cx="596348" cy="38431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32943FAD-8437-4D21-ABA9-7C57D70EB6C9}"/>
                </a:ext>
              </a:extLst>
            </p:cNvPr>
            <p:cNvSpPr txBox="1"/>
            <p:nvPr/>
          </p:nvSpPr>
          <p:spPr>
            <a:xfrm>
              <a:off x="2299252" y="3028122"/>
              <a:ext cx="48370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CCED04-C492-4155-A8D7-1740643B5413}"/>
              </a:ext>
            </a:extLst>
          </p:cNvPr>
          <p:cNvSpPr txBox="1"/>
          <p:nvPr/>
        </p:nvSpPr>
        <p:spPr>
          <a:xfrm>
            <a:off x="4864576" y="3063547"/>
            <a:ext cx="483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C6C21A-7279-48BD-A375-ABA79FEDFF17}"/>
              </a:ext>
            </a:extLst>
          </p:cNvPr>
          <p:cNvSpPr txBox="1"/>
          <p:nvPr/>
        </p:nvSpPr>
        <p:spPr>
          <a:xfrm>
            <a:off x="5639825" y="3063547"/>
            <a:ext cx="483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88233EC-FEF1-42F4-B1BF-0DEF4A6AA072}"/>
              </a:ext>
            </a:extLst>
          </p:cNvPr>
          <p:cNvSpPr txBox="1"/>
          <p:nvPr/>
        </p:nvSpPr>
        <p:spPr>
          <a:xfrm>
            <a:off x="5020276" y="2991020"/>
            <a:ext cx="483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4E7A40A-FB5B-47CF-9536-0CA3E6EEA091}"/>
              </a:ext>
            </a:extLst>
          </p:cNvPr>
          <p:cNvSpPr txBox="1"/>
          <p:nvPr/>
        </p:nvSpPr>
        <p:spPr>
          <a:xfrm>
            <a:off x="5795525" y="3451716"/>
            <a:ext cx="48370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82A6352-C7DF-4D61-8AD6-3F061BBD86A3}"/>
              </a:ext>
            </a:extLst>
          </p:cNvPr>
          <p:cNvGrpSpPr/>
          <p:nvPr/>
        </p:nvGrpSpPr>
        <p:grpSpPr>
          <a:xfrm>
            <a:off x="4586279" y="2306046"/>
            <a:ext cx="1749287" cy="426195"/>
            <a:chOff x="5804450" y="2648669"/>
            <a:chExt cx="1749287" cy="426195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BF02B972-C5D1-400D-A53E-0BC7EE560AC1}"/>
                </a:ext>
              </a:extLst>
            </p:cNvPr>
            <p:cNvSpPr/>
            <p:nvPr/>
          </p:nvSpPr>
          <p:spPr>
            <a:xfrm>
              <a:off x="5804450" y="2648669"/>
              <a:ext cx="41710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</a:t>
              </a:r>
              <a:endPara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A8D94EA3-E055-4B7D-ACD6-A5593A4CDB38}"/>
                </a:ext>
              </a:extLst>
            </p:cNvPr>
            <p:cNvSpPr/>
            <p:nvPr/>
          </p:nvSpPr>
          <p:spPr>
            <a:xfrm>
              <a:off x="7099848" y="2648669"/>
              <a:ext cx="41710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3091B397-AFF4-474E-B933-49C5DAB83302}"/>
                </a:ext>
              </a:extLst>
            </p:cNvPr>
            <p:cNvSpPr/>
            <p:nvPr/>
          </p:nvSpPr>
          <p:spPr>
            <a:xfrm>
              <a:off x="5804450" y="2648669"/>
              <a:ext cx="1749287" cy="426195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5241DDA-B87B-4B71-AF2B-A3BDF0D2BEC7}"/>
              </a:ext>
            </a:extLst>
          </p:cNvPr>
          <p:cNvSpPr/>
          <p:nvPr/>
        </p:nvSpPr>
        <p:spPr>
          <a:xfrm>
            <a:off x="6913345" y="1991642"/>
            <a:ext cx="50107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この場合、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マイナスの電荷が左に動くことで、全体として、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帯電体側は⑦マイナス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に帯電し、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反対側は⑧プラス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帯電する。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F9315023-5BCD-4A2B-A8E4-1BB083A0BB0A}"/>
              </a:ext>
            </a:extLst>
          </p:cNvPr>
          <p:cNvSpPr/>
          <p:nvPr/>
        </p:nvSpPr>
        <p:spPr>
          <a:xfrm>
            <a:off x="7561649" y="561400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プラスの電荷は、多くの場合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イオン芯（原子核）なので動けない</a:t>
            </a:r>
          </a:p>
        </p:txBody>
      </p:sp>
    </p:spTree>
    <p:extLst>
      <p:ext uri="{BB962C8B-B14F-4D97-AF65-F5344CB8AC3E}">
        <p14:creationId xmlns:p14="http://schemas.microsoft.com/office/powerpoint/2010/main" val="421298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1608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81481E-6 L -0.03099 -0.039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6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9609 0.05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5" y="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3BD31BE-1D9A-4EF6-9E7A-BDB50F661F02}"/>
              </a:ext>
            </a:extLst>
          </p:cNvPr>
          <p:cNvSpPr/>
          <p:nvPr/>
        </p:nvSpPr>
        <p:spPr>
          <a:xfrm>
            <a:off x="500848" y="798188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絶縁体の誘電分極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C49FE8E-2134-4D8A-B3DA-C1ED33C6914B}"/>
              </a:ext>
            </a:extLst>
          </p:cNvPr>
          <p:cNvSpPr/>
          <p:nvPr/>
        </p:nvSpPr>
        <p:spPr>
          <a:xfrm>
            <a:off x="794456" y="1669758"/>
            <a:ext cx="107066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分子内に電子の偏り（極性）を持つものを①（　　　　　　　）という。</a:t>
            </a: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水は①であり、蛇口から流れる水に帯電体を近づけると、水は帯電体に引き寄せられる。</a:t>
            </a: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極性をもたない絶縁体の物質でも、電子の分布に偏りが生じ、絶縁体の表面に正負の電荷が表れる。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このような現象を②（　　　　　　　）という。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このため、絶縁体は③（　　　　　　）ともいう。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FE786D4-611C-4CDB-B049-6A1EDCFE915C}"/>
              </a:ext>
            </a:extLst>
          </p:cNvPr>
          <p:cNvSpPr/>
          <p:nvPr/>
        </p:nvSpPr>
        <p:spPr>
          <a:xfrm>
            <a:off x="8490656" y="1527194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極性分子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B3C5AEF-CE26-4CDD-A97B-A80FFC129C2C}"/>
              </a:ext>
            </a:extLst>
          </p:cNvPr>
          <p:cNvSpPr/>
          <p:nvPr/>
        </p:nvSpPr>
        <p:spPr>
          <a:xfrm>
            <a:off x="4506412" y="4418801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誘電分極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00E68B3-7FCA-4CA5-8B2D-4D49AF309DE2}"/>
              </a:ext>
            </a:extLst>
          </p:cNvPr>
          <p:cNvSpPr/>
          <p:nvPr/>
        </p:nvSpPr>
        <p:spPr>
          <a:xfrm>
            <a:off x="4910597" y="5297810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誘電体</a:t>
            </a:r>
          </a:p>
        </p:txBody>
      </p:sp>
    </p:spTree>
    <p:extLst>
      <p:ext uri="{BB962C8B-B14F-4D97-AF65-F5344CB8AC3E}">
        <p14:creationId xmlns:p14="http://schemas.microsoft.com/office/powerpoint/2010/main" val="3219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4E308C3-184A-4B13-ACEA-E3D7C395553B}"/>
              </a:ext>
            </a:extLst>
          </p:cNvPr>
          <p:cNvSpPr/>
          <p:nvPr/>
        </p:nvSpPr>
        <p:spPr>
          <a:xfrm>
            <a:off x="385487" y="771005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不導体・絶縁体・誘電体の誘電分極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15DA7D5-6858-4524-A6FE-27C1BD435B9D}"/>
              </a:ext>
            </a:extLst>
          </p:cNvPr>
          <p:cNvSpPr/>
          <p:nvPr/>
        </p:nvSpPr>
        <p:spPr>
          <a:xfrm>
            <a:off x="4468714" y="3230963"/>
            <a:ext cx="1749287" cy="208721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73E6D03B-ADA1-4502-AD89-3E57E0BEE65C}"/>
              </a:ext>
            </a:extLst>
          </p:cNvPr>
          <p:cNvGrpSpPr/>
          <p:nvPr/>
        </p:nvGrpSpPr>
        <p:grpSpPr>
          <a:xfrm>
            <a:off x="910507" y="2513220"/>
            <a:ext cx="596348" cy="3843130"/>
            <a:chOff x="2246244" y="2855843"/>
            <a:chExt cx="596348" cy="384313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BC269AE0-9C9C-4210-8D60-72105A3F3231}"/>
                </a:ext>
              </a:extLst>
            </p:cNvPr>
            <p:cNvSpPr/>
            <p:nvPr/>
          </p:nvSpPr>
          <p:spPr>
            <a:xfrm>
              <a:off x="2246244" y="2855843"/>
              <a:ext cx="596348" cy="38431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D387E43-30C0-40A5-BCE0-1D6FBFC9F361}"/>
                </a:ext>
              </a:extLst>
            </p:cNvPr>
            <p:cNvSpPr txBox="1"/>
            <p:nvPr/>
          </p:nvSpPr>
          <p:spPr>
            <a:xfrm>
              <a:off x="2299252" y="3028122"/>
              <a:ext cx="48370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kumimoji="1"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endParaRPr lang="en-US" altLang="ja-JP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kumimoji="1"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087C962-CA2C-4B4E-97A0-C92BF3F7A096}"/>
              </a:ext>
            </a:extLst>
          </p:cNvPr>
          <p:cNvSpPr txBox="1"/>
          <p:nvPr/>
        </p:nvSpPr>
        <p:spPr>
          <a:xfrm>
            <a:off x="4747010" y="3489742"/>
            <a:ext cx="483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6CAACC8-9089-45B0-B254-43C1C987469A}"/>
              </a:ext>
            </a:extLst>
          </p:cNvPr>
          <p:cNvSpPr txBox="1"/>
          <p:nvPr/>
        </p:nvSpPr>
        <p:spPr>
          <a:xfrm>
            <a:off x="5522259" y="3489742"/>
            <a:ext cx="483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sz="24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A37F0F4-4F6E-4663-AA3F-068ACA0D0935}"/>
              </a:ext>
            </a:extLst>
          </p:cNvPr>
          <p:cNvSpPr txBox="1"/>
          <p:nvPr/>
        </p:nvSpPr>
        <p:spPr>
          <a:xfrm>
            <a:off x="4902710" y="3426756"/>
            <a:ext cx="4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2D6AE3-488F-4E53-8DE1-FA2F343A7225}"/>
              </a:ext>
            </a:extLst>
          </p:cNvPr>
          <p:cNvSpPr txBox="1"/>
          <p:nvPr/>
        </p:nvSpPr>
        <p:spPr>
          <a:xfrm>
            <a:off x="5677959" y="3877911"/>
            <a:ext cx="4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BBB64A-7CF1-4C34-A844-EB0FA1E5A3F4}"/>
              </a:ext>
            </a:extLst>
          </p:cNvPr>
          <p:cNvSpPr txBox="1"/>
          <p:nvPr/>
        </p:nvSpPr>
        <p:spPr>
          <a:xfrm>
            <a:off x="5048482" y="4828569"/>
            <a:ext cx="4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5F53A29-79A0-427F-BBEC-9887F5C54A49}"/>
              </a:ext>
            </a:extLst>
          </p:cNvPr>
          <p:cNvSpPr txBox="1"/>
          <p:nvPr/>
        </p:nvSpPr>
        <p:spPr>
          <a:xfrm>
            <a:off x="5736662" y="3657588"/>
            <a:ext cx="483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E92D10C-8045-4C02-8A84-DAFDDF687DBD}"/>
              </a:ext>
            </a:extLst>
          </p:cNvPr>
          <p:cNvSpPr/>
          <p:nvPr/>
        </p:nvSpPr>
        <p:spPr>
          <a:xfrm>
            <a:off x="4534973" y="3888420"/>
            <a:ext cx="641352" cy="4261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4ECB13E-83A5-4751-B488-E421AF0FC8F8}"/>
              </a:ext>
            </a:extLst>
          </p:cNvPr>
          <p:cNvSpPr/>
          <p:nvPr/>
        </p:nvSpPr>
        <p:spPr>
          <a:xfrm>
            <a:off x="4534973" y="4631875"/>
            <a:ext cx="641352" cy="4261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1ACECB9-A0BC-4E9F-B009-DDAFE819973D}"/>
              </a:ext>
            </a:extLst>
          </p:cNvPr>
          <p:cNvSpPr/>
          <p:nvPr/>
        </p:nvSpPr>
        <p:spPr>
          <a:xfrm>
            <a:off x="5300946" y="4265791"/>
            <a:ext cx="641352" cy="4261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6C8D905-D1F3-458E-8D3C-630BEC87A503}"/>
              </a:ext>
            </a:extLst>
          </p:cNvPr>
          <p:cNvSpPr/>
          <p:nvPr/>
        </p:nvSpPr>
        <p:spPr>
          <a:xfrm>
            <a:off x="5300946" y="3535280"/>
            <a:ext cx="641352" cy="42619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2DE1180-745F-4D00-802A-D00BF309FEFF}"/>
              </a:ext>
            </a:extLst>
          </p:cNvPr>
          <p:cNvGrpSpPr/>
          <p:nvPr/>
        </p:nvGrpSpPr>
        <p:grpSpPr>
          <a:xfrm>
            <a:off x="4468713" y="2685499"/>
            <a:ext cx="1749287" cy="426195"/>
            <a:chOff x="6144321" y="1851031"/>
            <a:chExt cx="1749287" cy="42619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D88EC48F-B227-4482-A776-A249CA2FF2EF}"/>
                </a:ext>
              </a:extLst>
            </p:cNvPr>
            <p:cNvSpPr/>
            <p:nvPr/>
          </p:nvSpPr>
          <p:spPr>
            <a:xfrm>
              <a:off x="6156169" y="1851031"/>
              <a:ext cx="40525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</a:t>
              </a:r>
              <a:endPara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563F8A28-E997-48FF-A8F1-3FB80A3FCD7D}"/>
                </a:ext>
              </a:extLst>
            </p:cNvPr>
            <p:cNvSpPr/>
            <p:nvPr/>
          </p:nvSpPr>
          <p:spPr>
            <a:xfrm>
              <a:off x="7451567" y="1851031"/>
              <a:ext cx="405253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</a:t>
              </a:r>
              <a:endParaRPr lang="en-US" altLang="ja-JP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43790DCC-7303-453C-B430-120F63895A08}"/>
                </a:ext>
              </a:extLst>
            </p:cNvPr>
            <p:cNvSpPr/>
            <p:nvPr/>
          </p:nvSpPr>
          <p:spPr>
            <a:xfrm>
              <a:off x="6144321" y="1851031"/>
              <a:ext cx="1749287" cy="42619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0661FD54-5CA4-4B9C-A9A2-FCBFC7DCCDC7}"/>
              </a:ext>
            </a:extLst>
          </p:cNvPr>
          <p:cNvSpPr txBox="1">
            <a:spLocks/>
          </p:cNvSpPr>
          <p:nvPr/>
        </p:nvSpPr>
        <p:spPr>
          <a:xfrm>
            <a:off x="803500" y="1520025"/>
            <a:ext cx="11056840" cy="74478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帯電している物体をプラスチックなどの不導体に近づけたとき、物質内の電荷がわずかに移動することによって生じる電荷の偏り。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E8B6D5EB-AAE4-4BE0-973D-47EF8175ABE9}"/>
              </a:ext>
            </a:extLst>
          </p:cNvPr>
          <p:cNvSpPr/>
          <p:nvPr/>
        </p:nvSpPr>
        <p:spPr>
          <a:xfrm>
            <a:off x="6651996" y="2446750"/>
            <a:ext cx="53814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この場合、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マイナスの電荷が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わずかに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左に動くことで、全体として、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左がマイナス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右がプラス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という、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電荷の分布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ができる。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4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0.16081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03724 0.061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" y="30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3841 0.04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240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04895 -0.0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-169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04075 -0.02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5DE1D3E7-FC13-45AD-9849-584A7B4ACB75}"/>
              </a:ext>
            </a:extLst>
          </p:cNvPr>
          <p:cNvGrpSpPr/>
          <p:nvPr/>
        </p:nvGrpSpPr>
        <p:grpSpPr>
          <a:xfrm>
            <a:off x="5791776" y="879342"/>
            <a:ext cx="3046309" cy="475998"/>
            <a:chOff x="498648" y="1684106"/>
            <a:chExt cx="3046309" cy="475998"/>
          </a:xfrm>
        </p:grpSpPr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7B90E78D-669B-4204-8AB2-5E8AC03A14E7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490C756D-CF33-47D8-8B38-077676E28B1E}"/>
                </a:ext>
              </a:extLst>
            </p:cNvPr>
            <p:cNvSpPr txBox="1"/>
            <p:nvPr/>
          </p:nvSpPr>
          <p:spPr>
            <a:xfrm>
              <a:off x="1108248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　－　－　－</a:t>
              </a:r>
              <a:endPara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46" name="オブジェクト 45">
            <a:extLst>
              <a:ext uri="{FF2B5EF4-FFF2-40B4-BE49-F238E27FC236}">
                <a16:creationId xmlns:a16="http://schemas.microsoft.com/office/drawing/2014/main" id="{B1FBF815-B0D3-487B-BDC5-5363F22A25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57088"/>
              </p:ext>
            </p:extLst>
          </p:nvPr>
        </p:nvGraphicFramePr>
        <p:xfrm>
          <a:off x="9263969" y="2904268"/>
          <a:ext cx="2292246" cy="346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rawing" r:id="rId3" imgW="532923" imgH="806143" progId="Canvas.Drawing.X">
                  <p:embed/>
                </p:oleObj>
              </mc:Choice>
              <mc:Fallback>
                <p:oleObj name="Drawing" r:id="rId3" imgW="532923" imgH="806143" progId="Canvas.Drawing.X">
                  <p:embed/>
                  <p:pic>
                    <p:nvPicPr>
                      <p:cNvPr id="4" name="オブジェクト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63969" y="2904268"/>
                        <a:ext cx="2292246" cy="346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D3B7578D-AB9C-402A-9762-FA24DBC1FB98}"/>
              </a:ext>
            </a:extLst>
          </p:cNvPr>
          <p:cNvSpPr/>
          <p:nvPr/>
        </p:nvSpPr>
        <p:spPr>
          <a:xfrm>
            <a:off x="11260705" y="27452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398E2D50-307A-435A-BED4-E5307649E10D}"/>
              </a:ext>
            </a:extLst>
          </p:cNvPr>
          <p:cNvSpPr/>
          <p:nvPr/>
        </p:nvSpPr>
        <p:spPr>
          <a:xfrm>
            <a:off x="10445063" y="408273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</a:t>
            </a:r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A2015BBE-10BC-4547-A72E-EB501B11FD47}"/>
              </a:ext>
            </a:extLst>
          </p:cNvPr>
          <p:cNvCxnSpPr/>
          <p:nvPr/>
        </p:nvCxnSpPr>
        <p:spPr>
          <a:xfrm>
            <a:off x="10230924" y="4557191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1DBAC94C-5A1F-42F1-ADC0-EBF4A4B590EA}"/>
              </a:ext>
            </a:extLst>
          </p:cNvPr>
          <p:cNvCxnSpPr/>
          <p:nvPr/>
        </p:nvCxnSpPr>
        <p:spPr>
          <a:xfrm>
            <a:off x="10633357" y="4557191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5A3C662-0C23-4C88-BB59-E209C0A01639}"/>
              </a:ext>
            </a:extLst>
          </p:cNvPr>
          <p:cNvSpPr/>
          <p:nvPr/>
        </p:nvSpPr>
        <p:spPr>
          <a:xfrm>
            <a:off x="10130246" y="593150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26FC2694-CBF9-44D0-81AC-DDF06BD9D7DA}"/>
              </a:ext>
            </a:extLst>
          </p:cNvPr>
          <p:cNvSpPr/>
          <p:nvPr/>
        </p:nvSpPr>
        <p:spPr>
          <a:xfrm>
            <a:off x="6351346" y="4166404"/>
            <a:ext cx="274947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電気的中性</a:t>
            </a:r>
            <a:endParaRPr lang="en-US" altLang="ja-JP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en-US" altLang="ja-JP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±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BA7D4369-BE05-4C77-B98D-75CE4D3F57EC}"/>
              </a:ext>
            </a:extLst>
          </p:cNvPr>
          <p:cNvSpPr/>
          <p:nvPr/>
        </p:nvSpPr>
        <p:spPr>
          <a:xfrm>
            <a:off x="9696132" y="4752022"/>
            <a:ext cx="417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002C296-ADCD-44B4-8ADD-C1D5EC891EF6}"/>
              </a:ext>
            </a:extLst>
          </p:cNvPr>
          <p:cNvSpPr/>
          <p:nvPr/>
        </p:nvSpPr>
        <p:spPr>
          <a:xfrm>
            <a:off x="10655697" y="4752022"/>
            <a:ext cx="417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id="{2E83D685-2BE1-42C4-943E-9CFA6F9DC52D}"/>
              </a:ext>
            </a:extLst>
          </p:cNvPr>
          <p:cNvSpPr/>
          <p:nvPr/>
        </p:nvSpPr>
        <p:spPr>
          <a:xfrm>
            <a:off x="9992990" y="3417125"/>
            <a:ext cx="41710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835215B0-C792-45DD-B455-0904FB634E79}"/>
              </a:ext>
            </a:extLst>
          </p:cNvPr>
          <p:cNvSpPr/>
          <p:nvPr/>
        </p:nvSpPr>
        <p:spPr>
          <a:xfrm>
            <a:off x="9449847" y="2534936"/>
            <a:ext cx="1990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　－　＋　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コンテンツ プレースホルダー 2">
            <a:extLst>
              <a:ext uri="{FF2B5EF4-FFF2-40B4-BE49-F238E27FC236}">
                <a16:creationId xmlns:a16="http://schemas.microsoft.com/office/drawing/2014/main" id="{CE7DC055-EBF9-4415-8CF5-3ABD771A8249}"/>
              </a:ext>
            </a:extLst>
          </p:cNvPr>
          <p:cNvSpPr txBox="1">
            <a:spLocks/>
          </p:cNvSpPr>
          <p:nvPr/>
        </p:nvSpPr>
        <p:spPr>
          <a:xfrm>
            <a:off x="398758" y="1027966"/>
            <a:ext cx="4914922" cy="5067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dirty="0"/>
              <a:t>〇箔検電器</a:t>
            </a:r>
            <a:r>
              <a:rPr lang="ja-JP" altLang="en-US" sz="2000" dirty="0"/>
              <a:t>（はくけんでんき）</a:t>
            </a:r>
            <a:endParaRPr lang="ja-JP" altLang="en-US" sz="3600" dirty="0"/>
          </a:p>
        </p:txBody>
      </p:sp>
      <p:sp>
        <p:nvSpPr>
          <p:cNvPr id="59" name="コンテンツ プレースホルダー 2">
            <a:extLst>
              <a:ext uri="{FF2B5EF4-FFF2-40B4-BE49-F238E27FC236}">
                <a16:creationId xmlns:a16="http://schemas.microsoft.com/office/drawing/2014/main" id="{B3C30487-E785-47A6-BEFE-16B91B2AE409}"/>
              </a:ext>
            </a:extLst>
          </p:cNvPr>
          <p:cNvSpPr txBox="1">
            <a:spLocks/>
          </p:cNvSpPr>
          <p:nvPr/>
        </p:nvSpPr>
        <p:spPr>
          <a:xfrm>
            <a:off x="908017" y="1943229"/>
            <a:ext cx="6123962" cy="104603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/>
              <a:t>近づけた物体が帯電しているか調べる装置</a:t>
            </a:r>
          </a:p>
        </p:txBody>
      </p:sp>
      <p:sp>
        <p:nvSpPr>
          <p:cNvPr id="60" name="コンテンツ プレースホルダー 2">
            <a:extLst>
              <a:ext uri="{FF2B5EF4-FFF2-40B4-BE49-F238E27FC236}">
                <a16:creationId xmlns:a16="http://schemas.microsoft.com/office/drawing/2014/main" id="{2E5C97AD-B351-4536-8441-5022036C0882}"/>
              </a:ext>
            </a:extLst>
          </p:cNvPr>
          <p:cNvSpPr txBox="1">
            <a:spLocks/>
          </p:cNvSpPr>
          <p:nvPr/>
        </p:nvSpPr>
        <p:spPr>
          <a:xfrm>
            <a:off x="2134556" y="4179202"/>
            <a:ext cx="4194451" cy="13234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正と負の電荷が同数ある場合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電荷がない場合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電荷の総量が０の場合</a:t>
            </a:r>
          </a:p>
        </p:txBody>
      </p:sp>
      <p:sp>
        <p:nvSpPr>
          <p:cNvPr id="61" name="コンテンツ プレースホルダー 2">
            <a:extLst>
              <a:ext uri="{FF2B5EF4-FFF2-40B4-BE49-F238E27FC236}">
                <a16:creationId xmlns:a16="http://schemas.microsoft.com/office/drawing/2014/main" id="{E3787EBD-D42B-48B4-9204-8D2F73FF13BF}"/>
              </a:ext>
            </a:extLst>
          </p:cNvPr>
          <p:cNvSpPr txBox="1">
            <a:spLocks/>
          </p:cNvSpPr>
          <p:nvPr/>
        </p:nvSpPr>
        <p:spPr>
          <a:xfrm>
            <a:off x="6356374" y="5447845"/>
            <a:ext cx="3048471" cy="82265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1800" dirty="0"/>
              <a:t>※</a:t>
            </a:r>
            <a:r>
              <a:rPr lang="ja-JP" altLang="en-US" sz="1800" dirty="0"/>
              <a:t>電気的中性だからといって、電荷がないとは言えない。</a:t>
            </a:r>
          </a:p>
        </p:txBody>
      </p:sp>
    </p:spTree>
    <p:extLst>
      <p:ext uri="{BB962C8B-B14F-4D97-AF65-F5344CB8AC3E}">
        <p14:creationId xmlns:p14="http://schemas.microsoft.com/office/powerpoint/2010/main" val="34297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83BF29B5-B8A7-4575-8D44-1301A015E455}"/>
              </a:ext>
            </a:extLst>
          </p:cNvPr>
          <p:cNvSpPr txBox="1">
            <a:spLocks/>
          </p:cNvSpPr>
          <p:nvPr/>
        </p:nvSpPr>
        <p:spPr>
          <a:xfrm>
            <a:off x="328872" y="759868"/>
            <a:ext cx="11512276" cy="5067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＜実験１＞箔検電器</a:t>
            </a:r>
            <a:r>
              <a:rPr lang="ja-JP" altLang="en-US" sz="1400" dirty="0"/>
              <a:t>（はくけんでんき）</a:t>
            </a:r>
            <a:r>
              <a:rPr lang="en-US" altLang="ja-JP" sz="2400" dirty="0"/>
              <a:t>…</a:t>
            </a:r>
            <a:r>
              <a:rPr lang="ja-JP" altLang="en-US" sz="2400" dirty="0"/>
              <a:t>正に帯電したアクリル棒を近づける。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0628FE50-8822-44BA-A7AB-52C65D810F84}"/>
              </a:ext>
            </a:extLst>
          </p:cNvPr>
          <p:cNvGrpSpPr/>
          <p:nvPr/>
        </p:nvGrpSpPr>
        <p:grpSpPr>
          <a:xfrm>
            <a:off x="1853406" y="1395047"/>
            <a:ext cx="3046309" cy="475998"/>
            <a:chOff x="498648" y="1684106"/>
            <a:chExt cx="3046309" cy="47599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64FA5E63-8182-4F05-8DDA-BD6526F4D802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7ECE8DE-19C4-49AE-9A8B-A24DE8C302BD}"/>
                </a:ext>
              </a:extLst>
            </p:cNvPr>
            <p:cNvSpPr txBox="1"/>
            <p:nvPr/>
          </p:nvSpPr>
          <p:spPr>
            <a:xfrm>
              <a:off x="1108248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　＋　＋　＋</a:t>
              </a:r>
              <a:endPara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4A40E381-A178-4CF4-A0A8-95D3DF93E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366171"/>
              </p:ext>
            </p:extLst>
          </p:nvPr>
        </p:nvGraphicFramePr>
        <p:xfrm>
          <a:off x="5584679" y="2985026"/>
          <a:ext cx="2292246" cy="346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Drawing" r:id="rId3" imgW="532923" imgH="806143" progId="Canvas.Drawing.X">
                  <p:embed/>
                </p:oleObj>
              </mc:Choice>
              <mc:Fallback>
                <p:oleObj name="Drawing" r:id="rId3" imgW="532923" imgH="806143" progId="Canvas.Drawing.X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84679" y="2985026"/>
                        <a:ext cx="2292246" cy="346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53DFC1FE-55BD-47D3-B20A-885DDC4F9488}"/>
              </a:ext>
            </a:extLst>
          </p:cNvPr>
          <p:cNvCxnSpPr/>
          <p:nvPr/>
        </p:nvCxnSpPr>
        <p:spPr>
          <a:xfrm>
            <a:off x="6551634" y="4637949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B43ECC1-B2E5-4F1E-B14F-2B329631D744}"/>
              </a:ext>
            </a:extLst>
          </p:cNvPr>
          <p:cNvCxnSpPr/>
          <p:nvPr/>
        </p:nvCxnSpPr>
        <p:spPr>
          <a:xfrm>
            <a:off x="6954067" y="4637949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C5433D5-A13F-4B36-B6F8-21976F660E5E}"/>
              </a:ext>
            </a:extLst>
          </p:cNvPr>
          <p:cNvSpPr/>
          <p:nvPr/>
        </p:nvSpPr>
        <p:spPr>
          <a:xfrm>
            <a:off x="6121891" y="463218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A428B473-B402-4E25-B3AB-A2C5FA3FE2AE}"/>
              </a:ext>
            </a:extLst>
          </p:cNvPr>
          <p:cNvSpPr/>
          <p:nvPr/>
        </p:nvSpPr>
        <p:spPr>
          <a:xfrm>
            <a:off x="6127198" y="494526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68DACF2-F5C2-457D-B481-1DB99B20DDA9}"/>
              </a:ext>
            </a:extLst>
          </p:cNvPr>
          <p:cNvSpPr/>
          <p:nvPr/>
        </p:nvSpPr>
        <p:spPr>
          <a:xfrm>
            <a:off x="6127198" y="557144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4711559-6B41-4E57-A425-6427247C4C69}"/>
              </a:ext>
            </a:extLst>
          </p:cNvPr>
          <p:cNvSpPr/>
          <p:nvPr/>
        </p:nvSpPr>
        <p:spPr>
          <a:xfrm>
            <a:off x="6119863" y="525835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489607C2-A8B8-4882-8C81-A9A75E275AC2}"/>
              </a:ext>
            </a:extLst>
          </p:cNvPr>
          <p:cNvSpPr/>
          <p:nvPr/>
        </p:nvSpPr>
        <p:spPr>
          <a:xfrm>
            <a:off x="6935579" y="464794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CEC80FB-4123-495A-8B1D-670418DE0E37}"/>
              </a:ext>
            </a:extLst>
          </p:cNvPr>
          <p:cNvSpPr/>
          <p:nvPr/>
        </p:nvSpPr>
        <p:spPr>
          <a:xfrm>
            <a:off x="6940886" y="496103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294C3E5A-4CE2-48D0-8E9C-F95AEB874F04}"/>
              </a:ext>
            </a:extLst>
          </p:cNvPr>
          <p:cNvSpPr/>
          <p:nvPr/>
        </p:nvSpPr>
        <p:spPr>
          <a:xfrm>
            <a:off x="6940886" y="558721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7D4D0D7-8ED5-412C-810F-91C2DA87E9DC}"/>
              </a:ext>
            </a:extLst>
          </p:cNvPr>
          <p:cNvSpPr/>
          <p:nvPr/>
        </p:nvSpPr>
        <p:spPr>
          <a:xfrm>
            <a:off x="6933551" y="527412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左右矢印 26">
            <a:extLst>
              <a:ext uri="{FF2B5EF4-FFF2-40B4-BE49-F238E27FC236}">
                <a16:creationId xmlns:a16="http://schemas.microsoft.com/office/drawing/2014/main" id="{7401BF8C-B435-4A0B-8E62-899E985DA144}"/>
              </a:ext>
            </a:extLst>
          </p:cNvPr>
          <p:cNvSpPr/>
          <p:nvPr/>
        </p:nvSpPr>
        <p:spPr>
          <a:xfrm>
            <a:off x="6429177" y="6127208"/>
            <a:ext cx="654050" cy="177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407A1E2-55DB-4123-952A-E2822040B8E2}"/>
              </a:ext>
            </a:extLst>
          </p:cNvPr>
          <p:cNvSpPr/>
          <p:nvPr/>
        </p:nvSpPr>
        <p:spPr>
          <a:xfrm>
            <a:off x="7884259" y="4714761"/>
            <a:ext cx="269817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斥力がはたらく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この斥力はクーロン力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静電気力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1162C222-FE4E-49CF-BF00-8DC8DC63B620}"/>
              </a:ext>
            </a:extLst>
          </p:cNvPr>
          <p:cNvCxnSpPr/>
          <p:nvPr/>
        </p:nvCxnSpPr>
        <p:spPr>
          <a:xfrm flipH="1">
            <a:off x="5781575" y="4639370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B7E3809-AA8B-43DD-AE71-3E0E363F8551}"/>
              </a:ext>
            </a:extLst>
          </p:cNvPr>
          <p:cNvCxnSpPr/>
          <p:nvPr/>
        </p:nvCxnSpPr>
        <p:spPr>
          <a:xfrm>
            <a:off x="6819800" y="4639370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041385FF-F51F-455D-9DDE-83545CD7FFA0}"/>
              </a:ext>
            </a:extLst>
          </p:cNvPr>
          <p:cNvSpPr/>
          <p:nvPr/>
        </p:nvSpPr>
        <p:spPr>
          <a:xfrm>
            <a:off x="5946113" y="488674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C939E2D-6FCB-43B6-B7C6-521FF8E825D6}"/>
              </a:ext>
            </a:extLst>
          </p:cNvPr>
          <p:cNvSpPr/>
          <p:nvPr/>
        </p:nvSpPr>
        <p:spPr>
          <a:xfrm>
            <a:off x="5593714" y="536843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3A82B23-2974-4487-AFD1-2177F3A0FBD6}"/>
              </a:ext>
            </a:extLst>
          </p:cNvPr>
          <p:cNvSpPr/>
          <p:nvPr/>
        </p:nvSpPr>
        <p:spPr>
          <a:xfrm>
            <a:off x="7108957" y="488500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5035470-B681-43AF-9FD3-1B4BC6E23831}"/>
              </a:ext>
            </a:extLst>
          </p:cNvPr>
          <p:cNvSpPr/>
          <p:nvPr/>
        </p:nvSpPr>
        <p:spPr>
          <a:xfrm>
            <a:off x="7440923" y="534572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8E26E9F-1B7E-4507-B661-CB1A7853F8F0}"/>
              </a:ext>
            </a:extLst>
          </p:cNvPr>
          <p:cNvSpPr/>
          <p:nvPr/>
        </p:nvSpPr>
        <p:spPr>
          <a:xfrm>
            <a:off x="5906670" y="2820785"/>
            <a:ext cx="1649153" cy="23229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2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10417 0.106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0.00833 -0.00925 0.0224 -0.0199 0.03112 -0.02916 C 0.03008 -0.10972 0.03685 -0.18472 0.03529 -0.26412 C 0.02201 -0.26412 -0.00612 -0.27731 -0.01927 -0.27731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" y="-1386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03125 -0.12338 L 0.03438 -0.35857 C 0.02669 -0.35787 0.01953 -0.36921 0.01198 -0.36852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-1844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3.7037E-7 C 0.00716 -0.01019 -0.03711 -0.03819 -0.02865 -0.04745 C -0.02956 -0.12894 -0.02956 -0.18681 -0.03073 -0.26644 C -0.00651 -0.26644 0.00065 -0.27847 0.02513 -0.2787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393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33333E-6 C -0.02969 -0.11041 -0.04427 -0.09977 -0.03386 -0.14074 C -0.03295 -0.22014 -0.03386 -0.27662 -0.03282 -0.35578 C -0.0405 -0.35532 -0.02409 -0.37014 -0.00196 -0.3701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" y="-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2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01A2B721-5585-4493-9767-E8F533B09251}"/>
              </a:ext>
            </a:extLst>
          </p:cNvPr>
          <p:cNvSpPr txBox="1">
            <a:spLocks/>
          </p:cNvSpPr>
          <p:nvPr/>
        </p:nvSpPr>
        <p:spPr>
          <a:xfrm>
            <a:off x="353500" y="763747"/>
            <a:ext cx="10366515" cy="5067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＜実験２＞負に帯電したエボナイト棒を近づける場合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1373337-BB87-4611-829B-B215E11BAAB1}"/>
              </a:ext>
            </a:extLst>
          </p:cNvPr>
          <p:cNvGrpSpPr/>
          <p:nvPr/>
        </p:nvGrpSpPr>
        <p:grpSpPr>
          <a:xfrm>
            <a:off x="2042736" y="1366035"/>
            <a:ext cx="3046309" cy="475998"/>
            <a:chOff x="498648" y="1684106"/>
            <a:chExt cx="3046309" cy="47599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C3EB0B9-ED32-4C56-9EC5-B310C961173F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90FBCE8-9B44-499F-8B76-965D64A20EF7}"/>
                </a:ext>
              </a:extLst>
            </p:cNvPr>
            <p:cNvSpPr txBox="1"/>
            <p:nvPr/>
          </p:nvSpPr>
          <p:spPr>
            <a:xfrm>
              <a:off x="1108248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　－　－　－</a:t>
              </a:r>
              <a:endPara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C66A9B47-EFA3-4A74-9C8E-9C9FE2A384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15998"/>
              </p:ext>
            </p:extLst>
          </p:nvPr>
        </p:nvGraphicFramePr>
        <p:xfrm>
          <a:off x="5606369" y="2979903"/>
          <a:ext cx="2292246" cy="346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Drawing" r:id="rId3" imgW="532923" imgH="806143" progId="Canvas.Drawing.X">
                  <p:embed/>
                </p:oleObj>
              </mc:Choice>
              <mc:Fallback>
                <p:oleObj name="Drawing" r:id="rId3" imgW="532923" imgH="806143" progId="Canvas.Drawing.X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06369" y="2979903"/>
                        <a:ext cx="2292246" cy="346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1DFB0D8-1B28-4107-A14F-8228A664A4BF}"/>
              </a:ext>
            </a:extLst>
          </p:cNvPr>
          <p:cNvCxnSpPr/>
          <p:nvPr/>
        </p:nvCxnSpPr>
        <p:spPr>
          <a:xfrm>
            <a:off x="6573324" y="4632826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AC77464-8BF3-43EF-BC46-5551D3456C0B}"/>
              </a:ext>
            </a:extLst>
          </p:cNvPr>
          <p:cNvCxnSpPr/>
          <p:nvPr/>
        </p:nvCxnSpPr>
        <p:spPr>
          <a:xfrm>
            <a:off x="6975757" y="4632826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84443AA-08D7-4E3A-BE9C-6F1D4585E84D}"/>
              </a:ext>
            </a:extLst>
          </p:cNvPr>
          <p:cNvSpPr/>
          <p:nvPr/>
        </p:nvSpPr>
        <p:spPr>
          <a:xfrm>
            <a:off x="6205638" y="26451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FA70743-A30B-4AAB-85AB-58D3F57FCC1C}"/>
              </a:ext>
            </a:extLst>
          </p:cNvPr>
          <p:cNvSpPr/>
          <p:nvPr/>
        </p:nvSpPr>
        <p:spPr>
          <a:xfrm>
            <a:off x="6410794" y="264621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1030253-D023-4012-88DD-31EB1056ACB2}"/>
              </a:ext>
            </a:extLst>
          </p:cNvPr>
          <p:cNvSpPr/>
          <p:nvPr/>
        </p:nvSpPr>
        <p:spPr>
          <a:xfrm>
            <a:off x="6011816" y="264225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79567C0-8A0D-41DA-96DE-7DBCB9374199}"/>
              </a:ext>
            </a:extLst>
          </p:cNvPr>
          <p:cNvSpPr/>
          <p:nvPr/>
        </p:nvSpPr>
        <p:spPr>
          <a:xfrm>
            <a:off x="5803265" y="264368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D7F8D963-EA66-4867-B9F7-8A48FD757E9E}"/>
              </a:ext>
            </a:extLst>
          </p:cNvPr>
          <p:cNvSpPr/>
          <p:nvPr/>
        </p:nvSpPr>
        <p:spPr>
          <a:xfrm>
            <a:off x="7080717" y="26451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EBAC929-EB5F-48BE-9FCF-1A708F4DD55A}"/>
              </a:ext>
            </a:extLst>
          </p:cNvPr>
          <p:cNvSpPr/>
          <p:nvPr/>
        </p:nvSpPr>
        <p:spPr>
          <a:xfrm>
            <a:off x="7289268" y="264225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19D2ABEF-9FE2-4571-9631-6DC097447303}"/>
              </a:ext>
            </a:extLst>
          </p:cNvPr>
          <p:cNvSpPr/>
          <p:nvPr/>
        </p:nvSpPr>
        <p:spPr>
          <a:xfrm>
            <a:off x="6863799" y="26451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E6F3AD1-E0AD-4A4B-A9E6-301A3170DA09}"/>
              </a:ext>
            </a:extLst>
          </p:cNvPr>
          <p:cNvSpPr/>
          <p:nvPr/>
        </p:nvSpPr>
        <p:spPr>
          <a:xfrm>
            <a:off x="6644730" y="26451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左右矢印 18">
            <a:extLst>
              <a:ext uri="{FF2B5EF4-FFF2-40B4-BE49-F238E27FC236}">
                <a16:creationId xmlns:a16="http://schemas.microsoft.com/office/drawing/2014/main" id="{634C1DD1-0D50-4F17-9B05-C46A2C95B59A}"/>
              </a:ext>
            </a:extLst>
          </p:cNvPr>
          <p:cNvSpPr/>
          <p:nvPr/>
        </p:nvSpPr>
        <p:spPr>
          <a:xfrm>
            <a:off x="6450867" y="6122085"/>
            <a:ext cx="654050" cy="177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EC19E87-23F2-45D2-8B98-8019EA7962CC}"/>
              </a:ext>
            </a:extLst>
          </p:cNvPr>
          <p:cNvSpPr/>
          <p:nvPr/>
        </p:nvSpPr>
        <p:spPr>
          <a:xfrm>
            <a:off x="7905949" y="4709638"/>
            <a:ext cx="2698175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斥力がはたらく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この斥力はクーロン力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静電気力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56B4B845-640D-496A-97DE-DB47022F1A7E}"/>
              </a:ext>
            </a:extLst>
          </p:cNvPr>
          <p:cNvCxnSpPr/>
          <p:nvPr/>
        </p:nvCxnSpPr>
        <p:spPr>
          <a:xfrm flipH="1">
            <a:off x="5803265" y="4634247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FBE1DCBB-29A5-4C07-A552-909EBCB30F8D}"/>
              </a:ext>
            </a:extLst>
          </p:cNvPr>
          <p:cNvCxnSpPr/>
          <p:nvPr/>
        </p:nvCxnSpPr>
        <p:spPr>
          <a:xfrm>
            <a:off x="6841490" y="4634247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43F1125F-E334-457E-88F1-9BAEFCEE1B27}"/>
              </a:ext>
            </a:extLst>
          </p:cNvPr>
          <p:cNvSpPr/>
          <p:nvPr/>
        </p:nvSpPr>
        <p:spPr>
          <a:xfrm>
            <a:off x="5967803" y="488162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D02CC5E-FD29-4BE1-A9E6-0981C471C5DA}"/>
              </a:ext>
            </a:extLst>
          </p:cNvPr>
          <p:cNvSpPr/>
          <p:nvPr/>
        </p:nvSpPr>
        <p:spPr>
          <a:xfrm>
            <a:off x="5615404" y="536331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48FB1B1-2D6D-441D-B301-2394E9CF5F27}"/>
              </a:ext>
            </a:extLst>
          </p:cNvPr>
          <p:cNvSpPr/>
          <p:nvPr/>
        </p:nvSpPr>
        <p:spPr>
          <a:xfrm>
            <a:off x="7130647" y="487987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D9193E13-92C3-42A1-88EA-FE15C0493590}"/>
              </a:ext>
            </a:extLst>
          </p:cNvPr>
          <p:cNvSpPr/>
          <p:nvPr/>
        </p:nvSpPr>
        <p:spPr>
          <a:xfrm>
            <a:off x="7462613" y="5340601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C54AC8CB-8470-4163-8F5D-496F8F23EE3D}"/>
              </a:ext>
            </a:extLst>
          </p:cNvPr>
          <p:cNvSpPr/>
          <p:nvPr/>
        </p:nvSpPr>
        <p:spPr>
          <a:xfrm>
            <a:off x="892032" y="3366651"/>
            <a:ext cx="3653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近づける物体が、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正に帯電していても、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負に帯電していても、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箔（はく）は開く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6066C9CB-9039-448B-916D-DFAF2214179F}"/>
              </a:ext>
            </a:extLst>
          </p:cNvPr>
          <p:cNvSpPr/>
          <p:nvPr/>
        </p:nvSpPr>
        <p:spPr>
          <a:xfrm>
            <a:off x="5949142" y="2663262"/>
            <a:ext cx="1649153" cy="37776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859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20833 0.0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3 C 0.05573 0.025 0.01732 0.22708 0.00248 0.364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824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0.05846 0.03426 C 0.07396 0.1287 0.05846 0.20116 0.03463 0.4287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2145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 C 0.00794 -0.00972 -0.03972 0.0081 -0.04219 0.04653 C -0.05026 0.13565 -0.03711 0.30023 -0.01407 0.43009 " pathEditMode="relative" rAng="0" ptsTypes="A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136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023 C -0.00833 0.2206 -0.00638 0.24352 0.02253 0.365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5" grpId="0"/>
      <p:bldP spid="16" grpId="0"/>
      <p:bldP spid="16" grpId="1"/>
      <p:bldP spid="16" grpId="2"/>
      <p:bldP spid="17" grpId="0"/>
      <p:bldP spid="17" grpId="1"/>
      <p:bldP spid="17" grpId="2"/>
      <p:bldP spid="18" grpId="0"/>
      <p:bldP spid="19" grpId="0"/>
      <p:bldP spid="20" grpId="0"/>
      <p:bldP spid="20" grpId="1"/>
      <p:bldP spid="20" grpId="2"/>
      <p:bldP spid="21" grpId="0" animBg="1"/>
      <p:bldP spid="22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D03308-BAAB-48B0-818C-CA37E67912C5}"/>
              </a:ext>
            </a:extLst>
          </p:cNvPr>
          <p:cNvSpPr/>
          <p:nvPr/>
        </p:nvSpPr>
        <p:spPr>
          <a:xfrm>
            <a:off x="483114" y="1397464"/>
            <a:ext cx="1136918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アース（接地）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地球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に接続すること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＜１＞電位の基準０</a:t>
            </a:r>
            <a:r>
              <a:rPr lang="en-US" altLang="ja-JP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[V]</a:t>
            </a: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を示す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＜２＞電気的中性にするはたらき</a:t>
            </a:r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引力がはたらいていない電荷を取り除く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6C0EB6DC-EE1D-4BFC-AD48-59FD9808D44B}"/>
              </a:ext>
            </a:extLst>
          </p:cNvPr>
          <p:cNvSpPr txBox="1">
            <a:spLocks/>
          </p:cNvSpPr>
          <p:nvPr/>
        </p:nvSpPr>
        <p:spPr>
          <a:xfrm>
            <a:off x="184887" y="770469"/>
            <a:ext cx="7700661" cy="5067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＜実験３＞　実験１のあと、箔検電器の上部に指を触れる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9748BDE-DDD0-4096-A5A1-96E06ABE779C}"/>
              </a:ext>
            </a:extLst>
          </p:cNvPr>
          <p:cNvGrpSpPr/>
          <p:nvPr/>
        </p:nvGrpSpPr>
        <p:grpSpPr>
          <a:xfrm>
            <a:off x="2485525" y="1189819"/>
            <a:ext cx="3046309" cy="475998"/>
            <a:chOff x="498648" y="1684106"/>
            <a:chExt cx="3046309" cy="475998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3150041E-4C09-4F1A-812E-BF05CF2DD5F1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93D4D8D-8E6E-4FD9-8468-5093288BCE6C}"/>
                </a:ext>
              </a:extLst>
            </p:cNvPr>
            <p:cNvSpPr txBox="1"/>
            <p:nvPr/>
          </p:nvSpPr>
          <p:spPr>
            <a:xfrm>
              <a:off x="1108248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　＋　＋　＋</a:t>
              </a:r>
              <a:endPara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10" name="オブジェクト 9">
            <a:extLst>
              <a:ext uri="{FF2B5EF4-FFF2-40B4-BE49-F238E27FC236}">
                <a16:creationId xmlns:a16="http://schemas.microsoft.com/office/drawing/2014/main" id="{A0012289-C0D6-46EE-9435-9F09211713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12749"/>
              </p:ext>
            </p:extLst>
          </p:nvPr>
        </p:nvGraphicFramePr>
        <p:xfrm>
          <a:off x="5118689" y="2956988"/>
          <a:ext cx="2292246" cy="346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Drawing" r:id="rId3" imgW="532923" imgH="806143" progId="Canvas.Drawing.X">
                  <p:embed/>
                </p:oleObj>
              </mc:Choice>
              <mc:Fallback>
                <p:oleObj name="Drawing" r:id="rId3" imgW="532923" imgH="806143" progId="Canvas.Drawing.X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18689" y="2956988"/>
                        <a:ext cx="2292246" cy="346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7A409EC-2E07-4090-8C7D-24C615CCFD94}"/>
              </a:ext>
            </a:extLst>
          </p:cNvPr>
          <p:cNvCxnSpPr/>
          <p:nvPr/>
        </p:nvCxnSpPr>
        <p:spPr>
          <a:xfrm>
            <a:off x="6085644" y="4609911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E40A471A-12B0-48D2-9C9E-E868EF90D482}"/>
              </a:ext>
            </a:extLst>
          </p:cNvPr>
          <p:cNvCxnSpPr/>
          <p:nvPr/>
        </p:nvCxnSpPr>
        <p:spPr>
          <a:xfrm>
            <a:off x="6488077" y="4609911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3C6FF26-6468-4332-B169-9FEC01994D75}"/>
              </a:ext>
            </a:extLst>
          </p:cNvPr>
          <p:cNvSpPr/>
          <p:nvPr/>
        </p:nvSpPr>
        <p:spPr>
          <a:xfrm>
            <a:off x="5717958" y="262218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C28169F-B66F-4664-9ACB-A4CB949467FB}"/>
              </a:ext>
            </a:extLst>
          </p:cNvPr>
          <p:cNvSpPr/>
          <p:nvPr/>
        </p:nvSpPr>
        <p:spPr>
          <a:xfrm>
            <a:off x="5923114" y="262330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192AA3C-6303-4F3B-9CAD-D623359B8152}"/>
              </a:ext>
            </a:extLst>
          </p:cNvPr>
          <p:cNvSpPr/>
          <p:nvPr/>
        </p:nvSpPr>
        <p:spPr>
          <a:xfrm>
            <a:off x="5524136" y="261934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25381A-E313-47B9-BAAB-1ADE5ED15BF3}"/>
              </a:ext>
            </a:extLst>
          </p:cNvPr>
          <p:cNvSpPr/>
          <p:nvPr/>
        </p:nvSpPr>
        <p:spPr>
          <a:xfrm>
            <a:off x="5315585" y="2620765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1731DEC-6DD0-4820-88CC-F63376FC867E}"/>
              </a:ext>
            </a:extLst>
          </p:cNvPr>
          <p:cNvSpPr/>
          <p:nvPr/>
        </p:nvSpPr>
        <p:spPr>
          <a:xfrm>
            <a:off x="6593037" y="262218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234342F-C7F4-490E-A573-860D453EC951}"/>
              </a:ext>
            </a:extLst>
          </p:cNvPr>
          <p:cNvSpPr/>
          <p:nvPr/>
        </p:nvSpPr>
        <p:spPr>
          <a:xfrm>
            <a:off x="6801588" y="261934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E603F91-FF56-47AA-92E9-2A444443B6E8}"/>
              </a:ext>
            </a:extLst>
          </p:cNvPr>
          <p:cNvSpPr/>
          <p:nvPr/>
        </p:nvSpPr>
        <p:spPr>
          <a:xfrm>
            <a:off x="6376119" y="262218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B8D46314-DBBB-4FEB-B876-E180F8A6181E}"/>
              </a:ext>
            </a:extLst>
          </p:cNvPr>
          <p:cNvSpPr/>
          <p:nvPr/>
        </p:nvSpPr>
        <p:spPr>
          <a:xfrm>
            <a:off x="6157050" y="262218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左右矢印 18">
            <a:extLst>
              <a:ext uri="{FF2B5EF4-FFF2-40B4-BE49-F238E27FC236}">
                <a16:creationId xmlns:a16="http://schemas.microsoft.com/office/drawing/2014/main" id="{6CB42CAC-C8B9-4F6D-8A80-FABA635A5343}"/>
              </a:ext>
            </a:extLst>
          </p:cNvPr>
          <p:cNvSpPr/>
          <p:nvPr/>
        </p:nvSpPr>
        <p:spPr>
          <a:xfrm>
            <a:off x="5963187" y="6099170"/>
            <a:ext cx="654050" cy="177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3A97F6EA-239D-4B01-A074-82DDA6C79584}"/>
              </a:ext>
            </a:extLst>
          </p:cNvPr>
          <p:cNvSpPr/>
          <p:nvPr/>
        </p:nvSpPr>
        <p:spPr>
          <a:xfrm>
            <a:off x="7567687" y="3798903"/>
            <a:ext cx="44154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指で触れる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→アース（接地）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→電気的中性になる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（引力によって、動けなくなっている電荷を除く）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B2CEE86A-BC3B-421B-A6F1-D79B7D1B4ADA}"/>
              </a:ext>
            </a:extLst>
          </p:cNvPr>
          <p:cNvCxnSpPr/>
          <p:nvPr/>
        </p:nvCxnSpPr>
        <p:spPr>
          <a:xfrm flipH="1">
            <a:off x="5315585" y="4611332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35B6154B-B692-4B6D-9102-7E89E32CCCBE}"/>
              </a:ext>
            </a:extLst>
          </p:cNvPr>
          <p:cNvCxnSpPr/>
          <p:nvPr/>
        </p:nvCxnSpPr>
        <p:spPr>
          <a:xfrm>
            <a:off x="6353810" y="4611332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4C634C2-66B1-4025-AB97-5DF150F72D90}"/>
              </a:ext>
            </a:extLst>
          </p:cNvPr>
          <p:cNvSpPr/>
          <p:nvPr/>
        </p:nvSpPr>
        <p:spPr>
          <a:xfrm>
            <a:off x="5480123" y="4858709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ADBF84D6-9C72-4ABD-B106-315B9A44EE26}"/>
              </a:ext>
            </a:extLst>
          </p:cNvPr>
          <p:cNvSpPr/>
          <p:nvPr/>
        </p:nvSpPr>
        <p:spPr>
          <a:xfrm>
            <a:off x="5127724" y="534039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CDE63A4-A9D9-477A-BA2F-E3C5028D7346}"/>
              </a:ext>
            </a:extLst>
          </p:cNvPr>
          <p:cNvSpPr/>
          <p:nvPr/>
        </p:nvSpPr>
        <p:spPr>
          <a:xfrm>
            <a:off x="6642967" y="48569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F6236B77-5584-4BEB-A121-8138D2BE96B9}"/>
              </a:ext>
            </a:extLst>
          </p:cNvPr>
          <p:cNvSpPr/>
          <p:nvPr/>
        </p:nvSpPr>
        <p:spPr>
          <a:xfrm>
            <a:off x="6974933" y="5317686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83C0FA9C-8D15-44B8-BC10-440CA0394741}"/>
              </a:ext>
            </a:extLst>
          </p:cNvPr>
          <p:cNvSpPr/>
          <p:nvPr/>
        </p:nvSpPr>
        <p:spPr>
          <a:xfrm>
            <a:off x="1004196" y="4069472"/>
            <a:ext cx="4339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斥力がなくなって、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箔は閉じる。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0146EF13-D559-4EA6-954D-2562DC9002E7}"/>
              </a:ext>
            </a:extLst>
          </p:cNvPr>
          <p:cNvSpPr/>
          <p:nvPr/>
        </p:nvSpPr>
        <p:spPr>
          <a:xfrm>
            <a:off x="8135903" y="2223608"/>
            <a:ext cx="430477" cy="1325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スマイル 30">
            <a:extLst>
              <a:ext uri="{FF2B5EF4-FFF2-40B4-BE49-F238E27FC236}">
                <a16:creationId xmlns:a16="http://schemas.microsoft.com/office/drawing/2014/main" id="{8619DFE8-2863-4EF2-AA0B-4C8AE9E7263B}"/>
              </a:ext>
            </a:extLst>
          </p:cNvPr>
          <p:cNvSpPr/>
          <p:nvPr/>
        </p:nvSpPr>
        <p:spPr>
          <a:xfrm>
            <a:off x="7814428" y="1117947"/>
            <a:ext cx="1073426" cy="107342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3D57BCDA-3D79-4A27-B67F-48C63F9A3081}"/>
              </a:ext>
            </a:extLst>
          </p:cNvPr>
          <p:cNvSpPr/>
          <p:nvPr/>
        </p:nvSpPr>
        <p:spPr>
          <a:xfrm rot="3655346" flipH="1">
            <a:off x="7583762" y="2052189"/>
            <a:ext cx="185239" cy="1325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左右矢印 31">
            <a:extLst>
              <a:ext uri="{FF2B5EF4-FFF2-40B4-BE49-F238E27FC236}">
                <a16:creationId xmlns:a16="http://schemas.microsoft.com/office/drawing/2014/main" id="{DD2DAB3A-6CC7-4770-AAB8-9FC87D322B7C}"/>
              </a:ext>
            </a:extLst>
          </p:cNvPr>
          <p:cNvSpPr/>
          <p:nvPr/>
        </p:nvSpPr>
        <p:spPr>
          <a:xfrm rot="3268340">
            <a:off x="6408363" y="2478237"/>
            <a:ext cx="370132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左右矢印 32">
            <a:extLst>
              <a:ext uri="{FF2B5EF4-FFF2-40B4-BE49-F238E27FC236}">
                <a16:creationId xmlns:a16="http://schemas.microsoft.com/office/drawing/2014/main" id="{29D48AA8-F8BF-46FF-8028-EB9D47D077DE}"/>
              </a:ext>
            </a:extLst>
          </p:cNvPr>
          <p:cNvSpPr/>
          <p:nvPr/>
        </p:nvSpPr>
        <p:spPr>
          <a:xfrm rot="3268340">
            <a:off x="5951226" y="2488269"/>
            <a:ext cx="343588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左右矢印 33">
            <a:extLst>
              <a:ext uri="{FF2B5EF4-FFF2-40B4-BE49-F238E27FC236}">
                <a16:creationId xmlns:a16="http://schemas.microsoft.com/office/drawing/2014/main" id="{94AA388C-9CF1-4FAB-B67A-0FAF3E04FB31}"/>
              </a:ext>
            </a:extLst>
          </p:cNvPr>
          <p:cNvSpPr/>
          <p:nvPr/>
        </p:nvSpPr>
        <p:spPr>
          <a:xfrm rot="3268340">
            <a:off x="5542550" y="2493022"/>
            <a:ext cx="324924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E58C7D8B-7D9F-42C3-9532-AD073C0D9FBB}"/>
              </a:ext>
            </a:extLst>
          </p:cNvPr>
          <p:cNvSpPr/>
          <p:nvPr/>
        </p:nvSpPr>
        <p:spPr>
          <a:xfrm>
            <a:off x="1004196" y="5134285"/>
            <a:ext cx="4339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が、検電器全体は、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電気的中性でない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9AD7BBD-8BC4-4DA2-AF18-C2A423B0A14A}"/>
              </a:ext>
            </a:extLst>
          </p:cNvPr>
          <p:cNvSpPr/>
          <p:nvPr/>
        </p:nvSpPr>
        <p:spPr>
          <a:xfrm>
            <a:off x="2706013" y="2436084"/>
            <a:ext cx="24337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便宜的に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＋が動くと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考えてもよい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117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18424 0.130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0.00023 C 0.05586 0.02477 0.0181 0.22454 0.00325 0.36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" y="1810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7 L 0.05847 0.03472 C 0.07409 0.1294 0.06055 0.20069 0.03685 0.42824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143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7.40741E-7 C 0.00795 -0.00972 -0.03971 0.0081 -0.04218 0.04653 C -0.05026 0.13565 -0.03841 0.30139 -0.01549 0.43148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143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6 -0.00023 C -0.00808 0.22106 -0.00925 0.24282 0.0194 0.3641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5" grpId="0"/>
      <p:bldP spid="16" grpId="0"/>
      <p:bldP spid="16" grpId="1"/>
      <p:bldP spid="16" grpId="2"/>
      <p:bldP spid="17" grpId="0"/>
      <p:bldP spid="17" grpId="1"/>
      <p:bldP spid="17" grpId="2"/>
      <p:bldP spid="18" grpId="0"/>
      <p:bldP spid="19" grpId="0"/>
      <p:bldP spid="20" grpId="0"/>
      <p:bldP spid="20" grpId="1"/>
      <p:bldP spid="20" grpId="2"/>
      <p:bldP spid="21" grpId="0" animBg="1"/>
      <p:bldP spid="21" grpId="1" animBg="1"/>
      <p:bldP spid="22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793276E-90F9-4E6D-B2A2-08E7AF9402A3}"/>
              </a:ext>
            </a:extLst>
          </p:cNvPr>
          <p:cNvSpPr/>
          <p:nvPr/>
        </p:nvSpPr>
        <p:spPr>
          <a:xfrm>
            <a:off x="344365" y="1131573"/>
            <a:ext cx="1121312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こはくをこすると、こはくがほこりを引き寄せる現象は大昔から発見されていた。現在、この現象は、摩擦によって生じた①（　　　　　）によって説明される。このように摩擦によって生じる電気を②（　　　　　　）とも呼ぶ。</a:t>
            </a: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このとき、こはくは「③（　　　　　）した」「電気を帯びた」という。</a:t>
            </a: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摩擦させることによって、物質から他の物質へ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④（　　　）が移動する。この移動した④が静電気となる。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108A6C6-C3B9-4EC2-A74E-2A15141AEC03}"/>
              </a:ext>
            </a:extLst>
          </p:cNvPr>
          <p:cNvSpPr txBox="1"/>
          <p:nvPr/>
        </p:nvSpPr>
        <p:spPr>
          <a:xfrm>
            <a:off x="5144579" y="2537854"/>
            <a:ext cx="279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摩擦電気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7585C29-CDEA-4D78-8FF3-ADEFEAC70566}"/>
              </a:ext>
            </a:extLst>
          </p:cNvPr>
          <p:cNvSpPr txBox="1"/>
          <p:nvPr/>
        </p:nvSpPr>
        <p:spPr>
          <a:xfrm>
            <a:off x="1826757" y="2066623"/>
            <a:ext cx="186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</a:t>
            </a:r>
            <a:endParaRPr kumimoji="1" lang="ja-JP" altLang="en-US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87AC64-CB1C-4AA7-9F6C-31137FE8603A}"/>
              </a:ext>
            </a:extLst>
          </p:cNvPr>
          <p:cNvSpPr txBox="1"/>
          <p:nvPr/>
        </p:nvSpPr>
        <p:spPr>
          <a:xfrm>
            <a:off x="6125119" y="3051478"/>
            <a:ext cx="2799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帯電</a:t>
            </a:r>
            <a:endParaRPr kumimoji="1" lang="ja-JP" altLang="en-US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918D29-A8A6-40DF-8A5F-EC95B604C186}"/>
              </a:ext>
            </a:extLst>
          </p:cNvPr>
          <p:cNvSpPr txBox="1"/>
          <p:nvPr/>
        </p:nvSpPr>
        <p:spPr>
          <a:xfrm>
            <a:off x="1357923" y="4527428"/>
            <a:ext cx="120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電子</a:t>
            </a:r>
            <a:endParaRPr kumimoji="1" lang="ja-JP" altLang="en-US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5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7E13BCC8-EE30-4D79-A7AD-D31CF1A2E0F4}"/>
              </a:ext>
            </a:extLst>
          </p:cNvPr>
          <p:cNvGrpSpPr/>
          <p:nvPr/>
        </p:nvGrpSpPr>
        <p:grpSpPr>
          <a:xfrm>
            <a:off x="5103643" y="1196380"/>
            <a:ext cx="3046309" cy="475998"/>
            <a:chOff x="498648" y="1684106"/>
            <a:chExt cx="3046309" cy="475998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11EF826E-1E56-4D85-AABF-E5BC782D4A54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D42F6D4B-1C7A-4812-902A-5F1674135894}"/>
                </a:ext>
              </a:extLst>
            </p:cNvPr>
            <p:cNvSpPr txBox="1"/>
            <p:nvPr/>
          </p:nvSpPr>
          <p:spPr>
            <a:xfrm>
              <a:off x="1108248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　＋　＋　＋</a:t>
              </a:r>
            </a:p>
          </p:txBody>
        </p:sp>
      </p:grpSp>
      <p:graphicFrame>
        <p:nvGraphicFramePr>
          <p:cNvPr id="9" name="オブジェクト 8">
            <a:extLst>
              <a:ext uri="{FF2B5EF4-FFF2-40B4-BE49-F238E27FC236}">
                <a16:creationId xmlns:a16="http://schemas.microsoft.com/office/drawing/2014/main" id="{93B97363-6BB9-4ABF-84C7-FEE9BE947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830830"/>
              </p:ext>
            </p:extLst>
          </p:nvPr>
        </p:nvGraphicFramePr>
        <p:xfrm>
          <a:off x="7511415" y="2975293"/>
          <a:ext cx="229235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Drawing" r:id="rId3" imgW="532923" imgH="806143" progId="Canvas.Drawing.X">
                  <p:embed/>
                </p:oleObj>
              </mc:Choice>
              <mc:Fallback>
                <p:oleObj name="Drawing" r:id="rId3" imgW="532923" imgH="806143" progId="Canvas.Drawing.X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11415" y="2975293"/>
                        <a:ext cx="2292350" cy="346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AE92689-5FFC-4A8B-8A5F-E75BFA779ED1}"/>
              </a:ext>
            </a:extLst>
          </p:cNvPr>
          <p:cNvCxnSpPr/>
          <p:nvPr/>
        </p:nvCxnSpPr>
        <p:spPr>
          <a:xfrm>
            <a:off x="8478324" y="4627789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CA20886A-BD71-4A29-907A-BAAFD756A58D}"/>
              </a:ext>
            </a:extLst>
          </p:cNvPr>
          <p:cNvCxnSpPr/>
          <p:nvPr/>
        </p:nvCxnSpPr>
        <p:spPr>
          <a:xfrm>
            <a:off x="8880757" y="4627789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18D45CC-C7B7-43F1-BC64-89E0185AC7CA}"/>
              </a:ext>
            </a:extLst>
          </p:cNvPr>
          <p:cNvSpPr/>
          <p:nvPr/>
        </p:nvSpPr>
        <p:spPr>
          <a:xfrm>
            <a:off x="8110638" y="26400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ACBB43C-6384-453F-85D3-7CD5287F5F7A}"/>
              </a:ext>
            </a:extLst>
          </p:cNvPr>
          <p:cNvSpPr/>
          <p:nvPr/>
        </p:nvSpPr>
        <p:spPr>
          <a:xfrm>
            <a:off x="8315794" y="264118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0060E0C-3D6F-493F-9315-260F7519A5A2}"/>
              </a:ext>
            </a:extLst>
          </p:cNvPr>
          <p:cNvSpPr/>
          <p:nvPr/>
        </p:nvSpPr>
        <p:spPr>
          <a:xfrm>
            <a:off x="7916816" y="263722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F5EC597-595E-4FDF-AA56-2AB0DAE6FEA7}"/>
              </a:ext>
            </a:extLst>
          </p:cNvPr>
          <p:cNvSpPr/>
          <p:nvPr/>
        </p:nvSpPr>
        <p:spPr>
          <a:xfrm>
            <a:off x="7708265" y="263864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AC0AEE6-2012-4FF0-893E-475F9100B533}"/>
              </a:ext>
            </a:extLst>
          </p:cNvPr>
          <p:cNvSpPr/>
          <p:nvPr/>
        </p:nvSpPr>
        <p:spPr>
          <a:xfrm>
            <a:off x="8985717" y="26400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BCD3FB9-FC42-4AA5-98CD-7A660954CFE5}"/>
              </a:ext>
            </a:extLst>
          </p:cNvPr>
          <p:cNvSpPr/>
          <p:nvPr/>
        </p:nvSpPr>
        <p:spPr>
          <a:xfrm>
            <a:off x="9194268" y="263722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FCF2E0D-DC20-4781-B038-D81065F1495B}"/>
              </a:ext>
            </a:extLst>
          </p:cNvPr>
          <p:cNvSpPr/>
          <p:nvPr/>
        </p:nvSpPr>
        <p:spPr>
          <a:xfrm>
            <a:off x="8768799" y="26400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05E9651F-D0B1-4741-BAE7-F4F398A83B6D}"/>
              </a:ext>
            </a:extLst>
          </p:cNvPr>
          <p:cNvSpPr/>
          <p:nvPr/>
        </p:nvSpPr>
        <p:spPr>
          <a:xfrm>
            <a:off x="8549730" y="26400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左右矢印 18">
            <a:extLst>
              <a:ext uri="{FF2B5EF4-FFF2-40B4-BE49-F238E27FC236}">
                <a16:creationId xmlns:a16="http://schemas.microsoft.com/office/drawing/2014/main" id="{36A18AEE-3EE0-465D-BBC9-3F0AAF1CF00F}"/>
              </a:ext>
            </a:extLst>
          </p:cNvPr>
          <p:cNvSpPr/>
          <p:nvPr/>
        </p:nvSpPr>
        <p:spPr>
          <a:xfrm>
            <a:off x="8355867" y="6117048"/>
            <a:ext cx="654050" cy="177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33D3D648-77E0-423D-A7E0-D63DDD350401}"/>
              </a:ext>
            </a:extLst>
          </p:cNvPr>
          <p:cNvCxnSpPr/>
          <p:nvPr/>
        </p:nvCxnSpPr>
        <p:spPr>
          <a:xfrm flipH="1">
            <a:off x="7708265" y="4629210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935D0A1F-12A5-4738-85B4-EE4B29C857E9}"/>
              </a:ext>
            </a:extLst>
          </p:cNvPr>
          <p:cNvCxnSpPr/>
          <p:nvPr/>
        </p:nvCxnSpPr>
        <p:spPr>
          <a:xfrm>
            <a:off x="8746490" y="4629210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D82387D6-EFA5-4B27-A144-EBD66B99DA9A}"/>
              </a:ext>
            </a:extLst>
          </p:cNvPr>
          <p:cNvSpPr/>
          <p:nvPr/>
        </p:nvSpPr>
        <p:spPr>
          <a:xfrm>
            <a:off x="7872803" y="487658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9C5C85-2DA7-4818-8BE9-950493FB7DC7}"/>
              </a:ext>
            </a:extLst>
          </p:cNvPr>
          <p:cNvSpPr/>
          <p:nvPr/>
        </p:nvSpPr>
        <p:spPr>
          <a:xfrm>
            <a:off x="7520404" y="535827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5F196D0F-DC79-43DD-A3FD-92AAF962A873}"/>
              </a:ext>
            </a:extLst>
          </p:cNvPr>
          <p:cNvSpPr/>
          <p:nvPr/>
        </p:nvSpPr>
        <p:spPr>
          <a:xfrm>
            <a:off x="9035647" y="487484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502D4B2-D1E2-414D-A737-316BDD5BA795}"/>
              </a:ext>
            </a:extLst>
          </p:cNvPr>
          <p:cNvSpPr/>
          <p:nvPr/>
        </p:nvSpPr>
        <p:spPr>
          <a:xfrm>
            <a:off x="9367613" y="533556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3BE2B2D2-79BE-47C6-AC25-B374C2DAC21F}"/>
              </a:ext>
            </a:extLst>
          </p:cNvPr>
          <p:cNvSpPr/>
          <p:nvPr/>
        </p:nvSpPr>
        <p:spPr>
          <a:xfrm>
            <a:off x="1087863" y="1762474"/>
            <a:ext cx="4339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－の電荷にはたらく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が引力なくなったので、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－の電荷が全体にちらばる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25D17DC0-92E9-4019-9D6C-6EF4F4E1DB24}"/>
              </a:ext>
            </a:extLst>
          </p:cNvPr>
          <p:cNvSpPr/>
          <p:nvPr/>
        </p:nvSpPr>
        <p:spPr>
          <a:xfrm>
            <a:off x="10528583" y="2241486"/>
            <a:ext cx="430477" cy="1325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スマイル 28">
            <a:extLst>
              <a:ext uri="{FF2B5EF4-FFF2-40B4-BE49-F238E27FC236}">
                <a16:creationId xmlns:a16="http://schemas.microsoft.com/office/drawing/2014/main" id="{27D90D6B-6C66-4B69-A410-E6DB524DCE99}"/>
              </a:ext>
            </a:extLst>
          </p:cNvPr>
          <p:cNvSpPr/>
          <p:nvPr/>
        </p:nvSpPr>
        <p:spPr>
          <a:xfrm>
            <a:off x="10207108" y="1135825"/>
            <a:ext cx="1073426" cy="107342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9D6C588-1091-4A06-8EA0-E0B91BEC04D8}"/>
              </a:ext>
            </a:extLst>
          </p:cNvPr>
          <p:cNvSpPr/>
          <p:nvPr/>
        </p:nvSpPr>
        <p:spPr>
          <a:xfrm rot="3655346" flipH="1">
            <a:off x="9976442" y="2070067"/>
            <a:ext cx="185239" cy="1325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左右矢印 31">
            <a:extLst>
              <a:ext uri="{FF2B5EF4-FFF2-40B4-BE49-F238E27FC236}">
                <a16:creationId xmlns:a16="http://schemas.microsoft.com/office/drawing/2014/main" id="{A2008F2F-DAB9-49C4-909B-0F32A2096614}"/>
              </a:ext>
            </a:extLst>
          </p:cNvPr>
          <p:cNvSpPr/>
          <p:nvPr/>
        </p:nvSpPr>
        <p:spPr>
          <a:xfrm rot="3268340">
            <a:off x="8801043" y="2496115"/>
            <a:ext cx="370132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左右矢印 32">
            <a:extLst>
              <a:ext uri="{FF2B5EF4-FFF2-40B4-BE49-F238E27FC236}">
                <a16:creationId xmlns:a16="http://schemas.microsoft.com/office/drawing/2014/main" id="{5BC47F00-AB2F-4F9C-94F1-1F18535CECE9}"/>
              </a:ext>
            </a:extLst>
          </p:cNvPr>
          <p:cNvSpPr/>
          <p:nvPr/>
        </p:nvSpPr>
        <p:spPr>
          <a:xfrm rot="3268340">
            <a:off x="8343906" y="2506147"/>
            <a:ext cx="343588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左右矢印 33">
            <a:extLst>
              <a:ext uri="{FF2B5EF4-FFF2-40B4-BE49-F238E27FC236}">
                <a16:creationId xmlns:a16="http://schemas.microsoft.com/office/drawing/2014/main" id="{BC5D1F5B-71F9-4ADA-A146-3B893C4E464F}"/>
              </a:ext>
            </a:extLst>
          </p:cNvPr>
          <p:cNvSpPr/>
          <p:nvPr/>
        </p:nvSpPr>
        <p:spPr>
          <a:xfrm rot="3268340">
            <a:off x="7935230" y="2510900"/>
            <a:ext cx="324924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13D5B68D-8D7F-47E3-BBEE-2C4B47230E72}"/>
              </a:ext>
            </a:extLst>
          </p:cNvPr>
          <p:cNvCxnSpPr/>
          <p:nvPr/>
        </p:nvCxnSpPr>
        <p:spPr>
          <a:xfrm flipH="1">
            <a:off x="8092356" y="4635513"/>
            <a:ext cx="484614" cy="13858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E9A7A414-8A84-462F-ADA7-D4FEE445A96B}"/>
              </a:ext>
            </a:extLst>
          </p:cNvPr>
          <p:cNvCxnSpPr/>
          <p:nvPr/>
        </p:nvCxnSpPr>
        <p:spPr>
          <a:xfrm>
            <a:off x="8767610" y="4611352"/>
            <a:ext cx="484614" cy="138589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2919B801-1E09-4ADE-BB93-7B8559B5DC53}"/>
              </a:ext>
            </a:extLst>
          </p:cNvPr>
          <p:cNvSpPr/>
          <p:nvPr/>
        </p:nvSpPr>
        <p:spPr>
          <a:xfrm>
            <a:off x="1087863" y="3715520"/>
            <a:ext cx="4339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電荷分布が一様になるまで移動する。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A0C75B5-903A-42D0-B0A6-C5B2EE133E8B}"/>
              </a:ext>
            </a:extLst>
          </p:cNvPr>
          <p:cNvSpPr/>
          <p:nvPr/>
        </p:nvSpPr>
        <p:spPr>
          <a:xfrm>
            <a:off x="1157816" y="4932222"/>
            <a:ext cx="43396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はくに帯電する電荷は少なくなるので、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はくの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開きは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小さくなる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コンテンツ プレースホルダー 2">
            <a:extLst>
              <a:ext uri="{FF2B5EF4-FFF2-40B4-BE49-F238E27FC236}">
                <a16:creationId xmlns:a16="http://schemas.microsoft.com/office/drawing/2014/main" id="{08971BDF-2227-4F9F-BCC5-C1FD089D944C}"/>
              </a:ext>
            </a:extLst>
          </p:cNvPr>
          <p:cNvSpPr txBox="1">
            <a:spLocks/>
          </p:cNvSpPr>
          <p:nvPr/>
        </p:nvSpPr>
        <p:spPr>
          <a:xfrm>
            <a:off x="182083" y="763105"/>
            <a:ext cx="11900213" cy="7007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/>
              <a:t>＜実験４＞　実験３のあと、指をはなしてから、箔検電器からアクリル棒を遠ざける。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458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0.12305 0.1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024 C 0.0556 0.02476 0.01745 0.22638 0.00274 0.364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" y="1821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0.05859 0.03473 C 0.07409 0.1294 0.06276 0.20394 0.03893 0.4312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215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4.44444E-6 C 0.00807 -0.00973 -0.03972 0.0081 -0.04219 0.04652 C -0.05026 0.13564 -0.04154 0.30463 -0.01849 0.43449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157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4 C -0.00807 0.22106 -0.01198 0.24467 0.01667 0.3659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C 0.01888 0.04838 -0.01055 0.2618 -0.0125 0.3868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1932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347 L -0.02891 0.03333 L 0.00208 0.38981 " pathEditMode="relative" rAng="0" ptsTypes="AAA">
                                      <p:cBhvr>
                                        <p:cTn id="1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  <p:bldP spid="13" grpId="0"/>
      <p:bldP spid="13" grpId="1"/>
      <p:bldP spid="14" grpId="0"/>
      <p:bldP spid="15" grpId="0"/>
      <p:bldP spid="15" grpId="1"/>
      <p:bldP spid="15" grpId="2"/>
      <p:bldP spid="16" grpId="0"/>
      <p:bldP spid="16" grpId="1"/>
      <p:bldP spid="16" grpId="2"/>
      <p:bldP spid="17" grpId="0"/>
      <p:bldP spid="18" grpId="0"/>
      <p:bldP spid="18" grpId="1"/>
      <p:bldP spid="19" grpId="0"/>
      <p:bldP spid="19" grpId="1"/>
      <p:bldP spid="19" grpId="2"/>
      <p:bldP spid="20" grpId="0" animBg="1"/>
      <p:bldP spid="20" grpId="1" animBg="1"/>
      <p:bldP spid="20" grpId="2" animBg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7AC7AE1-073C-43B4-8447-DDC2ADF58D52}"/>
              </a:ext>
            </a:extLst>
          </p:cNvPr>
          <p:cNvSpPr/>
          <p:nvPr/>
        </p:nvSpPr>
        <p:spPr>
          <a:xfrm>
            <a:off x="4801486" y="4525031"/>
            <a:ext cx="1913484" cy="19134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0544ECF-E6E3-47FD-9510-59AC5A0F5405}"/>
              </a:ext>
            </a:extLst>
          </p:cNvPr>
          <p:cNvSpPr/>
          <p:nvPr/>
        </p:nvSpPr>
        <p:spPr>
          <a:xfrm>
            <a:off x="6714970" y="4518275"/>
            <a:ext cx="1913484" cy="19134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43661D3-10E7-4769-9785-D09B56593DF6}"/>
              </a:ext>
            </a:extLst>
          </p:cNvPr>
          <p:cNvSpPr/>
          <p:nvPr/>
        </p:nvSpPr>
        <p:spPr>
          <a:xfrm>
            <a:off x="5410805" y="4731578"/>
            <a:ext cx="902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4BDFD90-6C3A-43A7-B0AD-F7B786EBCF7D}"/>
              </a:ext>
            </a:extLst>
          </p:cNvPr>
          <p:cNvSpPr/>
          <p:nvPr/>
        </p:nvSpPr>
        <p:spPr>
          <a:xfrm>
            <a:off x="7302618" y="4743561"/>
            <a:ext cx="902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DECC607-3562-462B-8ABC-F6B44D9446FC}"/>
              </a:ext>
            </a:extLst>
          </p:cNvPr>
          <p:cNvGrpSpPr/>
          <p:nvPr/>
        </p:nvGrpSpPr>
        <p:grpSpPr>
          <a:xfrm>
            <a:off x="9635268" y="4758563"/>
            <a:ext cx="3046309" cy="475998"/>
            <a:chOff x="498648" y="1684106"/>
            <a:chExt cx="3046309" cy="475998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EEF6A91B-BF1A-462B-8A53-C1F272EC12CF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C378E41-1236-4FF0-88BE-3921CE7C62B1}"/>
                </a:ext>
              </a:extLst>
            </p:cNvPr>
            <p:cNvSpPr txBox="1"/>
            <p:nvPr/>
          </p:nvSpPr>
          <p:spPr>
            <a:xfrm>
              <a:off x="558413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　－　－　－</a:t>
              </a:r>
              <a:endPara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3EBB03C-FDCD-4BC6-9BE8-C590ACAB49D4}"/>
              </a:ext>
            </a:extLst>
          </p:cNvPr>
          <p:cNvSpPr/>
          <p:nvPr/>
        </p:nvSpPr>
        <p:spPr>
          <a:xfrm>
            <a:off x="7419449" y="5417927"/>
            <a:ext cx="607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6CC9F5-5820-47DC-963A-0A50A0279401}"/>
              </a:ext>
            </a:extLst>
          </p:cNvPr>
          <p:cNvSpPr/>
          <p:nvPr/>
        </p:nvSpPr>
        <p:spPr>
          <a:xfrm>
            <a:off x="7416440" y="5846984"/>
            <a:ext cx="607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7A70693-3DF7-48A0-90F1-A11799875167}"/>
              </a:ext>
            </a:extLst>
          </p:cNvPr>
          <p:cNvSpPr/>
          <p:nvPr/>
        </p:nvSpPr>
        <p:spPr>
          <a:xfrm>
            <a:off x="4877688" y="2032255"/>
            <a:ext cx="1913484" cy="19134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BC29A7E-8A4A-47A9-9875-BA9B92158820}"/>
              </a:ext>
            </a:extLst>
          </p:cNvPr>
          <p:cNvSpPr/>
          <p:nvPr/>
        </p:nvSpPr>
        <p:spPr>
          <a:xfrm>
            <a:off x="6841244" y="2025499"/>
            <a:ext cx="1913484" cy="191348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62651B9-60F6-4E9F-8F42-0DF3B2410E77}"/>
              </a:ext>
            </a:extLst>
          </p:cNvPr>
          <p:cNvSpPr/>
          <p:nvPr/>
        </p:nvSpPr>
        <p:spPr>
          <a:xfrm>
            <a:off x="5445393" y="2238802"/>
            <a:ext cx="902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5AC89554-1790-4C96-983A-5261492FEACC}"/>
              </a:ext>
            </a:extLst>
          </p:cNvPr>
          <p:cNvSpPr/>
          <p:nvPr/>
        </p:nvSpPr>
        <p:spPr>
          <a:xfrm>
            <a:off x="7450150" y="2174637"/>
            <a:ext cx="9025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99F5DB2-7190-4008-8213-E3A4E2435637}"/>
              </a:ext>
            </a:extLst>
          </p:cNvPr>
          <p:cNvGrpSpPr/>
          <p:nvPr/>
        </p:nvGrpSpPr>
        <p:grpSpPr>
          <a:xfrm>
            <a:off x="9761542" y="2265787"/>
            <a:ext cx="3046309" cy="475998"/>
            <a:chOff x="498648" y="1684106"/>
            <a:chExt cx="3046309" cy="475998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3A39D3D2-25BE-40E9-9957-84AD4FBD3259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358F8F3E-6A9F-42DF-9354-617349379C3E}"/>
                </a:ext>
              </a:extLst>
            </p:cNvPr>
            <p:cNvSpPr txBox="1"/>
            <p:nvPr/>
          </p:nvSpPr>
          <p:spPr>
            <a:xfrm>
              <a:off x="558413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　－　－　－</a:t>
              </a:r>
              <a:endPara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2D3B2E-A15F-405E-B898-A4681F808E91}"/>
              </a:ext>
            </a:extLst>
          </p:cNvPr>
          <p:cNvSpPr/>
          <p:nvPr/>
        </p:nvSpPr>
        <p:spPr>
          <a:xfrm>
            <a:off x="7546697" y="2913006"/>
            <a:ext cx="607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C316F24-7D84-4862-9032-403EEC65E8E4}"/>
              </a:ext>
            </a:extLst>
          </p:cNvPr>
          <p:cNvSpPr/>
          <p:nvPr/>
        </p:nvSpPr>
        <p:spPr>
          <a:xfrm>
            <a:off x="7525026" y="3400238"/>
            <a:ext cx="607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7DD6E823-9449-4483-8870-8164401B1C69}"/>
              </a:ext>
            </a:extLst>
          </p:cNvPr>
          <p:cNvSpPr txBox="1">
            <a:spLocks/>
          </p:cNvSpPr>
          <p:nvPr/>
        </p:nvSpPr>
        <p:spPr>
          <a:xfrm>
            <a:off x="53045" y="1457677"/>
            <a:ext cx="7700661" cy="5067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（ａ）物体をそのままでＡ・Ｂを離す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081F9E7-DDCD-4F98-B165-3B5AE3F2952C}"/>
              </a:ext>
            </a:extLst>
          </p:cNvPr>
          <p:cNvSpPr txBox="1">
            <a:spLocks/>
          </p:cNvSpPr>
          <p:nvPr/>
        </p:nvSpPr>
        <p:spPr>
          <a:xfrm>
            <a:off x="3683" y="4037408"/>
            <a:ext cx="7700661" cy="506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（ｂ）</a:t>
            </a:r>
            <a:r>
              <a:rPr lang="ja-JP" altLang="en-US" sz="3200" dirty="0"/>
              <a:t>物体を遠ざけてからＡ・Ｂを離す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75535EB6-1165-44D1-AD2E-85EAAFBC6B67}"/>
              </a:ext>
            </a:extLst>
          </p:cNvPr>
          <p:cNvSpPr txBox="1">
            <a:spLocks/>
          </p:cNvSpPr>
          <p:nvPr/>
        </p:nvSpPr>
        <p:spPr>
          <a:xfrm>
            <a:off x="414726" y="2030773"/>
            <a:ext cx="2460688" cy="191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負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　正</a:t>
            </a:r>
          </a:p>
        </p:txBody>
      </p:sp>
      <p:sp>
        <p:nvSpPr>
          <p:cNvPr id="27" name="コンテンツ プレースホルダー 2">
            <a:extLst>
              <a:ext uri="{FF2B5EF4-FFF2-40B4-BE49-F238E27FC236}">
                <a16:creationId xmlns:a16="http://schemas.microsoft.com/office/drawing/2014/main" id="{9A10FF14-6053-4D2C-BCE1-4544E258EEB5}"/>
              </a:ext>
            </a:extLst>
          </p:cNvPr>
          <p:cNvSpPr txBox="1">
            <a:spLocks/>
          </p:cNvSpPr>
          <p:nvPr/>
        </p:nvSpPr>
        <p:spPr>
          <a:xfrm>
            <a:off x="464714" y="4570824"/>
            <a:ext cx="2460688" cy="191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０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　０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756FDEC-AD8E-4D4D-A0E3-1E0F9A68FA8D}"/>
              </a:ext>
            </a:extLst>
          </p:cNvPr>
          <p:cNvSpPr/>
          <p:nvPr/>
        </p:nvSpPr>
        <p:spPr>
          <a:xfrm>
            <a:off x="241269" y="774373"/>
            <a:ext cx="11457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　接触する２つの導体Ａ・Ｂに負に帯電した物体を近づけた。</a:t>
            </a:r>
          </a:p>
        </p:txBody>
      </p:sp>
    </p:spTree>
    <p:extLst>
      <p:ext uri="{BB962C8B-B14F-4D97-AF65-F5344CB8AC3E}">
        <p14:creationId xmlns:p14="http://schemas.microsoft.com/office/powerpoint/2010/main" val="30212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16354 -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-0.17083 0.0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59259E-6 L -0.175 0.0016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54 -0.00348 L -0.33347 -0.0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5559 -0.0104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4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6 -0.01042 L -3.125E-6 1.11111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-0.17084 0.003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8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-0.16107 0.0034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3" grpId="0"/>
      <p:bldP spid="14" grpId="0"/>
      <p:bldP spid="14" grpId="1"/>
      <p:bldP spid="14" grpId="2"/>
      <p:bldP spid="15" grpId="0" animBg="1"/>
      <p:bldP spid="17" grpId="0"/>
      <p:bldP spid="23" grpId="0"/>
      <p:bldP spid="23" grpId="1"/>
      <p:bldP spid="26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7DD6E823-9449-4483-8870-8164401B1C69}"/>
              </a:ext>
            </a:extLst>
          </p:cNvPr>
          <p:cNvSpPr txBox="1">
            <a:spLocks/>
          </p:cNvSpPr>
          <p:nvPr/>
        </p:nvSpPr>
        <p:spPr>
          <a:xfrm>
            <a:off x="53045" y="1457677"/>
            <a:ext cx="7700661" cy="50675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（ａ）物体をそのままでＡ・Ｂを離す</a:t>
            </a: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081F9E7-DDCD-4F98-B165-3B5AE3F2952C}"/>
              </a:ext>
            </a:extLst>
          </p:cNvPr>
          <p:cNvSpPr txBox="1">
            <a:spLocks/>
          </p:cNvSpPr>
          <p:nvPr/>
        </p:nvSpPr>
        <p:spPr>
          <a:xfrm>
            <a:off x="3683" y="4037408"/>
            <a:ext cx="7700661" cy="506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（ｂ）</a:t>
            </a:r>
            <a:r>
              <a:rPr lang="ja-JP" altLang="en-US" sz="3200" dirty="0"/>
              <a:t>物体を遠ざけてからＡ・Ｂを離す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1756FDEC-AD8E-4D4D-A0E3-1E0F9A68FA8D}"/>
              </a:ext>
            </a:extLst>
          </p:cNvPr>
          <p:cNvSpPr/>
          <p:nvPr/>
        </p:nvSpPr>
        <p:spPr>
          <a:xfrm>
            <a:off x="241269" y="774373"/>
            <a:ext cx="11457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　接触する２つの導体Ａ・Ｂに負に帯電した物体を近づけた。</a:t>
            </a:r>
          </a:p>
        </p:txBody>
      </p:sp>
      <p:sp>
        <p:nvSpPr>
          <p:cNvPr id="29" name="コンテンツ プレースホルダー 2">
            <a:extLst>
              <a:ext uri="{FF2B5EF4-FFF2-40B4-BE49-F238E27FC236}">
                <a16:creationId xmlns:a16="http://schemas.microsoft.com/office/drawing/2014/main" id="{49F0D384-CA00-4B22-A3B4-A10A410ED4BA}"/>
              </a:ext>
            </a:extLst>
          </p:cNvPr>
          <p:cNvSpPr txBox="1">
            <a:spLocks/>
          </p:cNvSpPr>
          <p:nvPr/>
        </p:nvSpPr>
        <p:spPr>
          <a:xfrm>
            <a:off x="718648" y="2168175"/>
            <a:ext cx="2460688" cy="191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０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　０</a:t>
            </a:r>
          </a:p>
        </p:txBody>
      </p:sp>
      <p:sp>
        <p:nvSpPr>
          <p:cNvPr id="30" name="コンテンツ プレースホルダー 2">
            <a:extLst>
              <a:ext uri="{FF2B5EF4-FFF2-40B4-BE49-F238E27FC236}">
                <a16:creationId xmlns:a16="http://schemas.microsoft.com/office/drawing/2014/main" id="{F1EA2E8A-8BBB-49D3-A47D-B0DD7A04B952}"/>
              </a:ext>
            </a:extLst>
          </p:cNvPr>
          <p:cNvSpPr txBox="1">
            <a:spLocks/>
          </p:cNvSpPr>
          <p:nvPr/>
        </p:nvSpPr>
        <p:spPr>
          <a:xfrm>
            <a:off x="739374" y="4970731"/>
            <a:ext cx="2460688" cy="1913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　０</a:t>
            </a:r>
            <a:endParaRPr lang="en-US" altLang="ja-JP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　０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D7F0161-60BA-4352-AD5A-92A6EFA2BB50}"/>
              </a:ext>
            </a:extLst>
          </p:cNvPr>
          <p:cNvSpPr/>
          <p:nvPr/>
        </p:nvSpPr>
        <p:spPr>
          <a:xfrm>
            <a:off x="5610536" y="1768293"/>
            <a:ext cx="1112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en-US" altLang="ja-JP" sz="6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F976B0B-ED99-446F-BA00-7966A975478C}"/>
              </a:ext>
            </a:extLst>
          </p:cNvPr>
          <p:cNvSpPr/>
          <p:nvPr/>
        </p:nvSpPr>
        <p:spPr>
          <a:xfrm>
            <a:off x="7581507" y="1751410"/>
            <a:ext cx="1112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en-US" altLang="ja-JP" sz="6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DD31AC1-C004-4419-B422-9C5B47A96FD3}"/>
              </a:ext>
            </a:extLst>
          </p:cNvPr>
          <p:cNvGrpSpPr/>
          <p:nvPr/>
        </p:nvGrpSpPr>
        <p:grpSpPr>
          <a:xfrm>
            <a:off x="10470062" y="2363365"/>
            <a:ext cx="3046309" cy="475998"/>
            <a:chOff x="498648" y="1684106"/>
            <a:chExt cx="3046309" cy="475998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9141CB9E-7EA9-4863-87C0-5D897F071780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8CFE7D62-F955-43E6-ACAC-98BB906677A8}"/>
                </a:ext>
              </a:extLst>
            </p:cNvPr>
            <p:cNvSpPr txBox="1"/>
            <p:nvPr/>
          </p:nvSpPr>
          <p:spPr>
            <a:xfrm>
              <a:off x="558413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　－　－　－</a:t>
              </a:r>
              <a:endPara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226CD282-B630-4E61-B276-6EDF3925910C}"/>
              </a:ext>
            </a:extLst>
          </p:cNvPr>
          <p:cNvSpPr/>
          <p:nvPr/>
        </p:nvSpPr>
        <p:spPr>
          <a:xfrm>
            <a:off x="7675834" y="245464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524D0EFE-34F5-49A5-9208-1F24374F6862}"/>
              </a:ext>
            </a:extLst>
          </p:cNvPr>
          <p:cNvSpPr/>
          <p:nvPr/>
        </p:nvSpPr>
        <p:spPr>
          <a:xfrm>
            <a:off x="7654163" y="2941874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010FE34A-D80F-4793-946F-E48E8C02D5DD}"/>
              </a:ext>
            </a:extLst>
          </p:cNvPr>
          <p:cNvSpPr/>
          <p:nvPr/>
        </p:nvSpPr>
        <p:spPr>
          <a:xfrm>
            <a:off x="5699867" y="2440309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7BAD16AE-C213-473F-BA02-607C5CB3980D}"/>
              </a:ext>
            </a:extLst>
          </p:cNvPr>
          <p:cNvSpPr/>
          <p:nvPr/>
        </p:nvSpPr>
        <p:spPr>
          <a:xfrm>
            <a:off x="5678196" y="292754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3A80301-B5DA-4CAB-8029-B2E21C3951E0}"/>
              </a:ext>
            </a:extLst>
          </p:cNvPr>
          <p:cNvSpPr/>
          <p:nvPr/>
        </p:nvSpPr>
        <p:spPr>
          <a:xfrm>
            <a:off x="5595180" y="4476732"/>
            <a:ext cx="1112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endParaRPr lang="en-US" altLang="ja-JP" sz="6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DDB2BEB6-03CF-4BB3-B6FE-D158A6128CC2}"/>
              </a:ext>
            </a:extLst>
          </p:cNvPr>
          <p:cNvSpPr/>
          <p:nvPr/>
        </p:nvSpPr>
        <p:spPr>
          <a:xfrm>
            <a:off x="7551922" y="4459849"/>
            <a:ext cx="11126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Ｂ</a:t>
            </a:r>
            <a:endParaRPr lang="en-US" altLang="ja-JP" sz="6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D29B2791-44C9-4E44-B983-29128BBEC5AC}"/>
              </a:ext>
            </a:extLst>
          </p:cNvPr>
          <p:cNvGrpSpPr/>
          <p:nvPr/>
        </p:nvGrpSpPr>
        <p:grpSpPr>
          <a:xfrm>
            <a:off x="10470062" y="5071804"/>
            <a:ext cx="3046309" cy="475998"/>
            <a:chOff x="498648" y="1684106"/>
            <a:chExt cx="3046309" cy="475998"/>
          </a:xfrm>
        </p:grpSpPr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3BFE0FA1-27F3-413F-9D24-1C207FD3FBEA}"/>
                </a:ext>
              </a:extLst>
            </p:cNvPr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2D603F5B-4474-45A7-B8AD-0F77F865A560}"/>
                </a:ext>
              </a:extLst>
            </p:cNvPr>
            <p:cNvSpPr txBox="1"/>
            <p:nvPr/>
          </p:nvSpPr>
          <p:spPr>
            <a:xfrm>
              <a:off x="558413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－　－　－　－</a:t>
              </a:r>
              <a:endParaRPr kumimoji="1"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87EED9DC-F333-4E72-B3B1-BD5223F7BC06}"/>
              </a:ext>
            </a:extLst>
          </p:cNvPr>
          <p:cNvSpPr/>
          <p:nvPr/>
        </p:nvSpPr>
        <p:spPr>
          <a:xfrm>
            <a:off x="7646249" y="5163081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AD805D8-7F66-43A1-BD97-756E9B8585FB}"/>
              </a:ext>
            </a:extLst>
          </p:cNvPr>
          <p:cNvSpPr/>
          <p:nvPr/>
        </p:nvSpPr>
        <p:spPr>
          <a:xfrm>
            <a:off x="7675875" y="572942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F77194F-F86D-4AE3-BB35-0C646DE630CA}"/>
              </a:ext>
            </a:extLst>
          </p:cNvPr>
          <p:cNvSpPr/>
          <p:nvPr/>
        </p:nvSpPr>
        <p:spPr>
          <a:xfrm>
            <a:off x="5717018" y="5205053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A88696B-C73E-4B3D-8B7B-A5AEBBCD0A7B}"/>
              </a:ext>
            </a:extLst>
          </p:cNvPr>
          <p:cNvSpPr/>
          <p:nvPr/>
        </p:nvSpPr>
        <p:spPr>
          <a:xfrm>
            <a:off x="5695347" y="5692285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7AC7AE1-073C-43B4-8447-DDC2ADF58D52}"/>
              </a:ext>
            </a:extLst>
          </p:cNvPr>
          <p:cNvSpPr/>
          <p:nvPr/>
        </p:nvSpPr>
        <p:spPr>
          <a:xfrm>
            <a:off x="5139257" y="1768293"/>
            <a:ext cx="1913484" cy="19134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F781F22E-7786-47F2-889A-5858F431E2F5}"/>
              </a:ext>
            </a:extLst>
          </p:cNvPr>
          <p:cNvSpPr/>
          <p:nvPr/>
        </p:nvSpPr>
        <p:spPr>
          <a:xfrm>
            <a:off x="7071882" y="1753581"/>
            <a:ext cx="1913484" cy="19134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AA2CED65-264A-434A-9461-7D29EB9DA167}"/>
              </a:ext>
            </a:extLst>
          </p:cNvPr>
          <p:cNvSpPr/>
          <p:nvPr/>
        </p:nvSpPr>
        <p:spPr>
          <a:xfrm>
            <a:off x="5099465" y="4514626"/>
            <a:ext cx="1913484" cy="19134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楕円 54">
            <a:extLst>
              <a:ext uri="{FF2B5EF4-FFF2-40B4-BE49-F238E27FC236}">
                <a16:creationId xmlns:a16="http://schemas.microsoft.com/office/drawing/2014/main" id="{932484C2-35D2-4F84-B640-2A314D19E0C4}"/>
              </a:ext>
            </a:extLst>
          </p:cNvPr>
          <p:cNvSpPr/>
          <p:nvPr/>
        </p:nvSpPr>
        <p:spPr>
          <a:xfrm>
            <a:off x="7032090" y="4499914"/>
            <a:ext cx="1913484" cy="19134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01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-0.047 -0.071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7 L -0.047 -0.0710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16901 -0.0064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3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 -0.07106 L -0.21002 -0.076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51" y="-30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16745 -0.0060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-3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17083 0.003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4662 -0.082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11111E-6 L -0.04701 -0.0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2 -0.08264 L 3.54167E-6 4.81481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1 -0.07106 L 3.54167E-6 -1.11111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4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16888 0.0011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4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17083 0.003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9" grpId="0"/>
      <p:bldP spid="40" grpId="0"/>
      <p:bldP spid="41" grpId="0"/>
      <p:bldP spid="41" grpId="1"/>
      <p:bldP spid="44" grpId="0"/>
      <p:bldP spid="49" grpId="0"/>
      <p:bldP spid="50" grpId="0"/>
      <p:bldP spid="50" grpId="1"/>
      <p:bldP spid="50" grpId="2"/>
      <p:bldP spid="51" grpId="0"/>
      <p:bldP spid="52" grpId="0"/>
      <p:bldP spid="52" grpId="1"/>
      <p:bldP spid="52" grpId="2"/>
      <p:bldP spid="6" grpId="0" animBg="1"/>
      <p:bldP spid="5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C08AF2D6-37E9-4E80-A28B-EFC4AA009D2E}"/>
              </a:ext>
            </a:extLst>
          </p:cNvPr>
          <p:cNvSpPr/>
          <p:nvPr/>
        </p:nvSpPr>
        <p:spPr>
          <a:xfrm>
            <a:off x="410311" y="1088872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〇電気力とクーロンの法則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CAB1AD80-F3A9-4974-90C0-FAF9369667E5}"/>
              </a:ext>
            </a:extLst>
          </p:cNvPr>
          <p:cNvSpPr/>
          <p:nvPr/>
        </p:nvSpPr>
        <p:spPr>
          <a:xfrm>
            <a:off x="600811" y="1796871"/>
            <a:ext cx="96824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２つの帯電体の間にはたらく引き付けあう力や反発しあう力を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①（　　　　　　）という。</a:t>
            </a: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または、②（　　　　　）・③（　　　　）という。</a:t>
            </a: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2BA642CE-61B9-47F2-9AB3-B0C9ACA37407}"/>
              </a:ext>
            </a:extLst>
          </p:cNvPr>
          <p:cNvSpPr/>
          <p:nvPr/>
        </p:nvSpPr>
        <p:spPr>
          <a:xfrm>
            <a:off x="4046097" y="226005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</a:t>
            </a: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055C32C-BACA-4A71-8A53-B4F3B16974F2}"/>
              </a:ext>
            </a:extLst>
          </p:cNvPr>
          <p:cNvSpPr/>
          <p:nvPr/>
        </p:nvSpPr>
        <p:spPr>
          <a:xfrm>
            <a:off x="7275283" y="273924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静電気力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A6862B9D-F387-40AC-A1E4-5F33A0D415E9}"/>
              </a:ext>
            </a:extLst>
          </p:cNvPr>
          <p:cNvSpPr/>
          <p:nvPr/>
        </p:nvSpPr>
        <p:spPr>
          <a:xfrm>
            <a:off x="3569136" y="2779228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クーロン力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29ACF36F-9156-4219-B733-3FC83F5DB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242" y="1088872"/>
            <a:ext cx="1785295" cy="2539736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6E2C7D2-DF06-481A-89BB-3FC75930DB4E}"/>
              </a:ext>
            </a:extLst>
          </p:cNvPr>
          <p:cNvSpPr/>
          <p:nvPr/>
        </p:nvSpPr>
        <p:spPr>
          <a:xfrm>
            <a:off x="600811" y="3929153"/>
            <a:ext cx="11573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クーロンは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1785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 、ねじり秤を用いて、２つの帯電体にはたらく静電気力の大きさについての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定量的な法則・④（　　　　　　　 　）の法則を発見した。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94E3DE07-31A6-46BA-A600-6A2732C31A63}"/>
              </a:ext>
            </a:extLst>
          </p:cNvPr>
          <p:cNvSpPr/>
          <p:nvPr/>
        </p:nvSpPr>
        <p:spPr>
          <a:xfrm>
            <a:off x="4966755" y="4841331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クーロン</a:t>
            </a:r>
          </a:p>
        </p:txBody>
      </p:sp>
    </p:spTree>
    <p:extLst>
      <p:ext uri="{BB962C8B-B14F-4D97-AF65-F5344CB8AC3E}">
        <p14:creationId xmlns:p14="http://schemas.microsoft.com/office/powerpoint/2010/main" val="29788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1210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8417" y="204060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◎クーロンの法則</a:t>
            </a: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53233" y="861437"/>
                <a:ext cx="1164688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２つの点電荷の間にはたらく静電気力・クーロン力の大きさＦは、２つの点電荷の</a:t>
                </a:r>
                <a:endParaRPr lang="en-US" altLang="ja-JP" sz="32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just"/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⑤（　　　　　）の（　　　）乗に反比例し、それぞれの電気量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𝑞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1</m:t>
                        </m:r>
                      </m:sub>
                    </m:sSub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𝑞</m:t>
                        </m:r>
                      </m:e>
                      <m:sub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3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に積に比例する。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33" y="861437"/>
                <a:ext cx="11646881" cy="2062103"/>
              </a:xfrm>
              <a:prstGeom prst="rect">
                <a:avLst/>
              </a:prstGeom>
              <a:blipFill>
                <a:blip r:embed="rId2"/>
                <a:stretch>
                  <a:fillRect l="-1308" t="-3835" r="-1308" b="-76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394434" y="4888162"/>
                <a:ext cx="338363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𝑘</m:t>
                        </m:r>
                      </m:e>
                      <m:sub>
                        <m: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は比例定数。</a:t>
                </a: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4434" y="4888162"/>
                <a:ext cx="3383633" cy="646331"/>
              </a:xfrm>
              <a:prstGeom prst="rect">
                <a:avLst/>
              </a:prstGeom>
              <a:blipFill>
                <a:blip r:embed="rId3"/>
                <a:stretch>
                  <a:fillRect t="-17925" r="-19099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44898" y="5707792"/>
                <a:ext cx="1099516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この比例定数は、電荷間の物質によって変化し、真空中では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𝑘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9.0×10</a:t>
                </a:r>
                <a:r>
                  <a:rPr lang="en-US" altLang="ja-JP" sz="2800" baseline="30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9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[N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ｍ</a:t>
                </a:r>
                <a:r>
                  <a:rPr lang="ja-JP" altLang="en-US" sz="2800" baseline="30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/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Ｃ</a:t>
                </a:r>
                <a:r>
                  <a:rPr lang="ja-JP" altLang="en-US" sz="2800" baseline="30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２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である。</a:t>
                </a: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98" y="5707792"/>
                <a:ext cx="10995167" cy="954107"/>
              </a:xfrm>
              <a:prstGeom prst="rect">
                <a:avLst/>
              </a:prstGeom>
              <a:blipFill>
                <a:blip r:embed="rId4"/>
                <a:stretch>
                  <a:fillRect l="-1109" t="-7643" r="-1109" b="-165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1487492" y="181621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距離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4731298" y="176169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98900" y="3058379"/>
            <a:ext cx="9490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点電荷：大きさの無視できる電気量を持った物体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20739" y="3714589"/>
            <a:ext cx="9467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これを式であらわすと、　　 　 　 　 　   　  　  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687958" y="4424011"/>
                <a:ext cx="4150303" cy="100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40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⑥　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sSubPr>
                      <m:e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𝑭</m:t>
                        </m:r>
                        <m: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=</m:t>
                        </m:r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𝒌</m:t>
                        </m:r>
                      </m:e>
                      <m:sub>
                        <m:r>
                          <a:rPr lang="en-US" altLang="ja-JP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𝒆</m:t>
                        </m:r>
                      </m:sub>
                    </m:sSub>
                    <m:f>
                      <m:fPr>
                        <m:ctrlPr>
                          <a:rPr lang="en-US" altLang="ja-JP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⌈"/>
                            <m:endChr m:val="⌉"/>
                            <m:ctrlP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ja-JP" sz="40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</m:ctrlPr>
                          </m:sSupPr>
                          <m:e>
                            <m: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ja-JP" sz="4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明朝" panose="02020609040205080304" pitchFamily="17" charset="-128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ja-JP" altLang="en-US" sz="1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958" y="4424011"/>
                <a:ext cx="4150303" cy="1003095"/>
              </a:xfrm>
              <a:prstGeom prst="rect">
                <a:avLst/>
              </a:prstGeom>
              <a:blipFill>
                <a:blip r:embed="rId5"/>
                <a:stretch>
                  <a:fillRect l="-5286" b="-85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669C70C-3200-4889-B7EB-5FC905CEDBDB}"/>
                  </a:ext>
                </a:extLst>
              </p:cNvPr>
              <p:cNvSpPr/>
              <p:nvPr/>
            </p:nvSpPr>
            <p:spPr>
              <a:xfrm>
                <a:off x="7763744" y="3883900"/>
                <a:ext cx="4686674" cy="887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万有</a:t>
                </a:r>
                <a14:m>
                  <m:oMath xmlns:m="http://schemas.openxmlformats.org/officeDocument/2006/math">
                    <m:r>
                      <a:rPr lang="ja-JP" altLang="en-US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引力</m:t>
                    </m:r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𝑭</m:t>
                    </m:r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f>
                      <m:fPr>
                        <m:ctrlP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𝑴𝒎</m:t>
                        </m:r>
                      </m:num>
                      <m:den>
                        <m:sSup>
                          <m:sSupPr>
                            <m:ctrlPr>
                              <a:rPr lang="en-US" altLang="ja-JP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altLang="ja-JP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ja-JP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4669C70C-3200-4889-B7EB-5FC905CEDB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744" y="3883900"/>
                <a:ext cx="4686674" cy="887294"/>
              </a:xfrm>
              <a:prstGeom prst="rect">
                <a:avLst/>
              </a:prstGeom>
              <a:blipFill>
                <a:blip r:embed="rId6"/>
                <a:stretch>
                  <a:fillRect l="-4036" t="-685" b="-75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9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0919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45532" y="143246"/>
            <a:ext cx="11717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　＋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2.0×10</a:t>
            </a:r>
            <a:r>
              <a:rPr lang="en-US" altLang="ja-JP" sz="2800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-6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に帯電した小さな球Ａと大きさが等しく、</a:t>
            </a:r>
            <a:endParaRPr lang="en-US" altLang="ja-JP" sz="28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3.0×10</a:t>
            </a:r>
            <a:r>
              <a:rPr lang="en-US" altLang="ja-JP" sz="2800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-6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に帯電した球Ｂが真空中に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0.010[m]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離してある。以下の問について真空中でのクーロンの比例定数ｋを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9.0×10</a:t>
            </a:r>
            <a:r>
              <a:rPr lang="en-US" altLang="ja-JP" sz="2800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として答えなさい。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733" y="1681592"/>
            <a:ext cx="6071962" cy="156467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45532" y="1681592"/>
            <a:ext cx="5240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ＢがＡに及ぼす力の大きさを求めなさい。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5532" y="531348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での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力を→で図示しなさい。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71292" y="3083136"/>
                <a:ext cx="9220473" cy="1327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F</m:t>
                      </m:r>
                      <m:r>
                        <a:rPr lang="en-US" altLang="ja-JP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9.0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2.0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.0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0.01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2" y="3083136"/>
                <a:ext cx="9220473" cy="13275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681359" y="4410679"/>
                <a:ext cx="10432600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9.0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6.0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altLang="ja-JP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r>
                      <a:rPr lang="en-US" altLang="ja-JP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[N]</a:t>
                </a:r>
                <a:endPara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59" y="4410679"/>
                <a:ext cx="10432600" cy="706091"/>
              </a:xfrm>
              <a:prstGeom prst="rect">
                <a:avLst/>
              </a:prstGeom>
              <a:blipFill>
                <a:blip r:embed="rId4"/>
                <a:stretch>
                  <a:fillRect r="-234" b="-52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>
            <a:off x="6536266" y="2294467"/>
            <a:ext cx="1219201" cy="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84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916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79399" y="193302"/>
            <a:ext cx="115146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球ＡとＢを接触させた後、再び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0.010[m]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の距離に離す。このときのＢがＡに及ぼす力の大きさを求めなさい。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31039" y="3104005"/>
                <a:ext cx="9220473" cy="1324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F</m:t>
                      </m:r>
                      <m:r>
                        <a:rPr lang="en-US" altLang="ja-JP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9.0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</m:t>
                          </m:r>
                          <m:sSup>
                            <m:sSup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4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5.</m:t>
                          </m:r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0×</m:t>
                          </m:r>
                          <m:sSup>
                            <m:sSup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ja-JP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0.01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039" y="3104005"/>
                <a:ext cx="9220473" cy="13240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482600" y="1387102"/>
            <a:ext cx="115146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電気量保存則より、それぞれの球は、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756440" y="2088459"/>
                <a:ext cx="9668224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2.0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.0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=−0.5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</m:t>
                      </m:r>
                      <m:r>
                        <a:rPr lang="en-US" altLang="ja-JP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altLang="ja-JP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altLang="ja-JP" sz="28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40" y="2088459"/>
                <a:ext cx="9668224" cy="8989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1103571" y="4755004"/>
                <a:ext cx="7476470" cy="1376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9.0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−14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ja-JP" sz="4000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225×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25×</m:t>
                      </m:r>
                      <m:sSup>
                        <m:sSup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1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571" y="4755004"/>
                <a:ext cx="7476470" cy="13761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9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9347C6D0-09B6-4336-9402-CDDF3A1FD612}"/>
              </a:ext>
            </a:extLst>
          </p:cNvPr>
          <p:cNvSpPr txBox="1">
            <a:spLocks/>
          </p:cNvSpPr>
          <p:nvPr/>
        </p:nvSpPr>
        <p:spPr>
          <a:xfrm>
            <a:off x="484050" y="838889"/>
            <a:ext cx="11222907" cy="1504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/>
              <a:t>〇帯電系列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摩擦させる物質によって、正・負どちらに帯電するかが決まる。この帯電しやすさを帯電系列という。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B37AA04-996D-4711-99D7-DF830E841313}"/>
              </a:ext>
            </a:extLst>
          </p:cNvPr>
          <p:cNvSpPr/>
          <p:nvPr/>
        </p:nvSpPr>
        <p:spPr>
          <a:xfrm>
            <a:off x="369895" y="753760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81DB819-4A6C-4910-95BC-12B10407D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72" y="2307814"/>
            <a:ext cx="6727501" cy="4196250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BD660AF-8AB4-4713-BE16-A18C8D9DF3F0}"/>
              </a:ext>
            </a:extLst>
          </p:cNvPr>
          <p:cNvSpPr/>
          <p:nvPr/>
        </p:nvSpPr>
        <p:spPr>
          <a:xfrm>
            <a:off x="7592206" y="2257863"/>
            <a:ext cx="4314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絹布（けんぷ）とガラス棒をこするとガラス棒は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⑤（　　　　）に帯電し、エボナイト棒と毛皮をこするとエボナイト棒は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⑥（　　　　　）に帯電する。</a:t>
            </a:r>
          </a:p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歴史的には、このことから電気の正負が決められた。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6C77FAC-ECD6-49DC-A848-3807B2A87B8E}"/>
              </a:ext>
            </a:extLst>
          </p:cNvPr>
          <p:cNvSpPr/>
          <p:nvPr/>
        </p:nvSpPr>
        <p:spPr>
          <a:xfrm>
            <a:off x="1522234" y="3915608"/>
            <a:ext cx="344556" cy="9978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A4EEBEB-998A-4721-B4C9-6A27A01C653B}"/>
              </a:ext>
            </a:extLst>
          </p:cNvPr>
          <p:cNvSpPr/>
          <p:nvPr/>
        </p:nvSpPr>
        <p:spPr>
          <a:xfrm>
            <a:off x="4062695" y="3906993"/>
            <a:ext cx="344556" cy="7547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165D5DC-DDF4-40F5-937F-E9A96CD5D32B}"/>
              </a:ext>
            </a:extLst>
          </p:cNvPr>
          <p:cNvSpPr/>
          <p:nvPr/>
        </p:nvSpPr>
        <p:spPr>
          <a:xfrm>
            <a:off x="2792464" y="3906993"/>
            <a:ext cx="344556" cy="75471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BFE52AB-3C30-41C6-8F01-310382983D10}"/>
              </a:ext>
            </a:extLst>
          </p:cNvPr>
          <p:cNvSpPr/>
          <p:nvPr/>
        </p:nvSpPr>
        <p:spPr>
          <a:xfrm>
            <a:off x="4407251" y="3898378"/>
            <a:ext cx="344556" cy="75471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6C32DB0-5E90-4994-98F8-F3924C540A51}"/>
              </a:ext>
            </a:extLst>
          </p:cNvPr>
          <p:cNvSpPr/>
          <p:nvPr/>
        </p:nvSpPr>
        <p:spPr>
          <a:xfrm>
            <a:off x="8664581" y="295941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</a:t>
            </a:r>
            <a:endParaRPr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7D293947-5226-4D3E-ACF7-568D910097A8}"/>
              </a:ext>
            </a:extLst>
          </p:cNvPr>
          <p:cNvSpPr/>
          <p:nvPr/>
        </p:nvSpPr>
        <p:spPr>
          <a:xfrm>
            <a:off x="8830233" y="4042882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</a:t>
            </a:r>
            <a:endParaRPr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48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568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4161" y="624463"/>
            <a:ext cx="12166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球は静止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→運動の第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[①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法則より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球に加えられている力は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[②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6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858909" y="1070739"/>
            <a:ext cx="974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5298242" y="2224901"/>
            <a:ext cx="5385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つりあっている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514258" y="301582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鉛直方向と水平方向で力のつりあいの式をたてる。ここで、球にはたらく力は</a:t>
            </a: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[③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</a:t>
            </a: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[④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力、</a:t>
            </a: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[⑤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力の３つ。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500" y="3034969"/>
            <a:ext cx="4736510" cy="3027841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3355258" y="3852333"/>
            <a:ext cx="974853" cy="101600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3175000" y="5041694"/>
            <a:ext cx="15747" cy="1291373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>
            <a:off x="2184400" y="5041694"/>
            <a:ext cx="820043" cy="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7197938" y="4450190"/>
            <a:ext cx="805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重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7026928" y="4926708"/>
            <a:ext cx="1707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220857" y="5416478"/>
            <a:ext cx="770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張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3004443" y="3206002"/>
                <a:ext cx="14478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張力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𝑻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443" y="3206002"/>
                <a:ext cx="1447841" cy="646331"/>
              </a:xfrm>
              <a:prstGeom prst="rect">
                <a:avLst/>
              </a:prstGeom>
              <a:blipFill>
                <a:blip r:embed="rId3"/>
                <a:stretch>
                  <a:fillRect l="-13080" t="-17925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3356481" y="6062809"/>
                <a:ext cx="19823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重力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𝒎𝒈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6481" y="6062809"/>
                <a:ext cx="1982386" cy="646331"/>
              </a:xfrm>
              <a:prstGeom prst="rect">
                <a:avLst/>
              </a:prstGeom>
              <a:blipFill>
                <a:blip r:embed="rId4"/>
                <a:stretch>
                  <a:fillRect l="-9538" t="-17925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887854" y="4085510"/>
                <a:ext cx="241645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電気力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𝑭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54" y="4085510"/>
                <a:ext cx="2416455" cy="646331"/>
              </a:xfrm>
              <a:prstGeom prst="rect">
                <a:avLst/>
              </a:prstGeom>
              <a:blipFill>
                <a:blip r:embed="rId5"/>
                <a:stretch>
                  <a:fillRect l="-7828" t="-16981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/>
          <p:cNvSpPr/>
          <p:nvPr/>
        </p:nvSpPr>
        <p:spPr>
          <a:xfrm>
            <a:off x="0" y="51171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 クーロンの法則の練習</a:t>
            </a: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920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7" grpId="0"/>
      <p:bldP spid="18" grpId="0"/>
      <p:bldP spid="19" grpId="0"/>
      <p:bldP spid="20" grpId="0"/>
      <p:bldP spid="21" grpId="0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867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410200" y="167606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鉛直方向の力のつりあいの式</a:t>
            </a:r>
            <a:endParaRPr lang="en-US" altLang="ja-JP" sz="28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（上向き正）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410200" y="2208369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水平方向の力のつりあいの式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（右向き正）</a:t>
            </a:r>
          </a:p>
          <a:p>
            <a:pPr algn="just"/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34" y="694448"/>
            <a:ext cx="4736510" cy="3027841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3182281" y="1511812"/>
            <a:ext cx="974853" cy="1016001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3090334" y="2701173"/>
            <a:ext cx="15747" cy="1291373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H="1">
            <a:off x="2099734" y="2701173"/>
            <a:ext cx="820043" cy="0"/>
          </a:xfrm>
          <a:prstGeom prst="straightConnector1">
            <a:avLst/>
          </a:prstGeom>
          <a:ln w="857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3601642" y="906271"/>
                <a:ext cx="144784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張力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𝑻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42" y="906271"/>
                <a:ext cx="1447841" cy="646331"/>
              </a:xfrm>
              <a:prstGeom prst="rect">
                <a:avLst/>
              </a:prstGeom>
              <a:blipFill>
                <a:blip r:embed="rId3"/>
                <a:stretch>
                  <a:fillRect l="-13080" t="-17925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3271815" y="3722288"/>
                <a:ext cx="198238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重力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𝒎𝒈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815" y="3722288"/>
                <a:ext cx="1982386" cy="646331"/>
              </a:xfrm>
              <a:prstGeom prst="rect">
                <a:avLst/>
              </a:prstGeom>
              <a:blipFill>
                <a:blip r:embed="rId4"/>
                <a:stretch>
                  <a:fillRect l="-9538" t="-17925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521840" y="1744989"/>
                <a:ext cx="234773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電気力</a:t>
                </a:r>
                <a14:m>
                  <m:oMath xmlns:m="http://schemas.openxmlformats.org/officeDocument/2006/math">
                    <m:r>
                      <a:rPr lang="en-US" altLang="ja-JP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𝑭</m:t>
                    </m:r>
                  </m:oMath>
                </a14:m>
                <a:endPara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40" y="1744989"/>
                <a:ext cx="2347732" cy="646331"/>
              </a:xfrm>
              <a:prstGeom prst="rect">
                <a:avLst/>
              </a:prstGeom>
              <a:blipFill>
                <a:blip r:embed="rId5"/>
                <a:stretch>
                  <a:fillRect l="-8052" t="-16981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/>
          <p:cNvCxnSpPr/>
          <p:nvPr/>
        </p:nvCxnSpPr>
        <p:spPr>
          <a:xfrm flipV="1">
            <a:off x="3211902" y="1520954"/>
            <a:ext cx="11479" cy="1016003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3223382" y="2485131"/>
            <a:ext cx="932229" cy="28455"/>
          </a:xfrm>
          <a:prstGeom prst="straightConnector1">
            <a:avLst/>
          </a:prstGeom>
          <a:ln w="857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235806" y="1511809"/>
            <a:ext cx="919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4163620" y="1511809"/>
            <a:ext cx="1" cy="9469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4124696" y="2305142"/>
                <a:ext cx="795026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altLang="ja-JP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𝑻</m:t>
                      </m:r>
                    </m:oMath>
                  </m:oMathPara>
                </a14:m>
                <a:endParaRPr lang="ja-JP" altLang="en-US" sz="2000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696" y="2305142"/>
                <a:ext cx="795026" cy="7280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596183" y="909252"/>
                <a:ext cx="795026" cy="728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20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altLang="ja-JP" sz="20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𝑻</m:t>
                      </m:r>
                    </m:oMath>
                  </m:oMathPara>
                </a14:m>
                <a:endParaRPr lang="ja-JP" altLang="en-US" sz="2000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183" y="909252"/>
                <a:ext cx="795026" cy="728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6657541" y="997770"/>
                <a:ext cx="3066545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𝑻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−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𝒎𝒈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541" y="997770"/>
                <a:ext cx="3066545" cy="1109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6657541" y="3346859"/>
                <a:ext cx="2672206" cy="110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𝑻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−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𝑭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541" y="3346859"/>
                <a:ext cx="2672206" cy="11096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336834" y="4860779"/>
                <a:ext cx="1168292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⑥、⑦より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𝑻</m:t>
                    </m:r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を消去すると⑧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𝑭</m:t>
                    </m:r>
                    <m:r>
                      <a:rPr lang="en-US" altLang="ja-JP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=</m:t>
                    </m:r>
                  </m:oMath>
                </a14:m>
                <a:endParaRPr lang="ja-JP" altLang="en-US" sz="32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834" y="4860779"/>
                <a:ext cx="11682928" cy="584775"/>
              </a:xfrm>
              <a:prstGeom prst="rect">
                <a:avLst/>
              </a:prstGeom>
              <a:blipFill>
                <a:blip r:embed="rId10"/>
                <a:stretch>
                  <a:fillRect l="-1304" t="-16667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6178298" y="4860779"/>
                <a:ext cx="10679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𝒎𝒈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 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98" y="4860779"/>
                <a:ext cx="106792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9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317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297819" y="306503"/>
                <a:ext cx="111984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ここで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[⑨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　　　　　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の法則からも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𝑭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をもとめると、球Ａの電気量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𝒒</m:t>
                    </m:r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を用いて</a:t>
                </a: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19" y="306503"/>
                <a:ext cx="11198492" cy="954107"/>
              </a:xfrm>
              <a:prstGeom prst="rect">
                <a:avLst/>
              </a:prstGeom>
              <a:blipFill>
                <a:blip r:embed="rId2"/>
                <a:stretch>
                  <a:fillRect l="-1143" t="-7643" r="-1089" b="-1528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744547" y="4512923"/>
                <a:ext cx="1020731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　　　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</a:rPr>
                          <m:t>𝑞</m:t>
                        </m:r>
                      </m:e>
                    </m:d>
                  </m:oMath>
                </a14:m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[</a:t>
                </a:r>
                <a:r>
                  <a:rPr lang="ja-JP" altLang="en-US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⑪　　　　　　　　　　　　　　　　　</a:t>
                </a:r>
                <a:r>
                  <a:rPr lang="en-US" altLang="ja-JP" sz="28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47" y="4512923"/>
                <a:ext cx="10207311" cy="523220"/>
              </a:xfrm>
              <a:prstGeom prst="rect">
                <a:avLst/>
              </a:prstGeom>
              <a:blipFill>
                <a:blip r:embed="rId3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205239" y="1466602"/>
                <a:ext cx="6096000" cy="6463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⑩　</a:t>
                </a:r>
                <a14:m>
                  <m:oMath xmlns:m="http://schemas.openxmlformats.org/officeDocument/2006/math"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𝑭</m:t>
                    </m:r>
                    <m:r>
                      <a:rPr lang="en-US" altLang="ja-JP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ＭＳ 明朝" panose="02020609040205080304" pitchFamily="17" charset="-128"/>
                      </a:rPr>
                      <m:t> </m:t>
                    </m:r>
                  </m:oMath>
                </a14:m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239" y="1466602"/>
                <a:ext cx="6096000" cy="646331"/>
              </a:xfrm>
              <a:prstGeom prst="rect">
                <a:avLst/>
              </a:prstGeom>
              <a:blipFill>
                <a:blip r:embed="rId4"/>
                <a:stretch>
                  <a:fillRect l="-3100" t="-17925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669783" y="306503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クーロン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3087648" y="1337207"/>
                <a:ext cx="5233997" cy="934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𝟗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2800" b="1" dirty="0">
                              <a:solidFill>
                                <a:srgbClr val="FF0000"/>
                              </a:solidFill>
                              <a:latin typeface="HG丸ｺﾞｼｯｸM-PRO" panose="020F0600000000000000" pitchFamily="50" charset="-128"/>
                              <a:ea typeface="HG丸ｺﾞｼｯｸM-PRO" panose="020F0600000000000000" pitchFamily="50" charset="-128"/>
                            </a:rPr>
                            <m:t>1.0×10</m:t>
                          </m:r>
                          <m:r>
                            <m:rPr>
                              <m:nor/>
                            </m:rPr>
                            <a:rPr lang="ja-JP" altLang="en-US" sz="2800" b="1" baseline="30000" dirty="0">
                              <a:solidFill>
                                <a:srgbClr val="FF0000"/>
                              </a:solidFill>
                              <a:latin typeface="HG丸ｺﾞｼｯｸM-PRO" panose="020F0600000000000000" pitchFamily="50" charset="-128"/>
                              <a:ea typeface="HG丸ｺﾞｼｯｸM-PRO" panose="020F0600000000000000" pitchFamily="50" charset="-128"/>
                            </a:rPr>
                            <m:t>－６</m:t>
                          </m:r>
                          <m:r>
                            <m:rPr>
                              <m:nor/>
                            </m:rPr>
                            <a:rPr lang="ja-JP" altLang="en-US" sz="2800" b="1" dirty="0">
                              <a:solidFill>
                                <a:srgbClr val="FF0000"/>
                              </a:solidFill>
                              <a:latin typeface="HG丸ｺﾞｼｯｸM-PRO" panose="020F0600000000000000" pitchFamily="50" charset="-128"/>
                              <a:ea typeface="HG丸ｺﾞｼｯｸM-PRO" panose="020F0600000000000000" pitchFamily="50" charset="-128"/>
                            </a:rPr>
                            <m:t> 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𝟎</m:t>
                              </m:r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.</m:t>
                              </m:r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altLang="ja-JP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648" y="1337207"/>
                <a:ext cx="5233997" cy="9346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884152" y="5293709"/>
            <a:ext cx="8559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最後に符号を考慮して、もとめる答えは</a:t>
            </a:r>
          </a:p>
          <a:p>
            <a:pPr algn="just"/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ｑ＝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⑫　　　　　　　　　　　　　　　　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1545367" y="2383097"/>
                <a:ext cx="9445534" cy="1054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𝒎𝒈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𝟏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𝟗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altLang="ja-JP" sz="3200" b="1" dirty="0">
                              <a:solidFill>
                                <a:srgbClr val="FF0000"/>
                              </a:solidFill>
                              <a:latin typeface="HG丸ｺﾞｼｯｸM-PRO" panose="020F0600000000000000" pitchFamily="50" charset="-128"/>
                              <a:ea typeface="HG丸ｺﾞｼｯｸM-PRO" panose="020F0600000000000000" pitchFamily="50" charset="-128"/>
                            </a:rPr>
                            <m:t>1.0×10</m:t>
                          </m:r>
                          <m:r>
                            <m:rPr>
                              <m:nor/>
                            </m:rPr>
                            <a:rPr lang="ja-JP" altLang="en-US" sz="3200" b="1" baseline="30000" dirty="0">
                              <a:solidFill>
                                <a:srgbClr val="FF0000"/>
                              </a:solidFill>
                              <a:latin typeface="HG丸ｺﾞｼｯｸM-PRO" panose="020F0600000000000000" pitchFamily="50" charset="-128"/>
                              <a:ea typeface="HG丸ｺﾞｼｯｸM-PRO" panose="020F0600000000000000" pitchFamily="50" charset="-128"/>
                            </a:rPr>
                            <m:t>－６</m:t>
                          </m:r>
                          <m:r>
                            <m:rPr>
                              <m:nor/>
                            </m:rPr>
                            <a:rPr lang="ja-JP" altLang="en-US" sz="3200" b="1" dirty="0">
                              <a:solidFill>
                                <a:srgbClr val="FF0000"/>
                              </a:solidFill>
                              <a:latin typeface="HG丸ｺﾞｼｯｸM-PRO" panose="020F0600000000000000" pitchFamily="50" charset="-128"/>
                              <a:ea typeface="HG丸ｺﾞｼｯｸM-PRO" panose="020F0600000000000000" pitchFamily="50" charset="-128"/>
                            </a:rPr>
                            <m:t> </m:t>
                          </m:r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d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𝒒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𝟎</m:t>
                              </m:r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.</m:t>
                              </m:r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5367" y="2383097"/>
                <a:ext cx="9445534" cy="10549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3904862" y="4495942"/>
                <a:ext cx="2326406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862" y="4495942"/>
                <a:ext cx="2326406" cy="5959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2818830" y="3501497"/>
                <a:ext cx="5389937" cy="603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𝟏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d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𝒒</m:t>
                          </m:r>
                        </m:e>
                      </m:d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830" y="3501497"/>
                <a:ext cx="5389937" cy="6032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700644" y="5961290"/>
                <a:ext cx="2632580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644" y="5961290"/>
                <a:ext cx="2632580" cy="5959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C169C06-8061-47AA-8940-67B80BB94D35}"/>
              </a:ext>
            </a:extLst>
          </p:cNvPr>
          <p:cNvSpPr/>
          <p:nvPr/>
        </p:nvSpPr>
        <p:spPr>
          <a:xfrm>
            <a:off x="405745" y="219138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⑧・⑩より</a:t>
            </a:r>
          </a:p>
        </p:txBody>
      </p:sp>
    </p:spTree>
    <p:extLst>
      <p:ext uri="{BB962C8B-B14F-4D97-AF65-F5344CB8AC3E}">
        <p14:creationId xmlns:p14="http://schemas.microsoft.com/office/powerpoint/2010/main" val="5907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059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38872" y="1422677"/>
            <a:ext cx="11513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ある地点が、ある電荷に対して電気的な力を加えているように考えるとき、この電気的性質を帯びた場所・空間を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と言う。</a:t>
            </a:r>
            <a:endParaRPr lang="ja-JP" altLang="en-US" sz="6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C15AE7F-80C6-4B43-A805-0EE02357BAF1}"/>
              </a:ext>
            </a:extLst>
          </p:cNvPr>
          <p:cNvSpPr/>
          <p:nvPr/>
        </p:nvSpPr>
        <p:spPr>
          <a:xfrm>
            <a:off x="185352" y="401743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　電界・電場</a:t>
            </a:r>
          </a:p>
        </p:txBody>
      </p:sp>
    </p:spTree>
    <p:extLst>
      <p:ext uri="{BB962C8B-B14F-4D97-AF65-F5344CB8AC3E}">
        <p14:creationId xmlns:p14="http://schemas.microsoft.com/office/powerpoint/2010/main" val="2130739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864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14902" y="0"/>
            <a:ext cx="115138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電界・電場Ｅの定義</a:t>
            </a:r>
            <a:endParaRPr lang="en-US" altLang="ja-JP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②　　　　　　あたりの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1556052" y="650202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単位電気量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7030000" y="669748"/>
            <a:ext cx="46987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電荷にはたらく力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1738104" y="141279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＋１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の電荷に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74835" y="2144024"/>
            <a:ext cx="10888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電界・電場の記号③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単位④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9024660" y="2057788"/>
                <a:ext cx="943720" cy="652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ja-JP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4660" y="2057788"/>
                <a:ext cx="943720" cy="6524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5349148" y="2051690"/>
                <a:ext cx="79541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𝑬</m:t>
                      </m:r>
                    </m:oMath>
                  </m:oMathPara>
                </a14:m>
                <a:endParaRPr lang="ja-JP" altLang="en-US" sz="4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148" y="2051690"/>
                <a:ext cx="795411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7858869" y="2856125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ニュートン毎クーロン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444868" y="3641716"/>
            <a:ext cx="1105388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</a:t>
            </a:r>
            <a:r>
              <a:rPr lang="ja-JP" altLang="en-US" sz="36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の電荷にはたらいているクーロン力がＦ</a:t>
            </a:r>
            <a:r>
              <a:rPr lang="en-US" altLang="ja-JP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[N]</a:t>
            </a:r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のとき、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その電荷がおかれている場所の電界Ｅ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⑤Ｅ＝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　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 →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⑥Ｆ＝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</a:t>
            </a:r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3059027" y="4857433"/>
                <a:ext cx="784189" cy="1599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𝑭</m:t>
                          </m:r>
                        </m:num>
                        <m:den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n-US" altLang="ja-JP" sz="4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027" y="4857433"/>
                <a:ext cx="784189" cy="1599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8191172" y="5149563"/>
                <a:ext cx="141256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𝒒𝑬</m:t>
                      </m:r>
                    </m:oMath>
                  </m:oMathPara>
                </a14:m>
                <a:endParaRPr lang="en-US" altLang="ja-JP" sz="6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172" y="5149563"/>
                <a:ext cx="1412566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23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861D051-F842-4BFF-A533-0E7D90884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056" y="712536"/>
            <a:ext cx="7564315" cy="4718209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D892360-5EB4-4754-8119-B448DAF61A6B}"/>
              </a:ext>
            </a:extLst>
          </p:cNvPr>
          <p:cNvSpPr/>
          <p:nvPr/>
        </p:nvSpPr>
        <p:spPr>
          <a:xfrm>
            <a:off x="7670955" y="2522710"/>
            <a:ext cx="387414" cy="1991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3D17B1-1EFA-4105-AF30-A4782C739948}"/>
              </a:ext>
            </a:extLst>
          </p:cNvPr>
          <p:cNvSpPr/>
          <p:nvPr/>
        </p:nvSpPr>
        <p:spPr>
          <a:xfrm>
            <a:off x="10824284" y="2550834"/>
            <a:ext cx="433628" cy="175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A315850-9CDB-4FFC-BD60-C7A33C1D3FD9}"/>
              </a:ext>
            </a:extLst>
          </p:cNvPr>
          <p:cNvSpPr/>
          <p:nvPr/>
        </p:nvSpPr>
        <p:spPr>
          <a:xfrm>
            <a:off x="8338571" y="2522710"/>
            <a:ext cx="471349" cy="84859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4AC3A12-D52F-42DE-815C-D2A783EC5A0C}"/>
              </a:ext>
            </a:extLst>
          </p:cNvPr>
          <p:cNvSpPr/>
          <p:nvPr/>
        </p:nvSpPr>
        <p:spPr>
          <a:xfrm>
            <a:off x="6603392" y="2550834"/>
            <a:ext cx="387414" cy="112997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9DFCC3-482F-4D82-A7F2-08134429E953}"/>
              </a:ext>
            </a:extLst>
          </p:cNvPr>
          <p:cNvSpPr/>
          <p:nvPr/>
        </p:nvSpPr>
        <p:spPr>
          <a:xfrm>
            <a:off x="5857335" y="2550265"/>
            <a:ext cx="471349" cy="8485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BCD6399B-64C4-49D9-A0D7-85BA83687CCD}"/>
              </a:ext>
            </a:extLst>
          </p:cNvPr>
          <p:cNvSpPr/>
          <p:nvPr/>
        </p:nvSpPr>
        <p:spPr>
          <a:xfrm>
            <a:off x="9088142" y="2522710"/>
            <a:ext cx="387414" cy="145645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059410A-41CF-4E82-A140-93BE9608BD08}"/>
              </a:ext>
            </a:extLst>
          </p:cNvPr>
          <p:cNvSpPr/>
          <p:nvPr/>
        </p:nvSpPr>
        <p:spPr>
          <a:xfrm>
            <a:off x="229572" y="853662"/>
            <a:ext cx="46754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＜練習＞　以下の２つの物質をこすった場合の正負を答えなさい。</a:t>
            </a: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１．ポリエステルと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塩化ビニル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２．木綿とウール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３．アクリルと人毛</a:t>
            </a:r>
          </a:p>
        </p:txBody>
      </p:sp>
    </p:spTree>
    <p:extLst>
      <p:ext uri="{BB962C8B-B14F-4D97-AF65-F5344CB8AC3E}">
        <p14:creationId xmlns:p14="http://schemas.microsoft.com/office/powerpoint/2010/main" val="165214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99387" y="165714"/>
            <a:ext cx="1155337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◎電界・電場の合成</a:t>
            </a:r>
          </a:p>
          <a:p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☆電界・電場の向きの決め方</a:t>
            </a: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①考える点に＋１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の正電荷を置く。</a:t>
            </a: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②その電荷にはたらく力の向きが、電界・電場の向きである。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42" y="3611003"/>
            <a:ext cx="4874557" cy="22056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056" y="3828718"/>
            <a:ext cx="5198037" cy="2169785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V="1">
            <a:off x="4578802" y="4032277"/>
            <a:ext cx="1517198" cy="6073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4568824" y="4732632"/>
            <a:ext cx="856116" cy="3619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367561" y="4487235"/>
            <a:ext cx="1517198" cy="607353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6096000" y="4063981"/>
            <a:ext cx="856116" cy="361956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4568824" y="4425937"/>
            <a:ext cx="2315935" cy="24938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5667838" y="4715548"/>
            <a:ext cx="142218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合成電界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合成電場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H="1">
            <a:off x="9239305" y="4935514"/>
            <a:ext cx="798737" cy="3687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10252338" y="4908126"/>
            <a:ext cx="856116" cy="3619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10172380" y="5289411"/>
            <a:ext cx="896187" cy="340308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9296764" y="5289411"/>
            <a:ext cx="856116" cy="361956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10137327" y="4888866"/>
            <a:ext cx="5242" cy="76250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9723801" y="5778222"/>
            <a:ext cx="142218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合成電界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合成電場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275716" y="2829398"/>
            <a:ext cx="78406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練習１　　　　 　 　 　 　  　  練習２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2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D9DC41E3-9D11-460F-9C57-1A30ED7CD794}"/>
              </a:ext>
            </a:extLst>
          </p:cNvPr>
          <p:cNvSpPr/>
          <p:nvPr/>
        </p:nvSpPr>
        <p:spPr>
          <a:xfrm>
            <a:off x="4376887" y="1582113"/>
            <a:ext cx="329093" cy="32909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71B59F-7D4D-4307-8471-37EF35ED9356}"/>
              </a:ext>
            </a:extLst>
          </p:cNvPr>
          <p:cNvSpPr/>
          <p:nvPr/>
        </p:nvSpPr>
        <p:spPr>
          <a:xfrm>
            <a:off x="7456055" y="1599323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矢印 16">
            <a:extLst>
              <a:ext uri="{FF2B5EF4-FFF2-40B4-BE49-F238E27FC236}">
                <a16:creationId xmlns:a16="http://schemas.microsoft.com/office/drawing/2014/main" id="{D4072C2E-753C-4A52-A505-50BE9D3B52AC}"/>
              </a:ext>
            </a:extLst>
          </p:cNvPr>
          <p:cNvSpPr/>
          <p:nvPr/>
        </p:nvSpPr>
        <p:spPr>
          <a:xfrm>
            <a:off x="7789623" y="1555864"/>
            <a:ext cx="1868818" cy="407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C9AE441-6C2F-4D4D-A109-4C390EE469CB}"/>
              </a:ext>
            </a:extLst>
          </p:cNvPr>
          <p:cNvSpPr/>
          <p:nvPr/>
        </p:nvSpPr>
        <p:spPr>
          <a:xfrm>
            <a:off x="3864287" y="786857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5F8621-D8E6-43F4-8396-FA92C6673239}"/>
              </a:ext>
            </a:extLst>
          </p:cNvPr>
          <p:cNvSpPr/>
          <p:nvPr/>
        </p:nvSpPr>
        <p:spPr>
          <a:xfrm>
            <a:off x="7078879" y="764672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右矢印 16">
            <a:extLst>
              <a:ext uri="{FF2B5EF4-FFF2-40B4-BE49-F238E27FC236}">
                <a16:creationId xmlns:a16="http://schemas.microsoft.com/office/drawing/2014/main" id="{7A924444-E34D-4435-B045-C816E0D39803}"/>
              </a:ext>
            </a:extLst>
          </p:cNvPr>
          <p:cNvSpPr/>
          <p:nvPr/>
        </p:nvSpPr>
        <p:spPr>
          <a:xfrm rot="10800000">
            <a:off x="2477841" y="1569719"/>
            <a:ext cx="1868818" cy="407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8AE6FE8-07E9-4E74-ACB4-0211C8131387}"/>
              </a:ext>
            </a:extLst>
          </p:cNvPr>
          <p:cNvSpPr/>
          <p:nvPr/>
        </p:nvSpPr>
        <p:spPr>
          <a:xfrm>
            <a:off x="8912298" y="835486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[N]</a:t>
            </a:r>
            <a:endParaRPr lang="ja-JP" altLang="en-US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D7F019-08BF-4893-9E86-18D27A26483E}"/>
              </a:ext>
            </a:extLst>
          </p:cNvPr>
          <p:cNvSpPr/>
          <p:nvPr/>
        </p:nvSpPr>
        <p:spPr>
          <a:xfrm>
            <a:off x="1590068" y="873971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</a:t>
            </a:r>
            <a:r>
              <a:rPr lang="en-US" altLang="ja-JP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[N]</a:t>
            </a:r>
            <a:endParaRPr lang="ja-JP" altLang="en-US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2C8C159-1AD0-4BEC-AE57-D567FF750D42}"/>
              </a:ext>
            </a:extLst>
          </p:cNvPr>
          <p:cNvSpPr/>
          <p:nvPr/>
        </p:nvSpPr>
        <p:spPr>
          <a:xfrm>
            <a:off x="3670324" y="73348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電荷Ａ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6CE1CB-9345-4D72-8EB7-F3B1573D91DE}"/>
              </a:ext>
            </a:extLst>
          </p:cNvPr>
          <p:cNvSpPr/>
          <p:nvPr/>
        </p:nvSpPr>
        <p:spPr>
          <a:xfrm>
            <a:off x="7013991" y="83355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電荷Ｂ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F7FD76A-F997-4E52-9FFD-132E82FDECE2}"/>
              </a:ext>
            </a:extLst>
          </p:cNvPr>
          <p:cNvSpPr/>
          <p:nvPr/>
        </p:nvSpPr>
        <p:spPr>
          <a:xfrm>
            <a:off x="6746010" y="3211656"/>
            <a:ext cx="5134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電荷Ｂは</a:t>
            </a:r>
            <a:endParaRPr lang="en-US" altLang="ja-JP" sz="24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電荷Ａが作る電界・電場</a:t>
            </a:r>
            <a:endParaRPr lang="en-US" altLang="ja-JP" sz="2400" b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</a:t>
            </a:r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から力を受ける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48C12E2-4920-487E-A435-75E900F70138}"/>
              </a:ext>
            </a:extLst>
          </p:cNvPr>
          <p:cNvSpPr/>
          <p:nvPr/>
        </p:nvSpPr>
        <p:spPr>
          <a:xfrm>
            <a:off x="132004" y="3172400"/>
            <a:ext cx="5444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電荷Ａは</a:t>
            </a:r>
            <a:endParaRPr lang="en-US" altLang="ja-JP" sz="24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電荷Ｂが作る電界・電場</a:t>
            </a:r>
            <a:endParaRPr lang="en-US" altLang="ja-JP" sz="2400" b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</a:t>
            </a:r>
            <a:r>
              <a:rPr lang="ja-JP" altLang="en-US" sz="24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から力を受ける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右矢印 16">
            <a:extLst>
              <a:ext uri="{FF2B5EF4-FFF2-40B4-BE49-F238E27FC236}">
                <a16:creationId xmlns:a16="http://schemas.microsoft.com/office/drawing/2014/main" id="{C518DC46-14D1-4CF7-8016-5425654765C9}"/>
              </a:ext>
            </a:extLst>
          </p:cNvPr>
          <p:cNvSpPr/>
          <p:nvPr/>
        </p:nvSpPr>
        <p:spPr>
          <a:xfrm>
            <a:off x="7782696" y="1949949"/>
            <a:ext cx="1044959" cy="4076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265B33-F143-48E6-A1CD-361FB2AB1013}"/>
              </a:ext>
            </a:extLst>
          </p:cNvPr>
          <p:cNvSpPr/>
          <p:nvPr/>
        </p:nvSpPr>
        <p:spPr>
          <a:xfrm>
            <a:off x="589650" y="6188558"/>
            <a:ext cx="1089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電界・電場：電荷１Ｃあたりにはたらく力の大きさと向き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F126B088-0EA3-4B7B-88E4-885C1C847833}"/>
              </a:ext>
            </a:extLst>
          </p:cNvPr>
          <p:cNvSpPr/>
          <p:nvPr/>
        </p:nvSpPr>
        <p:spPr>
          <a:xfrm>
            <a:off x="6823389" y="4658267"/>
            <a:ext cx="5444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電荷Ａが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Ｂにつくる電界電場の大きさは、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C13FF29-A735-4AF0-AA6A-27E343946434}"/>
              </a:ext>
            </a:extLst>
          </p:cNvPr>
          <p:cNvSpPr/>
          <p:nvPr/>
        </p:nvSpPr>
        <p:spPr>
          <a:xfrm>
            <a:off x="7540698" y="2367953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endParaRPr lang="ja-JP" altLang="en-US" sz="40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999E933-A840-4506-A4D5-D4390BF9751C}"/>
              </a:ext>
            </a:extLst>
          </p:cNvPr>
          <p:cNvSpPr/>
          <p:nvPr/>
        </p:nvSpPr>
        <p:spPr>
          <a:xfrm>
            <a:off x="5642391" y="1404155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945F50B-7800-4453-BF49-C50E27EEC7D4}"/>
              </a:ext>
            </a:extLst>
          </p:cNvPr>
          <p:cNvSpPr/>
          <p:nvPr/>
        </p:nvSpPr>
        <p:spPr>
          <a:xfrm>
            <a:off x="4744924" y="2369356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A304B0-9A43-40CF-85C3-5C9B4CA7CFC0}"/>
              </a:ext>
            </a:extLst>
          </p:cNvPr>
          <p:cNvSpPr/>
          <p:nvPr/>
        </p:nvSpPr>
        <p:spPr>
          <a:xfrm>
            <a:off x="2561426" y="2308685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endParaRPr lang="ja-JP" altLang="en-US" sz="40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右矢印 16">
            <a:extLst>
              <a:ext uri="{FF2B5EF4-FFF2-40B4-BE49-F238E27FC236}">
                <a16:creationId xmlns:a16="http://schemas.microsoft.com/office/drawing/2014/main" id="{ADDD4B34-ADB9-40D5-92C5-A89F528E92C7}"/>
              </a:ext>
            </a:extLst>
          </p:cNvPr>
          <p:cNvSpPr/>
          <p:nvPr/>
        </p:nvSpPr>
        <p:spPr>
          <a:xfrm rot="10800000">
            <a:off x="3699060" y="1949948"/>
            <a:ext cx="640388" cy="4076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E628878-CCA3-426E-B3F1-B5AE7AAF774A}"/>
              </a:ext>
            </a:extLst>
          </p:cNvPr>
          <p:cNvSpPr/>
          <p:nvPr/>
        </p:nvSpPr>
        <p:spPr>
          <a:xfrm>
            <a:off x="9234032" y="5348219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</a:t>
            </a:r>
            <a:r>
              <a:rPr lang="en-US" altLang="ja-JP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endParaRPr lang="ja-JP" altLang="en-US" sz="40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ACBDB12E-E41C-4B9D-A11E-DFCCE5EC1E4B}"/>
              </a:ext>
            </a:extLst>
          </p:cNvPr>
          <p:cNvSpPr/>
          <p:nvPr/>
        </p:nvSpPr>
        <p:spPr>
          <a:xfrm>
            <a:off x="118533" y="4573601"/>
            <a:ext cx="54441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電荷Ｂが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Ａにつくる電界電場の大きさは、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812F50F-514C-4A65-8054-2E163BFEC673}"/>
              </a:ext>
            </a:extLst>
          </p:cNvPr>
          <p:cNvSpPr/>
          <p:nvPr/>
        </p:nvSpPr>
        <p:spPr>
          <a:xfrm>
            <a:off x="3536710" y="5305887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en-US" altLang="ja-JP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endParaRPr lang="ja-JP" altLang="en-US" sz="40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6C8FD8-7AA5-4F50-BF85-A7824550E8CB}"/>
              </a:ext>
            </a:extLst>
          </p:cNvPr>
          <p:cNvSpPr/>
          <p:nvPr/>
        </p:nvSpPr>
        <p:spPr>
          <a:xfrm>
            <a:off x="9391277" y="2558534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電荷Ａが作る電界・電場</a:t>
            </a:r>
            <a:endParaRPr lang="en-US" altLang="ja-JP" b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F92B7A7-8319-4478-911C-BCEB49C1E7BF}"/>
              </a:ext>
            </a:extLst>
          </p:cNvPr>
          <p:cNvSpPr/>
          <p:nvPr/>
        </p:nvSpPr>
        <p:spPr>
          <a:xfrm>
            <a:off x="0" y="2482334"/>
            <a:ext cx="2741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u="sng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電荷Ｂが作る電界・電場</a:t>
            </a:r>
            <a:endParaRPr lang="en-US" altLang="ja-JP" b="1" u="sng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08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9" grpId="0"/>
      <p:bldP spid="20" grpId="0"/>
      <p:bldP spid="23" grpId="0"/>
      <p:bldP spid="25" grpId="0"/>
      <p:bldP spid="26" grpId="0"/>
      <p:bldP spid="28" grpId="0"/>
      <p:bldP spid="29" grpId="0"/>
      <p:bldP spid="30" grpId="0"/>
      <p:bldP spid="31" grpId="0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>
            <a:extLst>
              <a:ext uri="{FF2B5EF4-FFF2-40B4-BE49-F238E27FC236}">
                <a16:creationId xmlns:a16="http://schemas.microsoft.com/office/drawing/2014/main" id="{D9DC41E3-9D11-460F-9C57-1A30ED7CD794}"/>
              </a:ext>
            </a:extLst>
          </p:cNvPr>
          <p:cNvSpPr/>
          <p:nvPr/>
        </p:nvSpPr>
        <p:spPr>
          <a:xfrm>
            <a:off x="3793562" y="3402446"/>
            <a:ext cx="329093" cy="329093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71B59F-7D4D-4307-8471-37EF35ED9356}"/>
              </a:ext>
            </a:extLst>
          </p:cNvPr>
          <p:cNvSpPr/>
          <p:nvPr/>
        </p:nvSpPr>
        <p:spPr>
          <a:xfrm>
            <a:off x="7379858" y="3419656"/>
            <a:ext cx="304800" cy="3048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右矢印 16">
            <a:extLst>
              <a:ext uri="{FF2B5EF4-FFF2-40B4-BE49-F238E27FC236}">
                <a16:creationId xmlns:a16="http://schemas.microsoft.com/office/drawing/2014/main" id="{D4072C2E-753C-4A52-A505-50BE9D3B52AC}"/>
              </a:ext>
            </a:extLst>
          </p:cNvPr>
          <p:cNvSpPr/>
          <p:nvPr/>
        </p:nvSpPr>
        <p:spPr>
          <a:xfrm>
            <a:off x="7713426" y="3376197"/>
            <a:ext cx="1868818" cy="407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C9AE441-6C2F-4D4D-A109-4C390EE469CB}"/>
              </a:ext>
            </a:extLst>
          </p:cNvPr>
          <p:cNvSpPr/>
          <p:nvPr/>
        </p:nvSpPr>
        <p:spPr>
          <a:xfrm>
            <a:off x="3280962" y="2607190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55F8621-D8E6-43F4-8396-FA92C6673239}"/>
              </a:ext>
            </a:extLst>
          </p:cNvPr>
          <p:cNvSpPr/>
          <p:nvPr/>
        </p:nvSpPr>
        <p:spPr>
          <a:xfrm>
            <a:off x="7019615" y="2618872"/>
            <a:ext cx="1394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右矢印 16">
            <a:extLst>
              <a:ext uri="{FF2B5EF4-FFF2-40B4-BE49-F238E27FC236}">
                <a16:creationId xmlns:a16="http://schemas.microsoft.com/office/drawing/2014/main" id="{7A924444-E34D-4435-B045-C816E0D39803}"/>
              </a:ext>
            </a:extLst>
          </p:cNvPr>
          <p:cNvSpPr/>
          <p:nvPr/>
        </p:nvSpPr>
        <p:spPr>
          <a:xfrm rot="10800000">
            <a:off x="1894516" y="3390052"/>
            <a:ext cx="1868818" cy="407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8AE6FE8-07E9-4E74-ACB4-0211C8131387}"/>
              </a:ext>
            </a:extLst>
          </p:cNvPr>
          <p:cNvSpPr/>
          <p:nvPr/>
        </p:nvSpPr>
        <p:spPr>
          <a:xfrm>
            <a:off x="8836101" y="2655819"/>
            <a:ext cx="15472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r>
              <a:rPr lang="en-US" altLang="ja-JP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[N]</a:t>
            </a:r>
            <a:endParaRPr lang="ja-JP" altLang="en-US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1D7F019-08BF-4893-9E86-18D27A26483E}"/>
              </a:ext>
            </a:extLst>
          </p:cNvPr>
          <p:cNvSpPr/>
          <p:nvPr/>
        </p:nvSpPr>
        <p:spPr>
          <a:xfrm>
            <a:off x="1006743" y="2694304"/>
            <a:ext cx="20617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en-US" altLang="ja-JP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[N]</a:t>
            </a:r>
            <a:endParaRPr lang="ja-JP" altLang="en-US" sz="4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2C8C159-1AD0-4BEC-AE57-D567FF750D42}"/>
              </a:ext>
            </a:extLst>
          </p:cNvPr>
          <p:cNvSpPr/>
          <p:nvPr/>
        </p:nvSpPr>
        <p:spPr>
          <a:xfrm>
            <a:off x="3086999" y="1893681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電荷Ａ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96CE1CB-9345-4D72-8EB7-F3B1573D91DE}"/>
              </a:ext>
            </a:extLst>
          </p:cNvPr>
          <p:cNvSpPr/>
          <p:nvPr/>
        </p:nvSpPr>
        <p:spPr>
          <a:xfrm>
            <a:off x="6937794" y="1903688"/>
            <a:ext cx="15744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電荷Ｂ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右矢印 16">
            <a:extLst>
              <a:ext uri="{FF2B5EF4-FFF2-40B4-BE49-F238E27FC236}">
                <a16:creationId xmlns:a16="http://schemas.microsoft.com/office/drawing/2014/main" id="{C518DC46-14D1-4CF7-8016-5425654765C9}"/>
              </a:ext>
            </a:extLst>
          </p:cNvPr>
          <p:cNvSpPr/>
          <p:nvPr/>
        </p:nvSpPr>
        <p:spPr>
          <a:xfrm>
            <a:off x="7706499" y="3770282"/>
            <a:ext cx="709371" cy="4076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8265B33-F143-48E6-A1CD-361FB2AB1013}"/>
              </a:ext>
            </a:extLst>
          </p:cNvPr>
          <p:cNvSpPr/>
          <p:nvPr/>
        </p:nvSpPr>
        <p:spPr>
          <a:xfrm>
            <a:off x="589650" y="6188558"/>
            <a:ext cx="108959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電界・電場：電荷１Ｃあたりにはたらく力の大きさと向き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AC13FF29-A735-4AF0-AA6A-27E343946434}"/>
              </a:ext>
            </a:extLst>
          </p:cNvPr>
          <p:cNvSpPr/>
          <p:nvPr/>
        </p:nvSpPr>
        <p:spPr>
          <a:xfrm>
            <a:off x="7464501" y="4188286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en-US" altLang="ja-JP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endParaRPr lang="ja-JP" altLang="en-US" sz="40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999E933-A840-4506-A4D5-D4390BF9751C}"/>
              </a:ext>
            </a:extLst>
          </p:cNvPr>
          <p:cNvSpPr/>
          <p:nvPr/>
        </p:nvSpPr>
        <p:spPr>
          <a:xfrm>
            <a:off x="5337594" y="3224488"/>
            <a:ext cx="647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945F50B-7800-4453-BF49-C50E27EEC7D4}"/>
              </a:ext>
            </a:extLst>
          </p:cNvPr>
          <p:cNvSpPr/>
          <p:nvPr/>
        </p:nvSpPr>
        <p:spPr>
          <a:xfrm>
            <a:off x="4440127" y="4189689"/>
            <a:ext cx="2501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EA304B0-9A43-40CF-85C3-5C9B4CA7CFC0}"/>
              </a:ext>
            </a:extLst>
          </p:cNvPr>
          <p:cNvSpPr/>
          <p:nvPr/>
        </p:nvSpPr>
        <p:spPr>
          <a:xfrm>
            <a:off x="2011968" y="4129018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lang="en-US" altLang="ja-JP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endParaRPr lang="ja-JP" altLang="en-US" sz="40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右矢印 16">
            <a:extLst>
              <a:ext uri="{FF2B5EF4-FFF2-40B4-BE49-F238E27FC236}">
                <a16:creationId xmlns:a16="http://schemas.microsoft.com/office/drawing/2014/main" id="{ADDD4B34-ADB9-40D5-92C5-A89F528E92C7}"/>
              </a:ext>
            </a:extLst>
          </p:cNvPr>
          <p:cNvSpPr/>
          <p:nvPr/>
        </p:nvSpPr>
        <p:spPr>
          <a:xfrm rot="10800000">
            <a:off x="2616203" y="3770280"/>
            <a:ext cx="1139920" cy="4076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24093AB-3AC5-49E3-8B9F-1BDF0912F69E}"/>
              </a:ext>
            </a:extLst>
          </p:cNvPr>
          <p:cNvSpPr/>
          <p:nvPr/>
        </p:nvSpPr>
        <p:spPr>
          <a:xfrm>
            <a:off x="211667" y="73349"/>
            <a:ext cx="117212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練習①　電荷Ｂの電気量が電荷Ａの電気量の２倍であるとき、電気量・力・電界電場の大きさを求めなさい。</a:t>
            </a: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8BFA368B-31E4-41D6-9CAA-01B2F6474151}"/>
              </a:ext>
            </a:extLst>
          </p:cNvPr>
          <p:cNvSpPr/>
          <p:nvPr/>
        </p:nvSpPr>
        <p:spPr>
          <a:xfrm>
            <a:off x="7396768" y="4205218"/>
            <a:ext cx="6992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C7A09BD-1F97-4589-879A-0486E215D805}"/>
              </a:ext>
            </a:extLst>
          </p:cNvPr>
          <p:cNvSpPr/>
          <p:nvPr/>
        </p:nvSpPr>
        <p:spPr>
          <a:xfrm>
            <a:off x="6837969" y="2511885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AA2D688D-1443-44AF-8228-98FC79899BD2}"/>
              </a:ext>
            </a:extLst>
          </p:cNvPr>
          <p:cNvSpPr/>
          <p:nvPr/>
        </p:nvSpPr>
        <p:spPr>
          <a:xfrm>
            <a:off x="3205769" y="2494952"/>
            <a:ext cx="7505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17D087F-1ECC-45C1-B7EE-C3D558DFE7A2}"/>
              </a:ext>
            </a:extLst>
          </p:cNvPr>
          <p:cNvSpPr/>
          <p:nvPr/>
        </p:nvSpPr>
        <p:spPr>
          <a:xfrm>
            <a:off x="1408585" y="2643201"/>
            <a:ext cx="8034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</a:t>
            </a:r>
            <a:endParaRPr lang="ja-JP" altLang="en-US" sz="4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437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152790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　点電荷がつくる電界（電場）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72093" y="886906"/>
            <a:ext cx="116509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電気量Ｑ</a:t>
            </a:r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の点電荷が電気量</a:t>
            </a:r>
            <a:r>
              <a:rPr lang="ja-JP" altLang="en-US" sz="32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の点電荷に及ぼすクーロン力がＦ</a:t>
            </a:r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[N]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のとき、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電気量Ｑの点電荷がつくる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電界Ｅ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4621433" y="4888089"/>
            <a:ext cx="801757" cy="801757"/>
          </a:xfrm>
          <a:prstGeom prst="ellipse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7086958" y="4888088"/>
            <a:ext cx="801757" cy="80175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右矢印 16"/>
          <p:cNvSpPr/>
          <p:nvPr/>
        </p:nvSpPr>
        <p:spPr>
          <a:xfrm>
            <a:off x="7454706" y="5085123"/>
            <a:ext cx="1868818" cy="407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352897" y="4117922"/>
            <a:ext cx="1388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6857903" y="4013405"/>
            <a:ext cx="15247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8600157" y="4031526"/>
                <a:ext cx="266348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𝑭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=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𝒌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𝑸𝒒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157" y="4031526"/>
                <a:ext cx="2663485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5488886" y="568183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Ｑ，ｑ＞０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671364" y="2168758"/>
                <a:ext cx="1768176" cy="1475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𝒌</m:t>
                          </m:r>
                        </m:e>
                        <m:sub>
                          <m: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4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ja-JP" sz="4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1364" y="2168758"/>
                <a:ext cx="1768176" cy="14752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正方形/長方形 14"/>
          <p:cNvSpPr/>
          <p:nvPr/>
        </p:nvSpPr>
        <p:spPr>
          <a:xfrm>
            <a:off x="225526" y="2625027"/>
            <a:ext cx="12967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⑦Ｅ＝</a:t>
            </a:r>
            <a:r>
              <a:rPr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</a:t>
            </a:r>
            <a:r>
              <a:rPr lang="en-US" altLang="ja-JP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・・・（点電荷だけに使える式）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右矢印 16">
            <a:extLst>
              <a:ext uri="{FF2B5EF4-FFF2-40B4-BE49-F238E27FC236}">
                <a16:creationId xmlns:a16="http://schemas.microsoft.com/office/drawing/2014/main" id="{52758DC7-FB72-45AD-8C6B-DB11D12B6FD8}"/>
              </a:ext>
            </a:extLst>
          </p:cNvPr>
          <p:cNvSpPr/>
          <p:nvPr/>
        </p:nvSpPr>
        <p:spPr>
          <a:xfrm>
            <a:off x="7481210" y="5727853"/>
            <a:ext cx="945569" cy="4076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912A463-B79A-46D5-ABCD-A2F3EB6E2A3E}"/>
                  </a:ext>
                </a:extLst>
              </p:cNvPr>
              <p:cNvSpPr/>
              <p:nvPr/>
            </p:nvSpPr>
            <p:spPr>
              <a:xfrm>
                <a:off x="8121354" y="5694836"/>
                <a:ext cx="2276457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𝑬</m:t>
                      </m:r>
                      <m:r>
                        <a:rPr lang="en-US" altLang="ja-JP" sz="36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𝒌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2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0912A463-B79A-46D5-ABCD-A2F3EB6E2A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1354" y="5694836"/>
                <a:ext cx="2276457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矢印 16">
            <a:extLst>
              <a:ext uri="{FF2B5EF4-FFF2-40B4-BE49-F238E27FC236}">
                <a16:creationId xmlns:a16="http://schemas.microsoft.com/office/drawing/2014/main" id="{68088B20-A76B-4F40-A7F4-78E76F8F040A}"/>
              </a:ext>
            </a:extLst>
          </p:cNvPr>
          <p:cNvSpPr/>
          <p:nvPr/>
        </p:nvSpPr>
        <p:spPr>
          <a:xfrm rot="10800000">
            <a:off x="3720163" y="5727851"/>
            <a:ext cx="1305339" cy="407685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右矢印 16">
            <a:extLst>
              <a:ext uri="{FF2B5EF4-FFF2-40B4-BE49-F238E27FC236}">
                <a16:creationId xmlns:a16="http://schemas.microsoft.com/office/drawing/2014/main" id="{FD3B6254-EE0C-4E5B-BA6A-37856FA5756F}"/>
              </a:ext>
            </a:extLst>
          </p:cNvPr>
          <p:cNvSpPr/>
          <p:nvPr/>
        </p:nvSpPr>
        <p:spPr>
          <a:xfrm rot="10800000">
            <a:off x="3172161" y="5118253"/>
            <a:ext cx="1868818" cy="4076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0BD6B537-D36C-4EE1-9854-9FC68A077E17}"/>
                  </a:ext>
                </a:extLst>
              </p:cNvPr>
              <p:cNvSpPr/>
              <p:nvPr/>
            </p:nvSpPr>
            <p:spPr>
              <a:xfrm>
                <a:off x="440662" y="4071074"/>
                <a:ext cx="2663485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𝑭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=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𝒌</m:t>
                          </m:r>
                        </m:e>
                        <m: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𝑸𝒒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0BD6B537-D36C-4EE1-9854-9FC68A077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2" y="4071074"/>
                <a:ext cx="2663485" cy="12448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A7B2975-EA0E-4DEE-9003-86B4A9856CC7}"/>
                  </a:ext>
                </a:extLst>
              </p:cNvPr>
              <p:cNvSpPr/>
              <p:nvPr/>
            </p:nvSpPr>
            <p:spPr>
              <a:xfrm>
                <a:off x="2334967" y="5728524"/>
                <a:ext cx="1372363" cy="1045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sSubPr>
                        <m:e>
                          <m: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𝒌</m:t>
                          </m:r>
                        </m:e>
                        <m:sub>
                          <m:r>
                            <a:rPr lang="en-US" altLang="ja-JP" sz="36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6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𝒒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</m:ctrlPr>
                            </m:sSupPr>
                            <m:e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altLang="ja-JP" sz="36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2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8A7B2975-EA0E-4DEE-9003-86B4A9856C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967" y="5728524"/>
                <a:ext cx="1372363" cy="10454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18BF877-2F89-434E-842E-7ED5A1779342}"/>
                  </a:ext>
                </a:extLst>
              </p:cNvPr>
              <p:cNvSpPr/>
              <p:nvPr/>
            </p:nvSpPr>
            <p:spPr>
              <a:xfrm>
                <a:off x="10523604" y="5616140"/>
                <a:ext cx="1388905" cy="1097480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𝑬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𝑭</m:t>
                          </m:r>
                        </m:num>
                        <m:den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𝒒</m:t>
                          </m:r>
                        </m:den>
                      </m:f>
                    </m:oMath>
                  </m:oMathPara>
                </a14:m>
                <a:endParaRPr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D18BF877-2F89-434E-842E-7ED5A17793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3604" y="5616140"/>
                <a:ext cx="1388905" cy="10974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C5893D11-EEE5-41A3-A8D7-55D9AA5B52D6}"/>
                  </a:ext>
                </a:extLst>
              </p:cNvPr>
              <p:cNvSpPr/>
              <p:nvPr/>
            </p:nvSpPr>
            <p:spPr>
              <a:xfrm>
                <a:off x="579103" y="5614536"/>
                <a:ext cx="1427377" cy="1087862"/>
              </a:xfrm>
              <a:prstGeom prst="rect">
                <a:avLst/>
              </a:prstGeom>
              <a:solidFill>
                <a:srgbClr val="92D050"/>
              </a:solidFill>
              <a:ln w="381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𝑬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f>
                        <m:f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</m:ctrlPr>
                        </m:fPr>
                        <m:num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𝑭</m:t>
                          </m:r>
                        </m:num>
                        <m:den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𝑸</m:t>
                          </m:r>
                        </m:den>
                      </m:f>
                    </m:oMath>
                  </m:oMathPara>
                </a14:m>
                <a:endParaRPr lang="en-US" altLang="ja-JP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C5893D11-EEE5-41A3-A8D7-55D9AA5B52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03" y="5614536"/>
                <a:ext cx="1427377" cy="10878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4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  <p:bldP spid="14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 animBg="1"/>
      <p:bldP spid="2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8" y="2069549"/>
            <a:ext cx="6857422" cy="461333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3825" y="269139"/>
            <a:ext cx="1173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基本例題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56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（１）　Ａの電荷が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につくる電場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509118" y="2817730"/>
            <a:ext cx="1383848" cy="10555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1562100" y="3903957"/>
            <a:ext cx="1952625" cy="1503049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2210506" y="969469"/>
                <a:ext cx="6437853" cy="10930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0005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ja-JP" sz="3200" b="1" i="1" kern="1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𝑨</m:t>
                          </m:r>
                        </m:sub>
                      </m:sSub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𝟗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.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𝟎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×</m:t>
                      </m:r>
                      <m:sSup>
                        <m:sSupPr>
                          <m:ctrlPr>
                            <a:rPr lang="ja-JP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𝟗</m:t>
                          </m:r>
                        </m:sup>
                      </m:sSup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×</m:t>
                      </m:r>
                      <m:f>
                        <m:fPr>
                          <m:ctrlPr>
                            <a:rPr lang="ja-JP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𝟓</m:t>
                          </m:r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.</m:t>
                          </m:r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𝟎</m:t>
                          </m:r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×</m:t>
                          </m:r>
                          <m:sSup>
                            <m:sSupPr>
                              <m:ctrlPr>
                                <a:rPr lang="ja-JP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−</m:t>
                              </m:r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𝟔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𝟓</m:t>
                              </m:r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.</m:t>
                              </m:r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</m:oMath>
                  </m:oMathPara>
                </a14:m>
                <a:endParaRPr lang="ja-JP" altLang="ja-JP" sz="32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506" y="969469"/>
                <a:ext cx="6437853" cy="1093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7A0380B-EFAD-43FF-9F5A-9BBE9B7C5FD2}"/>
              </a:ext>
            </a:extLst>
          </p:cNvPr>
          <p:cNvSpPr/>
          <p:nvPr/>
        </p:nvSpPr>
        <p:spPr>
          <a:xfrm>
            <a:off x="7862460" y="1223469"/>
            <a:ext cx="41424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00050" algn="just">
              <a:spcAft>
                <a:spcPts val="0"/>
              </a:spcAft>
            </a:pPr>
            <a:r>
              <a:rPr lang="en-US" altLang="ja-JP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1.8</a:t>
            </a:r>
            <a:r>
              <a:rPr lang="en-US" altLang="ja-JP" sz="36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en-US" altLang="ja-JP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10</a:t>
            </a:r>
            <a:r>
              <a:rPr lang="en-US" altLang="ja-JP" sz="36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3</a:t>
            </a:r>
            <a:r>
              <a:rPr lang="ja-JP" altLang="ja-JP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〔</a:t>
            </a:r>
            <a:r>
              <a:rPr lang="en-US" altLang="ja-JP" sz="36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N/C</a:t>
            </a:r>
            <a:r>
              <a:rPr lang="ja-JP" altLang="ja-JP" sz="36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2928FA3-3FD4-4657-8118-22B7EC57736A}"/>
              </a:ext>
            </a:extLst>
          </p:cNvPr>
          <p:cNvSpPr/>
          <p:nvPr/>
        </p:nvSpPr>
        <p:spPr>
          <a:xfrm>
            <a:off x="7557251" y="2851682"/>
            <a:ext cx="4442375" cy="39703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再掲］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☆電界・電場の向きの決め方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①考える点に＋１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の正電荷を置く。</a:t>
            </a:r>
          </a:p>
          <a:p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②その電荷にはたらく力の向きが、電界・電場の向きである。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15897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8" y="2069549"/>
            <a:ext cx="6857422" cy="4613336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23825" y="269139"/>
            <a:ext cx="1173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基本例題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56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（２）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Ａ・Ｂの電荷が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につくる合成電場</a:t>
            </a:r>
          </a:p>
        </p:txBody>
      </p:sp>
      <p:cxnSp>
        <p:nvCxnSpPr>
          <p:cNvPr id="6" name="直線矢印コネクタ 5"/>
          <p:cNvCxnSpPr/>
          <p:nvPr/>
        </p:nvCxnSpPr>
        <p:spPr>
          <a:xfrm flipV="1">
            <a:off x="3509118" y="2817730"/>
            <a:ext cx="1383848" cy="10555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521189" y="3887646"/>
            <a:ext cx="1272152" cy="9948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4800732" y="3846644"/>
            <a:ext cx="1352418" cy="996692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1562100" y="3903957"/>
            <a:ext cx="1952625" cy="1503049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6198242" y="3431145"/>
            <a:ext cx="1422184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合成電界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合成電場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559817" y="3853561"/>
            <a:ext cx="1945633" cy="1553445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853600" y="2816554"/>
            <a:ext cx="1290150" cy="1030090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517067" y="3817990"/>
            <a:ext cx="2636083" cy="5731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568385" y="872279"/>
                <a:ext cx="8425707" cy="10157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0005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𝑬</m:t>
                      </m:r>
                      <m:r>
                        <a:rPr lang="en-US" altLang="ja-JP" sz="3200" b="1" i="1" kern="1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sSub>
                        <m:sSubPr>
                          <m:ctrlPr>
                            <a:rPr lang="ja-JP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𝑨</m:t>
                          </m:r>
                        </m:sub>
                      </m:sSub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𝒄𝒐𝒔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𝜽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×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=</m:t>
                      </m:r>
                      <m:d>
                        <m:dPr>
                          <m:ctrlPr>
                            <a:rPr lang="ja-JP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𝟏</m:t>
                          </m:r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.</m:t>
                          </m:r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𝟖</m:t>
                          </m:r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×</m:t>
                          </m:r>
                          <m:sSup>
                            <m:sSupPr>
                              <m:ctrlPr>
                                <a:rPr lang="ja-JP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altLang="ja-JP" sz="3200" b="1" i="1" kern="1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</a:rPr>
                                <m:t>𝟑</m:t>
                              </m:r>
                            </m:sup>
                          </m:sSup>
                        </m:e>
                      </m:d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×</m:t>
                      </m:r>
                      <m:f>
                        <m:fPr>
                          <m:ctrlPr>
                            <a:rPr lang="ja-JP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𝟒</m:t>
                          </m:r>
                        </m:num>
                        <m:den>
                          <m:r>
                            <a:rPr lang="en-US" altLang="ja-JP" sz="3200" b="1" i="1" kern="1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ＭＳ 明朝" panose="02020609040205080304" pitchFamily="17" charset="-128"/>
                            </a:rPr>
                            <m:t>𝟓</m:t>
                          </m:r>
                        </m:den>
                      </m:f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×</m:t>
                      </m:r>
                      <m:r>
                        <a:rPr lang="en-US" altLang="ja-JP" sz="3200" b="1" i="1" kern="1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</a:rPr>
                        <m:t>𝟐</m:t>
                      </m:r>
                    </m:oMath>
                  </m:oMathPara>
                </a14:m>
                <a:endParaRPr lang="ja-JP" altLang="ja-JP" sz="3200" b="1" kern="100" dirty="0">
                  <a:solidFill>
                    <a:srgbClr val="FF0000"/>
                  </a:solidFill>
                  <a:latin typeface="Times New Roman" panose="020206030504050203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8385" y="872279"/>
                <a:ext cx="8425707" cy="10157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4956CA7-2425-484D-8F4B-6DA1C7E0404B}"/>
              </a:ext>
            </a:extLst>
          </p:cNvPr>
          <p:cNvCxnSpPr>
            <a:cxnSpLocks/>
          </p:cNvCxnSpPr>
          <p:nvPr/>
        </p:nvCxnSpPr>
        <p:spPr>
          <a:xfrm flipV="1">
            <a:off x="4855634" y="2844800"/>
            <a:ext cx="0" cy="1012807"/>
          </a:xfrm>
          <a:prstGeom prst="straightConnector1">
            <a:avLst/>
          </a:prstGeom>
          <a:ln w="476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7554C0C-2BB1-45D0-B0D7-EB38FB723677}"/>
              </a:ext>
            </a:extLst>
          </p:cNvPr>
          <p:cNvSpPr/>
          <p:nvPr/>
        </p:nvSpPr>
        <p:spPr>
          <a:xfrm>
            <a:off x="3856251" y="2880267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459BEA1-0F52-4D95-8129-0D160350C2C8}"/>
              </a:ext>
            </a:extLst>
          </p:cNvPr>
          <p:cNvSpPr/>
          <p:nvPr/>
        </p:nvSpPr>
        <p:spPr>
          <a:xfrm>
            <a:off x="4034051" y="3659201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BE4A49B-0BEC-490C-BB61-B0B21E7BA47F}"/>
              </a:ext>
            </a:extLst>
          </p:cNvPr>
          <p:cNvSpPr/>
          <p:nvPr/>
        </p:nvSpPr>
        <p:spPr>
          <a:xfrm>
            <a:off x="5058518" y="3642267"/>
            <a:ext cx="5950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6715AD8-8F2A-42E0-A4ED-CCE8F99619FF}"/>
              </a:ext>
            </a:extLst>
          </p:cNvPr>
          <p:cNvSpPr/>
          <p:nvPr/>
        </p:nvSpPr>
        <p:spPr>
          <a:xfrm>
            <a:off x="3766293" y="2023746"/>
            <a:ext cx="8425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algn="just">
              <a:spcAft>
                <a:spcPts val="0"/>
              </a:spcAft>
            </a:pPr>
            <a:r>
              <a:rPr lang="ja-JP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＝</a:t>
            </a:r>
            <a:r>
              <a:rPr lang="en-US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2.88</a:t>
            </a:r>
            <a:r>
              <a:rPr lang="en-US" altLang="ja-JP" sz="32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en-US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10</a:t>
            </a:r>
            <a:r>
              <a:rPr lang="en-US" altLang="ja-JP" sz="32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3</a:t>
            </a:r>
            <a:r>
              <a:rPr lang="ja-JP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〔</a:t>
            </a:r>
            <a:r>
              <a:rPr lang="en-US" altLang="ja-JP" sz="32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N/C</a:t>
            </a:r>
            <a:r>
              <a:rPr lang="ja-JP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〕</a:t>
            </a:r>
            <a:r>
              <a:rPr lang="ja-JP" altLang="en-US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≒</a:t>
            </a:r>
            <a:r>
              <a:rPr lang="en-US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 2.9</a:t>
            </a:r>
            <a:r>
              <a:rPr lang="en-US" altLang="ja-JP" sz="32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r>
              <a:rPr lang="en-US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10</a:t>
            </a:r>
            <a:r>
              <a:rPr lang="en-US" altLang="ja-JP" sz="32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3</a:t>
            </a:r>
            <a:r>
              <a:rPr lang="ja-JP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〔</a:t>
            </a:r>
            <a:r>
              <a:rPr lang="en-US" altLang="ja-JP" sz="3200" b="1" kern="1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N/C</a:t>
            </a:r>
            <a:r>
              <a:rPr lang="ja-JP" altLang="ja-JP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</a:rPr>
              <a:t>〕</a:t>
            </a:r>
          </a:p>
        </p:txBody>
      </p:sp>
    </p:spTree>
    <p:extLst>
      <p:ext uri="{BB962C8B-B14F-4D97-AF65-F5344CB8AC3E}">
        <p14:creationId xmlns:p14="http://schemas.microsoft.com/office/powerpoint/2010/main" val="413441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3" grpId="0" animBg="1"/>
      <p:bldP spid="16" grpId="0" animBg="1"/>
      <p:bldP spid="17" grpId="0" animBg="1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F728B16F-4389-4E71-90A5-EA2CFD310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65" y="1208374"/>
            <a:ext cx="115923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(1)</a:t>
            </a: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静電気力の大きさを</a:t>
            </a:r>
            <a:r>
              <a:rPr kumimoji="0" lang="en-US" altLang="ja-JP" sz="3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</a:t>
            </a:r>
            <a:r>
              <a:rPr kumimoji="0" lang="ja-JP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とすると，静電気力に関するクーロンの法則から，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AC4324D0-866B-49A1-B3F5-7B2192BD94E0}"/>
                  </a:ext>
                </a:extLst>
              </p:cNvPr>
              <p:cNvSpPr/>
              <p:nvPr/>
            </p:nvSpPr>
            <p:spPr>
              <a:xfrm>
                <a:off x="727835" y="2483626"/>
                <a:ext cx="11500008" cy="1133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ja-JP" alt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altLang="ja-JP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f>
                        <m:fPr>
                          <m:ctrlPr>
                            <a:rPr lang="ja-JP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ja-JP" altLang="en-US" sz="3200" b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ja-JP" alt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b>
                                  <m:r>
                                    <a:rPr lang="en-US" altLang="ja-JP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ja-JP" alt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ja-JP" alt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ja-JP" alt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ja-JP" alt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ja-JP" alt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ja-JP" alt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ja-JP" alt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ja-JP" alt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ja-JP" alt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32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ja-JP" altLang="en-US" sz="32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32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</m:e>
                          </m:d>
                          <m:r>
                            <a:rPr lang="ja-JP" alt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ja-JP" alt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ja-JP" altLang="en-US" sz="32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ja-JP" altLang="en-US" sz="32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ja-JP" altLang="en-US" sz="32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3200" b="1" i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ja-JP" alt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ja-JP" altLang="en-US" sz="32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32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AC4324D0-866B-49A1-B3F5-7B2192BD94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35" y="2483626"/>
                <a:ext cx="11500008" cy="11337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94F17CE-17B2-4E81-9BE3-3D42E8B867BA}"/>
              </a:ext>
            </a:extLst>
          </p:cNvPr>
          <p:cNvSpPr/>
          <p:nvPr/>
        </p:nvSpPr>
        <p:spPr>
          <a:xfrm>
            <a:off x="5155955" y="3966578"/>
            <a:ext cx="32512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=2.304</a:t>
            </a:r>
            <a:r>
              <a:rPr kumimoji="0"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×</a:t>
            </a:r>
            <a:r>
              <a:rPr kumimoji="0" lang="en-US" altLang="ja-JP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kumimoji="0" lang="en-US" altLang="ja-JP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</a:t>
            </a:r>
            <a:r>
              <a:rPr kumimoji="0"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endParaRPr kumimoji="0"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40AB19-3355-467A-821C-72B5B1EAC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87" y="268878"/>
            <a:ext cx="14970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421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3B398AB-24EB-409E-8177-EFCA3E61B2F1}"/>
              </a:ext>
            </a:extLst>
          </p:cNvPr>
          <p:cNvSpPr/>
          <p:nvPr/>
        </p:nvSpPr>
        <p:spPr>
          <a:xfrm>
            <a:off x="8354375" y="4000224"/>
            <a:ext cx="2789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=2.3</a:t>
            </a:r>
            <a:r>
              <a:rPr kumimoji="0"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×</a:t>
            </a:r>
            <a:r>
              <a:rPr kumimoji="0" lang="en-US" altLang="ja-JP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kumimoji="0" lang="en-US" altLang="ja-JP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</a:t>
            </a:r>
            <a:r>
              <a:rPr kumimoji="0"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N</a:t>
            </a:r>
            <a:endParaRPr kumimoji="0" lang="en-US" altLang="ja-JP" sz="3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128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139700" y="715695"/>
                <a:ext cx="1179195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ja-JP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(2)</a:t>
                </a:r>
                <a:r>
                  <a:rPr kumimoji="0" lang="ja-JP" altLang="en-US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　</a:t>
                </a:r>
                <a:r>
                  <a:rPr kumimoji="0" lang="en-US" altLang="ja-JP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ja-JP" altLang="en-US" sz="2800" dirty="0" err="1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ja-JP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B</a:t>
                </a:r>
                <a:r>
                  <a:rPr kumimoji="0" lang="ja-JP" altLang="en-US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の電荷が点</a:t>
                </a:r>
                <a:r>
                  <a:rPr kumimoji="0" lang="en-US" altLang="ja-JP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C</a:t>
                </a:r>
                <a:r>
                  <a:rPr kumimoji="0" lang="ja-JP" altLang="en-US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につくる電場を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ja-JP" alt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sub>
                    </m:sSub>
                    <m:r>
                      <a:rPr lang="ja-JP" alt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ja-JP" altLang="en-US" sz="2800" dirty="0" err="1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ja-JP" altLang="en-US" sz="28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sub>
                    </m:sSub>
                  </m:oMath>
                </a14:m>
                <a:r>
                  <a:rPr kumimoji="0" lang="ja-JP" altLang="en-US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とする</a:t>
                </a:r>
                <a:r>
                  <a:rPr kumimoji="0" lang="en-US" altLang="ja-JP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(</a:t>
                </a:r>
                <a:r>
                  <a:rPr kumimoji="0" lang="ja-JP" altLang="en-US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図</a:t>
                </a:r>
                <a:r>
                  <a:rPr kumimoji="0" lang="en-US" altLang="ja-JP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)</a:t>
                </a:r>
                <a:r>
                  <a:rPr kumimoji="0" lang="ja-JP" altLang="en-US" sz="2800" dirty="0" err="1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。</a:t>
                </a:r>
                <a:r>
                  <a:rPr kumimoji="0" lang="ja-JP" altLang="en-US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それぞれの電場の強さ</a:t>
                </a:r>
                <a:r>
                  <a:rPr kumimoji="0" lang="en-US" altLang="ja-JP" sz="2800" i="1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altLang="ja-JP" sz="2800" baseline="-300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A</a:t>
                </a:r>
                <a:r>
                  <a:rPr kumimoji="0" lang="ja-JP" altLang="en-US" sz="2800" dirty="0" err="1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，</a:t>
                </a:r>
                <a:r>
                  <a:rPr kumimoji="0" lang="en-US" altLang="ja-JP" sz="2800" i="1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E</a:t>
                </a:r>
                <a:r>
                  <a:rPr kumimoji="0" lang="en-US" altLang="ja-JP" sz="2800" baseline="-300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B</a:t>
                </a:r>
                <a:r>
                  <a:rPr kumimoji="0" lang="ja-JP" altLang="en-US" sz="2800" dirty="0">
                    <a:latin typeface="Times New Roman" panose="02020603050405020304" pitchFamily="18" charset="0"/>
                    <a:ea typeface="HG丸ｺﾞｼｯｸM-PRO" panose="020F0600000000000000" pitchFamily="50" charset="-128"/>
                    <a:cs typeface="Times New Roman" panose="02020603050405020304" pitchFamily="18" charset="0"/>
                  </a:rPr>
                  <a:t>を計算すると，</a:t>
                </a:r>
                <a:endParaRPr kumimoji="0"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00" y="715695"/>
                <a:ext cx="11791950" cy="954107"/>
              </a:xfrm>
              <a:prstGeom prst="rect">
                <a:avLst/>
              </a:prstGeom>
              <a:blipFill>
                <a:blip r:embed="rId2"/>
                <a:stretch>
                  <a:fillRect l="-1086" t="-8280" b="-178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正方形/長方形 12"/>
          <p:cNvSpPr/>
          <p:nvPr/>
        </p:nvSpPr>
        <p:spPr>
          <a:xfrm>
            <a:off x="453334" y="5221034"/>
            <a:ext cx="69501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合成電場を</a:t>
            </a:r>
            <a:r>
              <a:rPr kumimoji="0" lang="en-US" altLang="ja-JP" sz="2800" b="1" i="1" dirty="0">
                <a:solidFill>
                  <a:srgbClr val="FF0000"/>
                </a:solidFill>
                <a:latin typeface="Cambria Math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0"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とすると，その強さ</a:t>
            </a:r>
            <a:r>
              <a:rPr kumimoji="0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0"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は，</a:t>
            </a:r>
            <a:endParaRPr kumimoji="0" lang="ja-JP" altLang="en-US" sz="1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0"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＝</a:t>
            </a:r>
            <a:r>
              <a:rPr kumimoji="0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0" lang="en-US" altLang="ja-JP" sz="28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r>
              <a:rPr kumimoji="0"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kumimoji="0" lang="en-US" altLang="ja-JP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</a:t>
            </a:r>
            <a:r>
              <a:rPr kumimoji="0" lang="en-US" altLang="ja-JP" sz="2800" b="1" baseline="-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r>
              <a:rPr kumimoji="0"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＝</a:t>
            </a:r>
            <a:r>
              <a:rPr kumimoji="0" lang="en-US" altLang="ja-JP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50</a:t>
            </a:r>
            <a:r>
              <a:rPr kumimoji="0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〔</a:t>
            </a:r>
            <a:r>
              <a:rPr kumimoji="0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Ｎ</a:t>
            </a:r>
            <a:r>
              <a:rPr kumimoji="0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/</a:t>
            </a:r>
            <a:r>
              <a:rPr kumimoji="0"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Ｃ</a:t>
            </a:r>
            <a:r>
              <a:rPr kumimoji="0"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〕</a:t>
            </a:r>
            <a:r>
              <a:rPr kumimoji="0" lang="ja-JP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左向き</a:t>
            </a:r>
            <a:endParaRPr kumimoji="0" lang="ja-JP" altLang="en-US" sz="16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1188179" y="2054228"/>
                <a:ext cx="7420685" cy="967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sub>
                      </m:sSub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ja-JP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  <m:sup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〔</m:t>
                      </m:r>
                      <m:f>
                        <m:fPr>
                          <m:type m:val="lin"/>
                          <m:ctrlP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〕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179" y="2054228"/>
                <a:ext cx="7420685" cy="9679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108351" y="3402706"/>
                <a:ext cx="7260385" cy="9679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sup>
                      </m:sSup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ja-JP" alt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ja-JP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ja-JP" alt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𝟔𝟎</m:t>
                              </m:r>
                            </m:e>
                            <m:sup>
                              <m:r>
                                <a:rPr lang="ja-JP" alt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ja-JP" alt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〔</m:t>
                      </m:r>
                      <m:f>
                        <m:fPr>
                          <m:type m:val="lin"/>
                          <m:ctrlP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  <m:r>
                        <a:rPr lang="ja-JP" altLang="en-US" sz="2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〕</m:t>
                      </m:r>
                    </m:oMath>
                  </m:oMathPara>
                </a14:m>
                <a:endParaRPr lang="ja-JP" altLang="en-US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51" y="3402706"/>
                <a:ext cx="7260385" cy="9679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16"/>
          <p:cNvSpPr/>
          <p:nvPr/>
        </p:nvSpPr>
        <p:spPr>
          <a:xfrm>
            <a:off x="8574156" y="2270524"/>
            <a:ext cx="32316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>
                <a:solidFill>
                  <a:srgbClr val="FF0000"/>
                </a:solidFill>
                <a:latin typeface="Cambria Math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B→A</a:t>
            </a:r>
            <a:r>
              <a:rPr kumimoji="0" lang="ja-JP" alt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左向き</a:t>
            </a:r>
            <a:r>
              <a:rPr kumimoji="0"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endParaRPr kumimoji="0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601338" y="3643347"/>
            <a:ext cx="2824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>
                <a:solidFill>
                  <a:srgbClr val="FF0000"/>
                </a:solidFill>
                <a:latin typeface="Cambria Math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A→B</a:t>
            </a:r>
            <a:r>
              <a:rPr kumimoji="0" lang="ja-JP" altLang="en-US" sz="3200" b="1" dirty="0">
                <a:solidFill>
                  <a:srgbClr val="FF0000"/>
                </a:solidFill>
                <a:latin typeface="Cambria Math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右向き</a:t>
            </a:r>
            <a:r>
              <a:rPr kumimoji="0" lang="ja-JP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endParaRPr kumimoji="0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4E67EBA2-D940-4DFF-9E12-B2BDD5083D4E}"/>
              </a:ext>
            </a:extLst>
          </p:cNvPr>
          <p:cNvCxnSpPr>
            <a:cxnSpLocks/>
          </p:cNvCxnSpPr>
          <p:nvPr/>
        </p:nvCxnSpPr>
        <p:spPr>
          <a:xfrm>
            <a:off x="9409073" y="5251386"/>
            <a:ext cx="3524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楕円 9">
            <a:extLst>
              <a:ext uri="{FF2B5EF4-FFF2-40B4-BE49-F238E27FC236}">
                <a16:creationId xmlns:a16="http://schemas.microsoft.com/office/drawing/2014/main" id="{0A368B9B-8478-48FB-B8DA-B905841C7AB9}"/>
              </a:ext>
            </a:extLst>
          </p:cNvPr>
          <p:cNvSpPr/>
          <p:nvPr/>
        </p:nvSpPr>
        <p:spPr>
          <a:xfrm>
            <a:off x="7940927" y="5087332"/>
            <a:ext cx="282350" cy="28235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0AAEE0A5-591D-4AD1-9599-D15DFD86BC56}"/>
              </a:ext>
            </a:extLst>
          </p:cNvPr>
          <p:cNvSpPr/>
          <p:nvPr/>
        </p:nvSpPr>
        <p:spPr>
          <a:xfrm>
            <a:off x="11014657" y="5085353"/>
            <a:ext cx="282350" cy="28235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BC13DAC8-FCE9-4EE0-8C92-496EC41EF621}"/>
              </a:ext>
            </a:extLst>
          </p:cNvPr>
          <p:cNvCxnSpPr>
            <a:cxnSpLocks/>
          </p:cNvCxnSpPr>
          <p:nvPr/>
        </p:nvCxnSpPr>
        <p:spPr>
          <a:xfrm flipH="1">
            <a:off x="8419605" y="5255344"/>
            <a:ext cx="945925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>
            <a:extLst>
              <a:ext uri="{FF2B5EF4-FFF2-40B4-BE49-F238E27FC236}">
                <a16:creationId xmlns:a16="http://schemas.microsoft.com/office/drawing/2014/main" id="{29251761-FC7C-4B0F-857D-07E71F07DB66}"/>
              </a:ext>
            </a:extLst>
          </p:cNvPr>
          <p:cNvSpPr/>
          <p:nvPr/>
        </p:nvSpPr>
        <p:spPr>
          <a:xfrm>
            <a:off x="9337521" y="5189515"/>
            <a:ext cx="130685" cy="130685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56651B7-2869-4075-A5D4-1DEDF568F9F0}"/>
              </a:ext>
            </a:extLst>
          </p:cNvPr>
          <p:cNvSpPr/>
          <p:nvPr/>
        </p:nvSpPr>
        <p:spPr>
          <a:xfrm>
            <a:off x="7851213" y="4609206"/>
            <a:ext cx="4733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>
                <a:solidFill>
                  <a:srgbClr val="FF0000"/>
                </a:solidFill>
                <a:latin typeface="Cambria Math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</a:t>
            </a:r>
            <a:endParaRPr kumimoji="0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893C034F-21B8-4AFA-B765-C7EAB1B2E31E}"/>
              </a:ext>
            </a:extLst>
          </p:cNvPr>
          <p:cNvSpPr/>
          <p:nvPr/>
        </p:nvSpPr>
        <p:spPr>
          <a:xfrm>
            <a:off x="10954631" y="4589416"/>
            <a:ext cx="4753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3200" b="1" dirty="0">
                <a:solidFill>
                  <a:srgbClr val="FF0000"/>
                </a:solidFill>
                <a:latin typeface="Cambria Math" panose="020405030504060302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B</a:t>
            </a:r>
            <a:endParaRPr kumimoji="0" lang="ja-JP" altLang="en-US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2DD07506-1963-45AB-B67E-DA6242B35969}"/>
                  </a:ext>
                </a:extLst>
              </p:cNvPr>
              <p:cNvSpPr/>
              <p:nvPr/>
            </p:nvSpPr>
            <p:spPr>
              <a:xfrm>
                <a:off x="9494074" y="4704997"/>
                <a:ext cx="7445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2DD07506-1963-45AB-B67E-DA6242B35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074" y="4704997"/>
                <a:ext cx="74456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CE5EDB3F-2DD9-450F-B478-936E6A429CD9}"/>
                  </a:ext>
                </a:extLst>
              </p:cNvPr>
              <p:cNvSpPr/>
              <p:nvPr/>
            </p:nvSpPr>
            <p:spPr>
              <a:xfrm>
                <a:off x="8583633" y="4703017"/>
                <a:ext cx="7285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CE5EDB3F-2DD9-450F-B478-936E6A429C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633" y="4703017"/>
                <a:ext cx="72853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32B873A9-E044-482E-ACC1-7318FC808D20}"/>
              </a:ext>
            </a:extLst>
          </p:cNvPr>
          <p:cNvCxnSpPr>
            <a:cxnSpLocks/>
          </p:cNvCxnSpPr>
          <p:nvPr/>
        </p:nvCxnSpPr>
        <p:spPr>
          <a:xfrm flipH="1">
            <a:off x="8888681" y="6304331"/>
            <a:ext cx="45705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448424B-6E9E-4E8B-B5B8-BF1045542BBA}"/>
              </a:ext>
            </a:extLst>
          </p:cNvPr>
          <p:cNvGrpSpPr/>
          <p:nvPr/>
        </p:nvGrpSpPr>
        <p:grpSpPr>
          <a:xfrm>
            <a:off x="7831421" y="5586941"/>
            <a:ext cx="3578787" cy="831728"/>
            <a:chOff x="7831421" y="5586941"/>
            <a:chExt cx="3578787" cy="831728"/>
          </a:xfrm>
        </p:grpSpPr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5582961D-C759-47F9-A3FF-23385F7D3CA8}"/>
                </a:ext>
              </a:extLst>
            </p:cNvPr>
            <p:cNvSpPr/>
            <p:nvPr/>
          </p:nvSpPr>
          <p:spPr>
            <a:xfrm>
              <a:off x="7921135" y="6136319"/>
              <a:ext cx="282350" cy="28235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E55496BA-52D9-405D-98CC-31F0898DEBD4}"/>
                </a:ext>
              </a:extLst>
            </p:cNvPr>
            <p:cNvSpPr/>
            <p:nvPr/>
          </p:nvSpPr>
          <p:spPr>
            <a:xfrm>
              <a:off x="10994865" y="6134340"/>
              <a:ext cx="282350" cy="28235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AA2C795B-FB9D-4250-AA04-2A8465D77351}"/>
                </a:ext>
              </a:extLst>
            </p:cNvPr>
            <p:cNvSpPr/>
            <p:nvPr/>
          </p:nvSpPr>
          <p:spPr>
            <a:xfrm>
              <a:off x="9317729" y="6238502"/>
              <a:ext cx="130685" cy="130685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341BEE72-BD8F-44D9-ADC3-A2A1499DD6E5}"/>
                </a:ext>
              </a:extLst>
            </p:cNvPr>
            <p:cNvSpPr/>
            <p:nvPr/>
          </p:nvSpPr>
          <p:spPr>
            <a:xfrm>
              <a:off x="7831421" y="5586941"/>
              <a:ext cx="47338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3200" b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A</a:t>
              </a:r>
              <a:endParaRPr kumimoji="0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42E9AD47-EC42-4EBE-92DF-A75A12D102B1}"/>
                </a:ext>
              </a:extLst>
            </p:cNvPr>
            <p:cNvSpPr/>
            <p:nvPr/>
          </p:nvSpPr>
          <p:spPr>
            <a:xfrm>
              <a:off x="10934839" y="5632465"/>
              <a:ext cx="4753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3200" b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  <a:cs typeface="Times New Roman" panose="02020603050405020304" pitchFamily="18" charset="0"/>
                </a:rPr>
                <a:t>B</a:t>
              </a:r>
              <a:endParaRPr kumimoji="0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C2836816-F983-471C-A8A9-B6B946E2D029}"/>
                  </a:ext>
                </a:extLst>
              </p:cNvPr>
              <p:cNvSpPr/>
              <p:nvPr/>
            </p:nvSpPr>
            <p:spPr>
              <a:xfrm>
                <a:off x="8587592" y="6334780"/>
                <a:ext cx="22806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</m:oMath>
                  </m:oMathPara>
                </a14:m>
                <a:endParaRPr lang="en-US" altLang="ja-JP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2" name="正方形/長方形 31">
                <a:extLst>
                  <a:ext uri="{FF2B5EF4-FFF2-40B4-BE49-F238E27FC236}">
                    <a16:creationId xmlns:a16="http://schemas.microsoft.com/office/drawing/2014/main" id="{C2836816-F983-471C-A8A9-B6B946E2D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7592" y="6334780"/>
                <a:ext cx="228068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4E5B241-1885-41BB-AD5F-7519DC5144E5}"/>
                  </a:ext>
                </a:extLst>
              </p:cNvPr>
              <p:cNvSpPr/>
              <p:nvPr/>
            </p:nvSpPr>
            <p:spPr>
              <a:xfrm>
                <a:off x="8968576" y="5348534"/>
                <a:ext cx="6848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+</a:t>
                </a:r>
                <a14:m>
                  <m:oMath xmlns:m="http://schemas.openxmlformats.org/officeDocument/2006/math"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altLang="ja-JP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ja-JP" sz="1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A4E5B241-1885-41BB-AD5F-7519DC514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576" y="5348534"/>
                <a:ext cx="684803" cy="338554"/>
              </a:xfrm>
              <a:prstGeom prst="rect">
                <a:avLst/>
              </a:prstGeom>
              <a:blipFill>
                <a:blip r:embed="rId8"/>
                <a:stretch>
                  <a:fillRect l="-4425" t="-7143" r="-885" b="-196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43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7" grpId="0"/>
      <p:bldP spid="18" grpId="0"/>
      <p:bldP spid="4" grpId="0"/>
      <p:bldP spid="23" grpId="0"/>
      <p:bldP spid="32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552449" y="657136"/>
            <a:ext cx="111823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4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(3)</a:t>
            </a:r>
            <a:r>
              <a:rPr kumimoji="0" lang="ja-JP" altLang="en-US" sz="4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静電気力の大きさ</a:t>
            </a:r>
            <a:r>
              <a:rPr kumimoji="0" lang="en-US" altLang="ja-JP" sz="4400" i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F'</a:t>
            </a:r>
            <a:r>
              <a:rPr kumimoji="0" lang="ja-JP" altLang="en-US" sz="4400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は，</a:t>
            </a:r>
            <a:endParaRPr kumimoji="0"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F'</a:t>
            </a:r>
            <a:r>
              <a:rPr kumimoji="0" lang="ja-JP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＝</a:t>
            </a:r>
            <a:r>
              <a:rPr kumimoji="0" lang="en-US" altLang="ja-JP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qE</a:t>
            </a:r>
            <a:r>
              <a:rPr kumimoji="0" lang="ja-JP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＝</a:t>
            </a:r>
            <a:r>
              <a:rPr kumimoji="0" lang="en-US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(1.6</a:t>
            </a:r>
            <a:r>
              <a:rPr kumimoji="0"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×</a:t>
            </a:r>
            <a:r>
              <a:rPr kumimoji="0" lang="en-US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kumimoji="0" lang="en-US" altLang="ja-JP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9</a:t>
            </a:r>
            <a:r>
              <a:rPr kumimoji="0" lang="en-US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)</a:t>
            </a:r>
            <a:r>
              <a:rPr kumimoji="0"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×</a:t>
            </a:r>
            <a:r>
              <a:rPr kumimoji="0" lang="en-US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50</a:t>
            </a:r>
            <a:r>
              <a:rPr kumimoji="0" lang="ja-JP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＝</a:t>
            </a:r>
            <a:r>
              <a:rPr kumimoji="0" lang="en-US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8.0</a:t>
            </a:r>
            <a:r>
              <a:rPr kumimoji="0"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×</a:t>
            </a:r>
            <a:r>
              <a:rPr kumimoji="0" lang="en-US" altLang="ja-JP" sz="44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10</a:t>
            </a:r>
            <a:r>
              <a:rPr kumimoji="0" lang="ja-JP" altLang="en-US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－</a:t>
            </a:r>
            <a:r>
              <a:rPr kumimoji="0" lang="en-US" altLang="ja-JP" sz="44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8</a:t>
            </a:r>
            <a:r>
              <a:rPr kumimoji="0" lang="en-US" altLang="ja-JP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〔N〕</a:t>
            </a:r>
            <a:endParaRPr kumimoji="0"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99109" y="2651357"/>
            <a:ext cx="106013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負電荷は電場と                  力を受ける</a:t>
            </a:r>
            <a:r>
              <a:rPr kumimoji="0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ので，</a:t>
            </a:r>
            <a:endParaRPr kumimoji="0" lang="en-US" altLang="ja-JP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ja-JP" sz="3600" b="1" dirty="0">
              <a:latin typeface="Times New Roman" panose="02020603050405020304" pitchFamily="18" charset="0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600" b="1" dirty="0"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静電気力は</a:t>
            </a:r>
            <a:r>
              <a:rPr kumimoji="0" lang="ja-JP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kumimoji="0" lang="en-US" altLang="ja-JP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A→B</a:t>
            </a:r>
            <a:r>
              <a:rPr kumimoji="0" lang="ja-JP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の向き　右向き</a:t>
            </a:r>
            <a:endParaRPr kumimoji="0" lang="ja-JP" altLang="en-US" sz="6600" b="1" dirty="0">
              <a:solidFill>
                <a:srgbClr val="FF0000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ADAF83-570B-48FE-9371-FFFBB48C005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263" y="5126636"/>
            <a:ext cx="4790205" cy="1646551"/>
          </a:xfrm>
          <a:prstGeom prst="rect">
            <a:avLst/>
          </a:prstGeom>
        </p:spPr>
      </p:pic>
      <p:sp>
        <p:nvSpPr>
          <p:cNvPr id="2" name="矢印: 右 1">
            <a:extLst>
              <a:ext uri="{FF2B5EF4-FFF2-40B4-BE49-F238E27FC236}">
                <a16:creationId xmlns:a16="http://schemas.microsoft.com/office/drawing/2014/main" id="{B02E1CBC-E381-4375-9571-118D20DF81CC}"/>
              </a:ext>
            </a:extLst>
          </p:cNvPr>
          <p:cNvSpPr/>
          <p:nvPr/>
        </p:nvSpPr>
        <p:spPr>
          <a:xfrm>
            <a:off x="8679306" y="4534525"/>
            <a:ext cx="1356609" cy="74950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B759FA-8A02-4CC3-A244-3DB7A25CADAB}"/>
              </a:ext>
            </a:extLst>
          </p:cNvPr>
          <p:cNvSpPr/>
          <p:nvPr/>
        </p:nvSpPr>
        <p:spPr>
          <a:xfrm>
            <a:off x="10039443" y="4525992"/>
            <a:ext cx="7184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ja-JP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F'</a:t>
            </a:r>
            <a:endParaRPr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648C19-D418-410F-8A30-E2F45DC9285F}"/>
              </a:ext>
            </a:extLst>
          </p:cNvPr>
          <p:cNvSpPr/>
          <p:nvPr/>
        </p:nvSpPr>
        <p:spPr>
          <a:xfrm>
            <a:off x="3829424" y="2646361"/>
            <a:ext cx="2204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逆向きに</a:t>
            </a:r>
            <a:endParaRPr kumimoji="0" lang="ja-JP" altLang="en-US" sz="6600" b="1" dirty="0">
              <a:solidFill>
                <a:srgbClr val="FF0000"/>
              </a:solidFill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70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uiExpand="1" build="p"/>
      <p:bldP spid="2" grpId="0" animBg="1"/>
      <p:bldP spid="3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矢印コネクタ 4"/>
          <p:cNvCxnSpPr/>
          <p:nvPr/>
        </p:nvCxnSpPr>
        <p:spPr>
          <a:xfrm flipV="1">
            <a:off x="4345241" y="5001241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5560133" y="4174101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422324" y="3531175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7131308" y="3077782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609608" y="2661539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8059279" y="2383674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4366552" y="1992815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2493515" flipV="1">
            <a:off x="4617375" y="5785207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2493515" flipV="1">
            <a:off x="6251714" y="5923163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2493515" flipV="1">
            <a:off x="7410800" y="5990975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2493515" flipV="1">
            <a:off x="8279960" y="6061698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2493515" flipV="1">
            <a:off x="8906475" y="6067106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rot="2493515" flipV="1">
            <a:off x="9457536" y="6120504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rot="2493515" flipV="1">
            <a:off x="5211050" y="4250930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273756" flipV="1">
            <a:off x="4571886" y="5362967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273756" flipV="1">
            <a:off x="6108753" y="5000614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273756" flipV="1">
            <a:off x="7193782" y="4698449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273756" flipV="1">
            <a:off x="8003883" y="4502168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273756" flipV="1">
            <a:off x="8590255" y="4298293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1273756" flipV="1">
            <a:off x="9106144" y="4179867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rot="1273756" flipV="1">
            <a:off x="5035594" y="3069997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 rot="18737044" flipV="1">
            <a:off x="3467917" y="4609235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8737044" flipV="1">
            <a:off x="3626459" y="3324727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18737044" flipV="1">
            <a:off x="3737175" y="2345090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18737044" flipV="1">
            <a:off x="3810806" y="1672540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18737044" flipV="1">
            <a:off x="3833948" y="1081502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18737044" flipV="1">
            <a:off x="3882366" y="650201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rot="18737044" flipV="1">
            <a:off x="1849510" y="939599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20138650" flipV="1">
            <a:off x="3937836" y="4683436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20138650" flipV="1">
            <a:off x="4669267" y="3515960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20138650" flipV="1">
            <a:off x="5204503" y="2620773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20138650" flipV="1">
            <a:off x="5586971" y="2003223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20138650" flipV="1">
            <a:off x="5849479" y="1461808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20138650" flipV="1">
            <a:off x="6095394" y="1068902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20138650" flipV="1">
            <a:off x="3211443" y="1206775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矢印コネクタ 70"/>
          <p:cNvCxnSpPr/>
          <p:nvPr/>
        </p:nvCxnSpPr>
        <p:spPr>
          <a:xfrm rot="17305417" flipV="1">
            <a:off x="2989927" y="4712524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矢印コネクタ 71"/>
          <p:cNvCxnSpPr/>
          <p:nvPr/>
        </p:nvCxnSpPr>
        <p:spPr>
          <a:xfrm rot="17305417" flipV="1">
            <a:off x="2564592" y="3552809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 rot="17305417" flipV="1">
            <a:off x="2243574" y="2667774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rot="17305417" flipV="1">
            <a:off x="2005752" y="2070070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矢印コネクタ 74"/>
          <p:cNvCxnSpPr/>
          <p:nvPr/>
        </p:nvCxnSpPr>
        <p:spPr>
          <a:xfrm rot="17305417" flipV="1">
            <a:off x="1784641" y="1530496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 rot="17305417" flipV="1">
            <a:off x="1632571" y="1144041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rot="17305417" flipV="1">
            <a:off x="483704" y="1239509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rot="16200000" flipV="1">
            <a:off x="2647518" y="4963642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rot="16200000" flipV="1">
            <a:off x="1835319" y="4057146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rot="16200000" flipV="1">
            <a:off x="1228893" y="3361028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矢印コネクタ 81"/>
          <p:cNvCxnSpPr/>
          <p:nvPr/>
        </p:nvCxnSpPr>
        <p:spPr>
          <a:xfrm rot="16200000" flipV="1">
            <a:off x="787021" y="2904375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/>
          <p:nvPr/>
        </p:nvCxnSpPr>
        <p:spPr>
          <a:xfrm rot="16200000" flipV="1">
            <a:off x="403866" y="2470196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矢印コネクタ 83"/>
          <p:cNvCxnSpPr/>
          <p:nvPr/>
        </p:nvCxnSpPr>
        <p:spPr>
          <a:xfrm rot="16200000" flipV="1">
            <a:off x="119515" y="2172131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rot="16200000" flipV="1">
            <a:off x="-448557" y="1867699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/>
          <p:nvPr/>
        </p:nvCxnSpPr>
        <p:spPr>
          <a:xfrm rot="14792036" flipV="1">
            <a:off x="2398637" y="5333932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 rot="14792036" flipV="1">
            <a:off x="1242467" y="4903511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rot="14792036" flipV="1">
            <a:off x="383234" y="4561113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 rot="14792036" flipV="1">
            <a:off x="-236662" y="4364451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 rot="14792036" flipV="1">
            <a:off x="-1228702" y="2958936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矢印コネクタ 94"/>
          <p:cNvCxnSpPr/>
          <p:nvPr/>
        </p:nvCxnSpPr>
        <p:spPr>
          <a:xfrm rot="13351389" flipV="1">
            <a:off x="2358642" y="5814219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rot="13351389" flipV="1">
            <a:off x="1076434" y="5971199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矢印コネクタ 96"/>
          <p:cNvCxnSpPr/>
          <p:nvPr/>
        </p:nvCxnSpPr>
        <p:spPr>
          <a:xfrm rot="13351389" flipV="1">
            <a:off x="126141" y="6064100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コネクタ 100"/>
          <p:cNvCxnSpPr/>
          <p:nvPr/>
        </p:nvCxnSpPr>
        <p:spPr>
          <a:xfrm rot="13351389" flipV="1">
            <a:off x="-1472398" y="4336521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3769172" y="5982232"/>
            <a:ext cx="635914" cy="6359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2" name="正方形/長方形 101"/>
          <p:cNvSpPr/>
          <p:nvPr/>
        </p:nvSpPr>
        <p:spPr>
          <a:xfrm>
            <a:off x="-18164" y="2263"/>
            <a:ext cx="3570208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　電気力線</a:t>
            </a:r>
            <a:endParaRPr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3" name="正方形/長方形 102"/>
          <p:cNvSpPr/>
          <p:nvPr/>
        </p:nvSpPr>
        <p:spPr>
          <a:xfrm>
            <a:off x="3785231" y="5704350"/>
            <a:ext cx="60785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6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</a:t>
            </a: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802B0F6-2F1B-4BF5-9D05-641123577B78}"/>
              </a:ext>
            </a:extLst>
          </p:cNvPr>
          <p:cNvSpPr/>
          <p:nvPr/>
        </p:nvSpPr>
        <p:spPr>
          <a:xfrm>
            <a:off x="8746085" y="192138"/>
            <a:ext cx="3005951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zh-TW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</a:t>
            </a:r>
            <a:endParaRPr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808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DA8EAA6-F1F8-4A59-86ED-4596A981D102}"/>
              </a:ext>
            </a:extLst>
          </p:cNvPr>
          <p:cNvSpPr/>
          <p:nvPr/>
        </p:nvSpPr>
        <p:spPr>
          <a:xfrm>
            <a:off x="237740" y="994301"/>
            <a:ext cx="115170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正の電気と正の電気など反発し（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斥力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がはたらき）、正の電気と負の電気は引き付け合う（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引力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がはたらく）。</a:t>
            </a: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帯電している物体を⑦（　　　　　　　）、帯電している電気を⑧（　　　　　）という。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電荷の量を⑨（　　　　　　　）という。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6D2F804-DC7F-4125-A0BF-A128A53E4BF6}"/>
              </a:ext>
            </a:extLst>
          </p:cNvPr>
          <p:cNvSpPr/>
          <p:nvPr/>
        </p:nvSpPr>
        <p:spPr>
          <a:xfrm>
            <a:off x="6127252" y="2471628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帯電体</a:t>
            </a:r>
            <a:endParaRPr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26628CE-D9F8-4D7B-B33F-4E7C2053DAA5}"/>
              </a:ext>
            </a:extLst>
          </p:cNvPr>
          <p:cNvSpPr/>
          <p:nvPr/>
        </p:nvSpPr>
        <p:spPr>
          <a:xfrm>
            <a:off x="2868795" y="297962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</a:t>
            </a:r>
            <a:endParaRPr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401EC4C-869A-4A99-B21C-C55C7774B45E}"/>
              </a:ext>
            </a:extLst>
          </p:cNvPr>
          <p:cNvSpPr/>
          <p:nvPr/>
        </p:nvSpPr>
        <p:spPr>
          <a:xfrm>
            <a:off x="3920452" y="3948956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</a:t>
            </a:r>
            <a:endParaRPr lang="ja-JP" altLang="en-US" sz="11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708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矢印コネクタ 3"/>
          <p:cNvCxnSpPr/>
          <p:nvPr/>
        </p:nvCxnSpPr>
        <p:spPr>
          <a:xfrm flipV="1">
            <a:off x="4345241" y="5001241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5560133" y="4174101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6422324" y="3531175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V="1">
            <a:off x="7131308" y="3077782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V="1">
            <a:off x="7609608" y="2661539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8059279" y="2383674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4366552" y="1992815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2493515" flipV="1">
            <a:off x="4617375" y="5785207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2493515" flipV="1">
            <a:off x="6251714" y="5923163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rot="2493515" flipV="1">
            <a:off x="7410800" y="5990975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rot="2493515" flipV="1">
            <a:off x="8279960" y="6061698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rot="2493515" flipV="1">
            <a:off x="8906475" y="6067106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rot="2493515" flipV="1">
            <a:off x="9457536" y="6120504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2493515" flipV="1">
            <a:off x="5208836" y="4262849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rot="1273756" flipV="1">
            <a:off x="4571886" y="5362967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273756" flipV="1">
            <a:off x="6108753" y="5000614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1273756" flipV="1">
            <a:off x="7193782" y="4698449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1273756" flipV="1">
            <a:off x="8003883" y="4502168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rot="1273756" flipV="1">
            <a:off x="8590255" y="4298293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1273756" flipV="1">
            <a:off x="9106144" y="4179867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rot="1273756" flipV="1">
            <a:off x="5035594" y="3069997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rot="18737044" flipV="1">
            <a:off x="3467917" y="4609235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rot="18737044" flipV="1">
            <a:off x="3626459" y="3324727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rot="18737044" flipV="1">
            <a:off x="3737175" y="2345090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rot="18737044" flipV="1">
            <a:off x="3810806" y="1672540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rot="18737044" flipV="1">
            <a:off x="3833948" y="1081502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rot="18737044" flipV="1">
            <a:off x="3882366" y="650201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rot="18737044" flipV="1">
            <a:off x="1849510" y="939599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20138650" flipV="1">
            <a:off x="3937836" y="4683436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rot="20138650" flipV="1">
            <a:off x="4669267" y="3515960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rot="20138650" flipV="1">
            <a:off x="5204503" y="2620773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rot="20138650" flipV="1">
            <a:off x="5586971" y="2003223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rot="20138650" flipV="1">
            <a:off x="5849479" y="1461808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20138650" flipV="1">
            <a:off x="6095394" y="1068902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rot="20138650" flipV="1">
            <a:off x="3211443" y="1206775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 rot="17305417" flipV="1">
            <a:off x="2989927" y="4712524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 rot="17305417" flipV="1">
            <a:off x="2564592" y="3552809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rot="17305417" flipV="1">
            <a:off x="2243574" y="2667774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rot="17305417" flipV="1">
            <a:off x="2005752" y="2070070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rot="17305417" flipV="1">
            <a:off x="1784641" y="1530496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rot="17305417" flipV="1">
            <a:off x="1632571" y="1144041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rot="17305417" flipV="1">
            <a:off x="483704" y="1239509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rot="16200000" flipV="1">
            <a:off x="2647518" y="4963642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 rot="16200000" flipV="1">
            <a:off x="1835319" y="4057146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rot="16200000" flipV="1">
            <a:off x="1228893" y="3361028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rot="16200000" flipV="1">
            <a:off x="787021" y="2904375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 rot="16200000" flipV="1">
            <a:off x="403866" y="2470196"/>
            <a:ext cx="417939" cy="406523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6200000" flipV="1">
            <a:off x="119515" y="2172131"/>
            <a:ext cx="309336" cy="27537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rot="16200000" flipV="1">
            <a:off x="-448557" y="1867699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14792036" flipV="1">
            <a:off x="2398637" y="5333932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rot="14792036" flipV="1">
            <a:off x="1242467" y="4903511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rot="14792036" flipV="1">
            <a:off x="383234" y="4561113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rot="14792036" flipV="1">
            <a:off x="-236662" y="4364451"/>
            <a:ext cx="463550" cy="43195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rot="14792036" flipV="1">
            <a:off x="-1228702" y="2958936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rot="13351389" flipV="1">
            <a:off x="2358642" y="5814219"/>
            <a:ext cx="1214892" cy="1133750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rot="13351389" flipV="1">
            <a:off x="1076434" y="5971199"/>
            <a:ext cx="891041" cy="81450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rot="13351389" flipV="1">
            <a:off x="126141" y="6064100"/>
            <a:ext cx="653597" cy="63579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3351389" flipV="1">
            <a:off x="-1472398" y="4336521"/>
            <a:ext cx="4407851" cy="4095739"/>
          </a:xfrm>
          <a:prstGeom prst="line">
            <a:avLst/>
          </a:prstGeom>
          <a:ln w="571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61"/>
          <p:cNvSpPr/>
          <p:nvPr/>
        </p:nvSpPr>
        <p:spPr>
          <a:xfrm>
            <a:off x="3769172" y="5982232"/>
            <a:ext cx="635914" cy="635914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-18164" y="2263"/>
            <a:ext cx="3570208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　電気力線</a:t>
            </a:r>
            <a:endParaRPr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3805170" y="5680304"/>
            <a:ext cx="60785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TW" sz="6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14146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00"/>
                            </p:stCondLst>
                            <p:childTnLst>
                              <p:par>
                                <p:cTn id="3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8685" y="349854"/>
            <a:ext cx="117202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6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電気力線の性質</a:t>
            </a:r>
          </a:p>
          <a:p>
            <a:pPr algn="just"/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①電気力線上の各点での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接線方向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その点での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電界・電場ベクトルの向き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を表す。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②電界・電場の強い場所では、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電気力線は②（　　　　）である。　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正電荷から出て</a:t>
            </a:r>
            <a:r>
              <a:rPr lang="ja-JP" altLang="en-US" sz="36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負電荷に入る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、または無限遠に消える。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または、無限遠から来て負電荷に入る。（空間の途中で発生・消滅をしない）</a:t>
            </a:r>
          </a:p>
          <a:p>
            <a:pPr algn="just"/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④電気力線同士は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交わりも接しもしない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8566137" y="3055648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密</a:t>
            </a:r>
          </a:p>
        </p:txBody>
      </p:sp>
    </p:spTree>
    <p:extLst>
      <p:ext uri="{BB962C8B-B14F-4D97-AF65-F5344CB8AC3E}">
        <p14:creationId xmlns:p14="http://schemas.microsoft.com/office/powerpoint/2010/main" val="12418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50139" y="0"/>
            <a:ext cx="11792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電気量の絶対値が等しい２つの点電荷がつくる電気力線</a:t>
            </a: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（例１）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2946432" y="3216309"/>
            <a:ext cx="635914" cy="1107996"/>
            <a:chOff x="2359472" y="3646950"/>
            <a:chExt cx="635914" cy="1107996"/>
          </a:xfrm>
        </p:grpSpPr>
        <p:sp>
          <p:nvSpPr>
            <p:cNvPr id="5" name="楕円 4"/>
            <p:cNvSpPr/>
            <p:nvPr/>
          </p:nvSpPr>
          <p:spPr>
            <a:xfrm>
              <a:off x="2359472" y="3924832"/>
              <a:ext cx="635914" cy="635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2375531" y="3646950"/>
              <a:ext cx="607859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TW" sz="66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+</a:t>
              </a: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8529261" y="3079259"/>
            <a:ext cx="643857" cy="1107996"/>
            <a:chOff x="3769172" y="5680304"/>
            <a:chExt cx="643857" cy="1107996"/>
          </a:xfrm>
        </p:grpSpPr>
        <p:sp>
          <p:nvSpPr>
            <p:cNvPr id="7" name="楕円 6"/>
            <p:cNvSpPr/>
            <p:nvPr/>
          </p:nvSpPr>
          <p:spPr>
            <a:xfrm>
              <a:off x="3769172" y="5982232"/>
              <a:ext cx="635914" cy="635914"/>
            </a:xfrm>
            <a:prstGeom prst="ellips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3805170" y="5680304"/>
              <a:ext cx="607859" cy="110799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TW" sz="66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-</a:t>
              </a:r>
            </a:p>
          </p:txBody>
        </p:sp>
      </p:grpSp>
      <p:cxnSp>
        <p:nvCxnSpPr>
          <p:cNvPr id="11" name="直線矢印コネクタ 10"/>
          <p:cNvCxnSpPr/>
          <p:nvPr/>
        </p:nvCxnSpPr>
        <p:spPr>
          <a:xfrm flipV="1">
            <a:off x="3670808" y="3809449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4607114" y="3785541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5580714" y="3770307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6591789" y="3746399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7541672" y="3722491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0" y="3920809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988589" y="3896901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1923482" y="3872993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V="1">
            <a:off x="9216458" y="3687438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10242523" y="3663530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V="1">
            <a:off x="11177416" y="3639622"/>
            <a:ext cx="936306" cy="2390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フリーフォーム: 図形 25"/>
          <p:cNvSpPr/>
          <p:nvPr/>
        </p:nvSpPr>
        <p:spPr>
          <a:xfrm>
            <a:off x="3556471" y="2944083"/>
            <a:ext cx="4981575" cy="695539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81575" h="695539">
                <a:moveTo>
                  <a:pt x="0" y="695539"/>
                </a:moveTo>
                <a:cubicBezTo>
                  <a:pt x="868362" y="357401"/>
                  <a:pt x="1760538" y="9739"/>
                  <a:pt x="2590800" y="214"/>
                </a:cubicBezTo>
                <a:cubicBezTo>
                  <a:pt x="3421063" y="-9311"/>
                  <a:pt x="4256087" y="300251"/>
                  <a:pt x="4981575" y="638389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フリーフォーム: 図形 26"/>
          <p:cNvSpPr/>
          <p:nvPr/>
        </p:nvSpPr>
        <p:spPr>
          <a:xfrm>
            <a:off x="3338322" y="2055299"/>
            <a:ext cx="5342600" cy="1476270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フリーフォーム: 図形 27"/>
          <p:cNvSpPr/>
          <p:nvPr/>
        </p:nvSpPr>
        <p:spPr>
          <a:xfrm>
            <a:off x="3114896" y="1051267"/>
            <a:ext cx="5787389" cy="2485308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41476"/>
              <a:gd name="connsiteY0" fmla="*/ 695498 h 695498"/>
              <a:gd name="connsiteX1" fmla="*/ 2590800 w 5041476"/>
              <a:gd name="connsiteY1" fmla="*/ 173 h 695498"/>
              <a:gd name="connsiteX2" fmla="*/ 5041476 w 5041476"/>
              <a:gd name="connsiteY2" fmla="*/ 634509 h 695498"/>
              <a:gd name="connsiteX0" fmla="*/ 0 w 5041476"/>
              <a:gd name="connsiteY0" fmla="*/ 695509 h 695509"/>
              <a:gd name="connsiteX1" fmla="*/ 2590800 w 5041476"/>
              <a:gd name="connsiteY1" fmla="*/ 184 h 695509"/>
              <a:gd name="connsiteX2" fmla="*/ 5041476 w 5041476"/>
              <a:gd name="connsiteY2" fmla="*/ 634520 h 695509"/>
              <a:gd name="connsiteX0" fmla="*/ 0 w 5041476"/>
              <a:gd name="connsiteY0" fmla="*/ 695513 h 695513"/>
              <a:gd name="connsiteX1" fmla="*/ 2590800 w 5041476"/>
              <a:gd name="connsiteY1" fmla="*/ 188 h 695513"/>
              <a:gd name="connsiteX2" fmla="*/ 5041476 w 5041476"/>
              <a:gd name="connsiteY2" fmla="*/ 634524 h 695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41476" h="695513">
                <a:moveTo>
                  <a:pt x="0" y="695513"/>
                </a:moveTo>
                <a:cubicBezTo>
                  <a:pt x="499761" y="361863"/>
                  <a:pt x="1750554" y="10353"/>
                  <a:pt x="2590800" y="188"/>
                </a:cubicBezTo>
                <a:cubicBezTo>
                  <a:pt x="3431046" y="-9977"/>
                  <a:pt x="4820093" y="394076"/>
                  <a:pt x="5041476" y="634524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フリーフォーム: 図形 28"/>
          <p:cNvSpPr/>
          <p:nvPr/>
        </p:nvSpPr>
        <p:spPr>
          <a:xfrm flipV="1">
            <a:off x="3523045" y="3967288"/>
            <a:ext cx="5083734" cy="811590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5087532"/>
              <a:gd name="connsiteY0" fmla="*/ 695464 h 811569"/>
              <a:gd name="connsiteX1" fmla="*/ 2590800 w 5087532"/>
              <a:gd name="connsiteY1" fmla="*/ 139 h 811569"/>
              <a:gd name="connsiteX2" fmla="*/ 5087532 w 5087532"/>
              <a:gd name="connsiteY2" fmla="*/ 811569 h 811569"/>
              <a:gd name="connsiteX0" fmla="*/ 0 w 5087532"/>
              <a:gd name="connsiteY0" fmla="*/ 695485 h 811590"/>
              <a:gd name="connsiteX1" fmla="*/ 2590800 w 5087532"/>
              <a:gd name="connsiteY1" fmla="*/ 160 h 811590"/>
              <a:gd name="connsiteX2" fmla="*/ 5087532 w 5087532"/>
              <a:gd name="connsiteY2" fmla="*/ 811590 h 81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7532" h="811590">
                <a:moveTo>
                  <a:pt x="0" y="695485"/>
                </a:moveTo>
                <a:cubicBezTo>
                  <a:pt x="868362" y="357347"/>
                  <a:pt x="1760538" y="9685"/>
                  <a:pt x="2590800" y="160"/>
                </a:cubicBezTo>
                <a:cubicBezTo>
                  <a:pt x="3421063" y="-9365"/>
                  <a:pt x="4410207" y="406076"/>
                  <a:pt x="5087532" y="811590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フリーフォーム: 図形 29"/>
          <p:cNvSpPr/>
          <p:nvPr/>
        </p:nvSpPr>
        <p:spPr>
          <a:xfrm flipV="1">
            <a:off x="3335311" y="4017364"/>
            <a:ext cx="5446345" cy="1650242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  <a:gd name="connsiteX0" fmla="*/ 0 w 5198248"/>
              <a:gd name="connsiteY0" fmla="*/ 695489 h 771092"/>
              <a:gd name="connsiteX1" fmla="*/ 2590800 w 5198248"/>
              <a:gd name="connsiteY1" fmla="*/ 164 h 771092"/>
              <a:gd name="connsiteX2" fmla="*/ 5198248 w 5198248"/>
              <a:gd name="connsiteY2" fmla="*/ 771092 h 771092"/>
              <a:gd name="connsiteX0" fmla="*/ 0 w 5198248"/>
              <a:gd name="connsiteY0" fmla="*/ 695503 h 771106"/>
              <a:gd name="connsiteX1" fmla="*/ 2590800 w 5198248"/>
              <a:gd name="connsiteY1" fmla="*/ 178 h 771106"/>
              <a:gd name="connsiteX2" fmla="*/ 5198248 w 5198248"/>
              <a:gd name="connsiteY2" fmla="*/ 771106 h 771106"/>
              <a:gd name="connsiteX0" fmla="*/ 0 w 5263438"/>
              <a:gd name="connsiteY0" fmla="*/ 713014 h 771106"/>
              <a:gd name="connsiteX1" fmla="*/ 2655990 w 5263438"/>
              <a:gd name="connsiteY1" fmla="*/ 178 h 771106"/>
              <a:gd name="connsiteX2" fmla="*/ 5263438 w 5263438"/>
              <a:gd name="connsiteY2" fmla="*/ 771106 h 771106"/>
              <a:gd name="connsiteX0" fmla="*/ 0 w 5263438"/>
              <a:gd name="connsiteY0" fmla="*/ 713014 h 771106"/>
              <a:gd name="connsiteX1" fmla="*/ 2655990 w 5263438"/>
              <a:gd name="connsiteY1" fmla="*/ 178 h 771106"/>
              <a:gd name="connsiteX2" fmla="*/ 5263438 w 5263438"/>
              <a:gd name="connsiteY2" fmla="*/ 771106 h 77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63438" h="771106">
                <a:moveTo>
                  <a:pt x="0" y="713014"/>
                </a:moveTo>
                <a:cubicBezTo>
                  <a:pt x="463545" y="361853"/>
                  <a:pt x="1807963" y="10252"/>
                  <a:pt x="2655990" y="178"/>
                </a:cubicBezTo>
                <a:cubicBezTo>
                  <a:pt x="3504017" y="-9896"/>
                  <a:pt x="4951365" y="407815"/>
                  <a:pt x="5263438" y="771106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フリーフォーム: 図形 30"/>
          <p:cNvSpPr/>
          <p:nvPr/>
        </p:nvSpPr>
        <p:spPr>
          <a:xfrm flipV="1">
            <a:off x="3162925" y="4037090"/>
            <a:ext cx="5740444" cy="2634562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41476"/>
              <a:gd name="connsiteY0" fmla="*/ 695498 h 695498"/>
              <a:gd name="connsiteX1" fmla="*/ 2590800 w 5041476"/>
              <a:gd name="connsiteY1" fmla="*/ 173 h 695498"/>
              <a:gd name="connsiteX2" fmla="*/ 5041476 w 5041476"/>
              <a:gd name="connsiteY2" fmla="*/ 634509 h 695498"/>
              <a:gd name="connsiteX0" fmla="*/ 0 w 5041476"/>
              <a:gd name="connsiteY0" fmla="*/ 695509 h 695509"/>
              <a:gd name="connsiteX1" fmla="*/ 2590800 w 5041476"/>
              <a:gd name="connsiteY1" fmla="*/ 184 h 695509"/>
              <a:gd name="connsiteX2" fmla="*/ 5041476 w 5041476"/>
              <a:gd name="connsiteY2" fmla="*/ 634520 h 695509"/>
              <a:gd name="connsiteX0" fmla="*/ 0 w 5041476"/>
              <a:gd name="connsiteY0" fmla="*/ 695513 h 695513"/>
              <a:gd name="connsiteX1" fmla="*/ 2590800 w 5041476"/>
              <a:gd name="connsiteY1" fmla="*/ 188 h 695513"/>
              <a:gd name="connsiteX2" fmla="*/ 5041476 w 5041476"/>
              <a:gd name="connsiteY2" fmla="*/ 634524 h 695513"/>
              <a:gd name="connsiteX0" fmla="*/ 0 w 5075425"/>
              <a:gd name="connsiteY0" fmla="*/ 695484 h 712598"/>
              <a:gd name="connsiteX1" fmla="*/ 2590800 w 5075425"/>
              <a:gd name="connsiteY1" fmla="*/ 159 h 712598"/>
              <a:gd name="connsiteX2" fmla="*/ 5075425 w 5075425"/>
              <a:gd name="connsiteY2" fmla="*/ 712598 h 712598"/>
              <a:gd name="connsiteX0" fmla="*/ 0 w 5075425"/>
              <a:gd name="connsiteY0" fmla="*/ 695487 h 712601"/>
              <a:gd name="connsiteX1" fmla="*/ 2590800 w 5075425"/>
              <a:gd name="connsiteY1" fmla="*/ 162 h 712601"/>
              <a:gd name="connsiteX2" fmla="*/ 5075425 w 5075425"/>
              <a:gd name="connsiteY2" fmla="*/ 712601 h 71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75425" h="712601">
                <a:moveTo>
                  <a:pt x="0" y="695487"/>
                </a:moveTo>
                <a:cubicBezTo>
                  <a:pt x="499761" y="361837"/>
                  <a:pt x="1750554" y="10327"/>
                  <a:pt x="2590800" y="162"/>
                </a:cubicBezTo>
                <a:cubicBezTo>
                  <a:pt x="3431046" y="-10003"/>
                  <a:pt x="5049251" y="459136"/>
                  <a:pt x="5075425" y="712601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V="1">
            <a:off x="3588188" y="3718509"/>
            <a:ext cx="4916761" cy="12554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6138626" y="2910427"/>
            <a:ext cx="936306" cy="23908"/>
          </a:xfrm>
          <a:prstGeom prst="straightConnector1">
            <a:avLst/>
          </a:prstGeom>
          <a:ln w="1111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4304985" y="2067869"/>
            <a:ext cx="839609" cy="570521"/>
          </a:xfrm>
          <a:prstGeom prst="straightConnector1">
            <a:avLst/>
          </a:prstGeom>
          <a:ln w="1111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7656868" y="1737167"/>
            <a:ext cx="842413" cy="646750"/>
          </a:xfrm>
          <a:prstGeom prst="straightConnector1">
            <a:avLst/>
          </a:prstGeom>
          <a:ln w="1111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CE190BAC-C9E7-404F-8F6A-E6EE690D7FB6}"/>
              </a:ext>
            </a:extLst>
          </p:cNvPr>
          <p:cNvSpPr/>
          <p:nvPr/>
        </p:nvSpPr>
        <p:spPr>
          <a:xfrm rot="15711277">
            <a:off x="1273317" y="2085903"/>
            <a:ext cx="2462715" cy="680498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id="{5F660ED1-932B-4816-827F-5299264EA7E4}"/>
              </a:ext>
            </a:extLst>
          </p:cNvPr>
          <p:cNvSpPr/>
          <p:nvPr/>
        </p:nvSpPr>
        <p:spPr>
          <a:xfrm rot="13980757">
            <a:off x="-216806" y="2187905"/>
            <a:ext cx="3648639" cy="608721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フリーフォーム: 図形 37">
            <a:extLst>
              <a:ext uri="{FF2B5EF4-FFF2-40B4-BE49-F238E27FC236}">
                <a16:creationId xmlns:a16="http://schemas.microsoft.com/office/drawing/2014/main" id="{7B166F53-61CA-4E5E-A2E4-680BE3F20B15}"/>
              </a:ext>
            </a:extLst>
          </p:cNvPr>
          <p:cNvSpPr/>
          <p:nvPr/>
        </p:nvSpPr>
        <p:spPr>
          <a:xfrm rot="5888723" flipV="1">
            <a:off x="1348715" y="4914126"/>
            <a:ext cx="2462715" cy="680498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5E8907DB-5351-4D1A-B328-178645137FEE}"/>
              </a:ext>
            </a:extLst>
          </p:cNvPr>
          <p:cNvSpPr/>
          <p:nvPr/>
        </p:nvSpPr>
        <p:spPr>
          <a:xfrm rot="7619243" flipV="1">
            <a:off x="-179910" y="4958376"/>
            <a:ext cx="3648639" cy="608721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9B9D612-1672-4B2C-ABAE-16EAAB17BAB9}"/>
              </a:ext>
            </a:extLst>
          </p:cNvPr>
          <p:cNvCxnSpPr>
            <a:cxnSpLocks/>
          </p:cNvCxnSpPr>
          <p:nvPr/>
        </p:nvCxnSpPr>
        <p:spPr>
          <a:xfrm>
            <a:off x="6051503" y="1016428"/>
            <a:ext cx="394636" cy="1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6AF5D378-B78B-411A-A15D-5CBC772921EF}"/>
              </a:ext>
            </a:extLst>
          </p:cNvPr>
          <p:cNvCxnSpPr>
            <a:cxnSpLocks/>
          </p:cNvCxnSpPr>
          <p:nvPr/>
        </p:nvCxnSpPr>
        <p:spPr>
          <a:xfrm>
            <a:off x="6098025" y="2025476"/>
            <a:ext cx="394636" cy="1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E3471911-EB92-4AE2-91A1-E01B4A0C1321}"/>
              </a:ext>
            </a:extLst>
          </p:cNvPr>
          <p:cNvCxnSpPr>
            <a:cxnSpLocks/>
          </p:cNvCxnSpPr>
          <p:nvPr/>
        </p:nvCxnSpPr>
        <p:spPr>
          <a:xfrm>
            <a:off x="6086795" y="4777800"/>
            <a:ext cx="394636" cy="1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ED138B11-3FF4-4B5B-B0A3-D2E998E089A2}"/>
              </a:ext>
            </a:extLst>
          </p:cNvPr>
          <p:cNvCxnSpPr>
            <a:cxnSpLocks/>
          </p:cNvCxnSpPr>
          <p:nvPr/>
        </p:nvCxnSpPr>
        <p:spPr>
          <a:xfrm>
            <a:off x="6104441" y="5663851"/>
            <a:ext cx="394636" cy="1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D2BACEC6-9123-4E27-A7DB-EE74B53A1862}"/>
              </a:ext>
            </a:extLst>
          </p:cNvPr>
          <p:cNvCxnSpPr>
            <a:cxnSpLocks/>
          </p:cNvCxnSpPr>
          <p:nvPr/>
        </p:nvCxnSpPr>
        <p:spPr>
          <a:xfrm>
            <a:off x="6141339" y="6682523"/>
            <a:ext cx="394636" cy="1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B502F5DD-2D5F-4627-A46D-B49E75DA934F}"/>
              </a:ext>
            </a:extLst>
          </p:cNvPr>
          <p:cNvGrpSpPr/>
          <p:nvPr/>
        </p:nvGrpSpPr>
        <p:grpSpPr>
          <a:xfrm flipH="1">
            <a:off x="9194265" y="512337"/>
            <a:ext cx="1607543" cy="6447986"/>
            <a:chOff x="1455553" y="820346"/>
            <a:chExt cx="1607543" cy="6447986"/>
          </a:xfrm>
        </p:grpSpPr>
        <p:sp>
          <p:nvSpPr>
            <p:cNvPr id="46" name="フリーフォーム: 図形 45">
              <a:extLst>
                <a:ext uri="{FF2B5EF4-FFF2-40B4-BE49-F238E27FC236}">
                  <a16:creationId xmlns:a16="http://schemas.microsoft.com/office/drawing/2014/main" id="{2569051B-7A5D-4250-858D-6090450CFEC2}"/>
                </a:ext>
              </a:extLst>
            </p:cNvPr>
            <p:cNvSpPr/>
            <p:nvPr/>
          </p:nvSpPr>
          <p:spPr>
            <a:xfrm rot="15711277">
              <a:off x="1425717" y="2238303"/>
              <a:ext cx="2462715" cy="680498"/>
            </a:xfrm>
            <a:custGeom>
              <a:avLst/>
              <a:gdLst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224 h 696224"/>
                <a:gd name="connsiteX1" fmla="*/ 2590800 w 5124450"/>
                <a:gd name="connsiteY1" fmla="*/ 899 h 696224"/>
                <a:gd name="connsiteX2" fmla="*/ 5124450 w 5124450"/>
                <a:gd name="connsiteY2" fmla="*/ 581924 h 696224"/>
                <a:gd name="connsiteX0" fmla="*/ 0 w 5124450"/>
                <a:gd name="connsiteY0" fmla="*/ 696131 h 696131"/>
                <a:gd name="connsiteX1" fmla="*/ 2590800 w 5124450"/>
                <a:gd name="connsiteY1" fmla="*/ 806 h 696131"/>
                <a:gd name="connsiteX2" fmla="*/ 5124450 w 5124450"/>
                <a:gd name="connsiteY2" fmla="*/ 581831 h 696131"/>
                <a:gd name="connsiteX0" fmla="*/ 0 w 5124450"/>
                <a:gd name="connsiteY0" fmla="*/ 696038 h 696038"/>
                <a:gd name="connsiteX1" fmla="*/ 2590800 w 5124450"/>
                <a:gd name="connsiteY1" fmla="*/ 713 h 696038"/>
                <a:gd name="connsiteX2" fmla="*/ 5124450 w 5124450"/>
                <a:gd name="connsiteY2" fmla="*/ 581738 h 696038"/>
                <a:gd name="connsiteX0" fmla="*/ 0 w 5124450"/>
                <a:gd name="connsiteY0" fmla="*/ 695992 h 695992"/>
                <a:gd name="connsiteX1" fmla="*/ 2590800 w 5124450"/>
                <a:gd name="connsiteY1" fmla="*/ 667 h 695992"/>
                <a:gd name="connsiteX2" fmla="*/ 5124450 w 5124450"/>
                <a:gd name="connsiteY2" fmla="*/ 581692 h 695992"/>
                <a:gd name="connsiteX0" fmla="*/ 0 w 5124450"/>
                <a:gd name="connsiteY0" fmla="*/ 695328 h 695328"/>
                <a:gd name="connsiteX1" fmla="*/ 2590800 w 5124450"/>
                <a:gd name="connsiteY1" fmla="*/ 3 h 695328"/>
                <a:gd name="connsiteX2" fmla="*/ 5124450 w 5124450"/>
                <a:gd name="connsiteY2" fmla="*/ 581028 h 695328"/>
                <a:gd name="connsiteX0" fmla="*/ 0 w 5124450"/>
                <a:gd name="connsiteY0" fmla="*/ 695448 h 695448"/>
                <a:gd name="connsiteX1" fmla="*/ 2590800 w 5124450"/>
                <a:gd name="connsiteY1" fmla="*/ 123 h 695448"/>
                <a:gd name="connsiteX2" fmla="*/ 5124450 w 5124450"/>
                <a:gd name="connsiteY2" fmla="*/ 581148 h 695448"/>
                <a:gd name="connsiteX0" fmla="*/ 0 w 5088164"/>
                <a:gd name="connsiteY0" fmla="*/ 695495 h 695495"/>
                <a:gd name="connsiteX1" fmla="*/ 2590800 w 5088164"/>
                <a:gd name="connsiteY1" fmla="*/ 170 h 695495"/>
                <a:gd name="connsiteX2" fmla="*/ 5088164 w 5088164"/>
                <a:gd name="connsiteY2" fmla="*/ 635048 h 695495"/>
                <a:gd name="connsiteX0" fmla="*/ 0 w 5088164"/>
                <a:gd name="connsiteY0" fmla="*/ 695510 h 695510"/>
                <a:gd name="connsiteX1" fmla="*/ 2590800 w 5088164"/>
                <a:gd name="connsiteY1" fmla="*/ 185 h 695510"/>
                <a:gd name="connsiteX2" fmla="*/ 5088164 w 5088164"/>
                <a:gd name="connsiteY2" fmla="*/ 635063 h 695510"/>
                <a:gd name="connsiteX0" fmla="*/ 0 w 5088164"/>
                <a:gd name="connsiteY0" fmla="*/ 695535 h 695535"/>
                <a:gd name="connsiteX1" fmla="*/ 2590800 w 5088164"/>
                <a:gd name="connsiteY1" fmla="*/ 210 h 695535"/>
                <a:gd name="connsiteX2" fmla="*/ 5088164 w 5088164"/>
                <a:gd name="connsiteY2" fmla="*/ 635088 h 695535"/>
                <a:gd name="connsiteX0" fmla="*/ 0 w 5088164"/>
                <a:gd name="connsiteY0" fmla="*/ 695555 h 695555"/>
                <a:gd name="connsiteX1" fmla="*/ 2590800 w 5088164"/>
                <a:gd name="connsiteY1" fmla="*/ 230 h 695555"/>
                <a:gd name="connsiteX2" fmla="*/ 5088164 w 5088164"/>
                <a:gd name="connsiteY2" fmla="*/ 635108 h 6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8164" h="695555">
                  <a:moveTo>
                    <a:pt x="0" y="695555"/>
                  </a:moveTo>
                  <a:cubicBezTo>
                    <a:pt x="499761" y="361905"/>
                    <a:pt x="1742773" y="10304"/>
                    <a:pt x="2590800" y="230"/>
                  </a:cubicBezTo>
                  <a:cubicBezTo>
                    <a:pt x="3438827" y="-9844"/>
                    <a:pt x="4693527" y="312632"/>
                    <a:pt x="5088164" y="635108"/>
                  </a:cubicBezTo>
                </a:path>
              </a:pathLst>
            </a:custGeom>
            <a:noFill/>
            <a:ln w="88900">
              <a:solidFill>
                <a:srgbClr val="FF00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7" name="フリーフォーム: 図形 46">
              <a:extLst>
                <a:ext uri="{FF2B5EF4-FFF2-40B4-BE49-F238E27FC236}">
                  <a16:creationId xmlns:a16="http://schemas.microsoft.com/office/drawing/2014/main" id="{254A48CB-4A46-4E09-A6E4-B7C7F9718441}"/>
                </a:ext>
              </a:extLst>
            </p:cNvPr>
            <p:cNvSpPr/>
            <p:nvPr/>
          </p:nvSpPr>
          <p:spPr>
            <a:xfrm rot="13980757">
              <a:off x="-64406" y="2340305"/>
              <a:ext cx="3648639" cy="608721"/>
            </a:xfrm>
            <a:custGeom>
              <a:avLst/>
              <a:gdLst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224 h 696224"/>
                <a:gd name="connsiteX1" fmla="*/ 2590800 w 5124450"/>
                <a:gd name="connsiteY1" fmla="*/ 899 h 696224"/>
                <a:gd name="connsiteX2" fmla="*/ 5124450 w 5124450"/>
                <a:gd name="connsiteY2" fmla="*/ 581924 h 696224"/>
                <a:gd name="connsiteX0" fmla="*/ 0 w 5124450"/>
                <a:gd name="connsiteY0" fmla="*/ 696131 h 696131"/>
                <a:gd name="connsiteX1" fmla="*/ 2590800 w 5124450"/>
                <a:gd name="connsiteY1" fmla="*/ 806 h 696131"/>
                <a:gd name="connsiteX2" fmla="*/ 5124450 w 5124450"/>
                <a:gd name="connsiteY2" fmla="*/ 581831 h 696131"/>
                <a:gd name="connsiteX0" fmla="*/ 0 w 5124450"/>
                <a:gd name="connsiteY0" fmla="*/ 696038 h 696038"/>
                <a:gd name="connsiteX1" fmla="*/ 2590800 w 5124450"/>
                <a:gd name="connsiteY1" fmla="*/ 713 h 696038"/>
                <a:gd name="connsiteX2" fmla="*/ 5124450 w 5124450"/>
                <a:gd name="connsiteY2" fmla="*/ 581738 h 696038"/>
                <a:gd name="connsiteX0" fmla="*/ 0 w 5124450"/>
                <a:gd name="connsiteY0" fmla="*/ 695992 h 695992"/>
                <a:gd name="connsiteX1" fmla="*/ 2590800 w 5124450"/>
                <a:gd name="connsiteY1" fmla="*/ 667 h 695992"/>
                <a:gd name="connsiteX2" fmla="*/ 5124450 w 5124450"/>
                <a:gd name="connsiteY2" fmla="*/ 581692 h 695992"/>
                <a:gd name="connsiteX0" fmla="*/ 0 w 5124450"/>
                <a:gd name="connsiteY0" fmla="*/ 695328 h 695328"/>
                <a:gd name="connsiteX1" fmla="*/ 2590800 w 5124450"/>
                <a:gd name="connsiteY1" fmla="*/ 3 h 695328"/>
                <a:gd name="connsiteX2" fmla="*/ 5124450 w 5124450"/>
                <a:gd name="connsiteY2" fmla="*/ 581028 h 695328"/>
                <a:gd name="connsiteX0" fmla="*/ 0 w 5124450"/>
                <a:gd name="connsiteY0" fmla="*/ 695448 h 695448"/>
                <a:gd name="connsiteX1" fmla="*/ 2590800 w 5124450"/>
                <a:gd name="connsiteY1" fmla="*/ 123 h 695448"/>
                <a:gd name="connsiteX2" fmla="*/ 5124450 w 5124450"/>
                <a:gd name="connsiteY2" fmla="*/ 581148 h 695448"/>
                <a:gd name="connsiteX0" fmla="*/ 0 w 5088164"/>
                <a:gd name="connsiteY0" fmla="*/ 695495 h 695495"/>
                <a:gd name="connsiteX1" fmla="*/ 2590800 w 5088164"/>
                <a:gd name="connsiteY1" fmla="*/ 170 h 695495"/>
                <a:gd name="connsiteX2" fmla="*/ 5088164 w 5088164"/>
                <a:gd name="connsiteY2" fmla="*/ 635048 h 695495"/>
                <a:gd name="connsiteX0" fmla="*/ 0 w 5088164"/>
                <a:gd name="connsiteY0" fmla="*/ 695510 h 695510"/>
                <a:gd name="connsiteX1" fmla="*/ 2590800 w 5088164"/>
                <a:gd name="connsiteY1" fmla="*/ 185 h 695510"/>
                <a:gd name="connsiteX2" fmla="*/ 5088164 w 5088164"/>
                <a:gd name="connsiteY2" fmla="*/ 635063 h 695510"/>
                <a:gd name="connsiteX0" fmla="*/ 0 w 5088164"/>
                <a:gd name="connsiteY0" fmla="*/ 695535 h 695535"/>
                <a:gd name="connsiteX1" fmla="*/ 2590800 w 5088164"/>
                <a:gd name="connsiteY1" fmla="*/ 210 h 695535"/>
                <a:gd name="connsiteX2" fmla="*/ 5088164 w 5088164"/>
                <a:gd name="connsiteY2" fmla="*/ 635088 h 695535"/>
                <a:gd name="connsiteX0" fmla="*/ 0 w 5088164"/>
                <a:gd name="connsiteY0" fmla="*/ 695555 h 695555"/>
                <a:gd name="connsiteX1" fmla="*/ 2590800 w 5088164"/>
                <a:gd name="connsiteY1" fmla="*/ 230 h 695555"/>
                <a:gd name="connsiteX2" fmla="*/ 5088164 w 5088164"/>
                <a:gd name="connsiteY2" fmla="*/ 635108 h 6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8164" h="695555">
                  <a:moveTo>
                    <a:pt x="0" y="695555"/>
                  </a:moveTo>
                  <a:cubicBezTo>
                    <a:pt x="499761" y="361905"/>
                    <a:pt x="1742773" y="10304"/>
                    <a:pt x="2590800" y="230"/>
                  </a:cubicBezTo>
                  <a:cubicBezTo>
                    <a:pt x="3438827" y="-9844"/>
                    <a:pt x="4693527" y="312632"/>
                    <a:pt x="5088164" y="635108"/>
                  </a:cubicBezTo>
                </a:path>
              </a:pathLst>
            </a:custGeom>
            <a:noFill/>
            <a:ln w="88900">
              <a:solidFill>
                <a:srgbClr val="FF00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3A27739B-5078-47DE-92A9-3EEFCC151BCC}"/>
                </a:ext>
              </a:extLst>
            </p:cNvPr>
            <p:cNvSpPr/>
            <p:nvPr/>
          </p:nvSpPr>
          <p:spPr>
            <a:xfrm rot="5888723" flipV="1">
              <a:off x="1491489" y="5124278"/>
              <a:ext cx="2462715" cy="680498"/>
            </a:xfrm>
            <a:custGeom>
              <a:avLst/>
              <a:gdLst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224 h 696224"/>
                <a:gd name="connsiteX1" fmla="*/ 2590800 w 5124450"/>
                <a:gd name="connsiteY1" fmla="*/ 899 h 696224"/>
                <a:gd name="connsiteX2" fmla="*/ 5124450 w 5124450"/>
                <a:gd name="connsiteY2" fmla="*/ 581924 h 696224"/>
                <a:gd name="connsiteX0" fmla="*/ 0 w 5124450"/>
                <a:gd name="connsiteY0" fmla="*/ 696131 h 696131"/>
                <a:gd name="connsiteX1" fmla="*/ 2590800 w 5124450"/>
                <a:gd name="connsiteY1" fmla="*/ 806 h 696131"/>
                <a:gd name="connsiteX2" fmla="*/ 5124450 w 5124450"/>
                <a:gd name="connsiteY2" fmla="*/ 581831 h 696131"/>
                <a:gd name="connsiteX0" fmla="*/ 0 w 5124450"/>
                <a:gd name="connsiteY0" fmla="*/ 696038 h 696038"/>
                <a:gd name="connsiteX1" fmla="*/ 2590800 w 5124450"/>
                <a:gd name="connsiteY1" fmla="*/ 713 h 696038"/>
                <a:gd name="connsiteX2" fmla="*/ 5124450 w 5124450"/>
                <a:gd name="connsiteY2" fmla="*/ 581738 h 696038"/>
                <a:gd name="connsiteX0" fmla="*/ 0 w 5124450"/>
                <a:gd name="connsiteY0" fmla="*/ 695992 h 695992"/>
                <a:gd name="connsiteX1" fmla="*/ 2590800 w 5124450"/>
                <a:gd name="connsiteY1" fmla="*/ 667 h 695992"/>
                <a:gd name="connsiteX2" fmla="*/ 5124450 w 5124450"/>
                <a:gd name="connsiteY2" fmla="*/ 581692 h 695992"/>
                <a:gd name="connsiteX0" fmla="*/ 0 w 5124450"/>
                <a:gd name="connsiteY0" fmla="*/ 695328 h 695328"/>
                <a:gd name="connsiteX1" fmla="*/ 2590800 w 5124450"/>
                <a:gd name="connsiteY1" fmla="*/ 3 h 695328"/>
                <a:gd name="connsiteX2" fmla="*/ 5124450 w 5124450"/>
                <a:gd name="connsiteY2" fmla="*/ 581028 h 695328"/>
                <a:gd name="connsiteX0" fmla="*/ 0 w 5124450"/>
                <a:gd name="connsiteY0" fmla="*/ 695448 h 695448"/>
                <a:gd name="connsiteX1" fmla="*/ 2590800 w 5124450"/>
                <a:gd name="connsiteY1" fmla="*/ 123 h 695448"/>
                <a:gd name="connsiteX2" fmla="*/ 5124450 w 5124450"/>
                <a:gd name="connsiteY2" fmla="*/ 581148 h 695448"/>
                <a:gd name="connsiteX0" fmla="*/ 0 w 5088164"/>
                <a:gd name="connsiteY0" fmla="*/ 695495 h 695495"/>
                <a:gd name="connsiteX1" fmla="*/ 2590800 w 5088164"/>
                <a:gd name="connsiteY1" fmla="*/ 170 h 695495"/>
                <a:gd name="connsiteX2" fmla="*/ 5088164 w 5088164"/>
                <a:gd name="connsiteY2" fmla="*/ 635048 h 695495"/>
                <a:gd name="connsiteX0" fmla="*/ 0 w 5088164"/>
                <a:gd name="connsiteY0" fmla="*/ 695510 h 695510"/>
                <a:gd name="connsiteX1" fmla="*/ 2590800 w 5088164"/>
                <a:gd name="connsiteY1" fmla="*/ 185 h 695510"/>
                <a:gd name="connsiteX2" fmla="*/ 5088164 w 5088164"/>
                <a:gd name="connsiteY2" fmla="*/ 635063 h 695510"/>
                <a:gd name="connsiteX0" fmla="*/ 0 w 5088164"/>
                <a:gd name="connsiteY0" fmla="*/ 695535 h 695535"/>
                <a:gd name="connsiteX1" fmla="*/ 2590800 w 5088164"/>
                <a:gd name="connsiteY1" fmla="*/ 210 h 695535"/>
                <a:gd name="connsiteX2" fmla="*/ 5088164 w 5088164"/>
                <a:gd name="connsiteY2" fmla="*/ 635088 h 695535"/>
                <a:gd name="connsiteX0" fmla="*/ 0 w 5088164"/>
                <a:gd name="connsiteY0" fmla="*/ 695555 h 695555"/>
                <a:gd name="connsiteX1" fmla="*/ 2590800 w 5088164"/>
                <a:gd name="connsiteY1" fmla="*/ 230 h 695555"/>
                <a:gd name="connsiteX2" fmla="*/ 5088164 w 5088164"/>
                <a:gd name="connsiteY2" fmla="*/ 635108 h 6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8164" h="695555">
                  <a:moveTo>
                    <a:pt x="0" y="695555"/>
                  </a:moveTo>
                  <a:cubicBezTo>
                    <a:pt x="499761" y="361905"/>
                    <a:pt x="1742773" y="10304"/>
                    <a:pt x="2590800" y="230"/>
                  </a:cubicBezTo>
                  <a:cubicBezTo>
                    <a:pt x="3438827" y="-9844"/>
                    <a:pt x="4693527" y="312632"/>
                    <a:pt x="5088164" y="635108"/>
                  </a:cubicBezTo>
                </a:path>
              </a:pathLst>
            </a:custGeom>
            <a:noFill/>
            <a:ln w="88900">
              <a:solidFill>
                <a:srgbClr val="FF00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E7D649F0-FA14-4112-9AB7-BB23E82C3405}"/>
                </a:ext>
              </a:extLst>
            </p:cNvPr>
            <p:cNvSpPr/>
            <p:nvPr/>
          </p:nvSpPr>
          <p:spPr>
            <a:xfrm rot="7619243" flipV="1">
              <a:off x="-17885" y="5139652"/>
              <a:ext cx="3648639" cy="608721"/>
            </a:xfrm>
            <a:custGeom>
              <a:avLst/>
              <a:gdLst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186 h 696186"/>
                <a:gd name="connsiteX1" fmla="*/ 2590800 w 5124450"/>
                <a:gd name="connsiteY1" fmla="*/ 861 h 696186"/>
                <a:gd name="connsiteX2" fmla="*/ 5124450 w 5124450"/>
                <a:gd name="connsiteY2" fmla="*/ 581886 h 696186"/>
                <a:gd name="connsiteX0" fmla="*/ 0 w 5124450"/>
                <a:gd name="connsiteY0" fmla="*/ 696224 h 696224"/>
                <a:gd name="connsiteX1" fmla="*/ 2590800 w 5124450"/>
                <a:gd name="connsiteY1" fmla="*/ 899 h 696224"/>
                <a:gd name="connsiteX2" fmla="*/ 5124450 w 5124450"/>
                <a:gd name="connsiteY2" fmla="*/ 581924 h 696224"/>
                <a:gd name="connsiteX0" fmla="*/ 0 w 5124450"/>
                <a:gd name="connsiteY0" fmla="*/ 696131 h 696131"/>
                <a:gd name="connsiteX1" fmla="*/ 2590800 w 5124450"/>
                <a:gd name="connsiteY1" fmla="*/ 806 h 696131"/>
                <a:gd name="connsiteX2" fmla="*/ 5124450 w 5124450"/>
                <a:gd name="connsiteY2" fmla="*/ 581831 h 696131"/>
                <a:gd name="connsiteX0" fmla="*/ 0 w 5124450"/>
                <a:gd name="connsiteY0" fmla="*/ 696038 h 696038"/>
                <a:gd name="connsiteX1" fmla="*/ 2590800 w 5124450"/>
                <a:gd name="connsiteY1" fmla="*/ 713 h 696038"/>
                <a:gd name="connsiteX2" fmla="*/ 5124450 w 5124450"/>
                <a:gd name="connsiteY2" fmla="*/ 581738 h 696038"/>
                <a:gd name="connsiteX0" fmla="*/ 0 w 5124450"/>
                <a:gd name="connsiteY0" fmla="*/ 695992 h 695992"/>
                <a:gd name="connsiteX1" fmla="*/ 2590800 w 5124450"/>
                <a:gd name="connsiteY1" fmla="*/ 667 h 695992"/>
                <a:gd name="connsiteX2" fmla="*/ 5124450 w 5124450"/>
                <a:gd name="connsiteY2" fmla="*/ 581692 h 695992"/>
                <a:gd name="connsiteX0" fmla="*/ 0 w 5124450"/>
                <a:gd name="connsiteY0" fmla="*/ 695328 h 695328"/>
                <a:gd name="connsiteX1" fmla="*/ 2590800 w 5124450"/>
                <a:gd name="connsiteY1" fmla="*/ 3 h 695328"/>
                <a:gd name="connsiteX2" fmla="*/ 5124450 w 5124450"/>
                <a:gd name="connsiteY2" fmla="*/ 581028 h 695328"/>
                <a:gd name="connsiteX0" fmla="*/ 0 w 5124450"/>
                <a:gd name="connsiteY0" fmla="*/ 695448 h 695448"/>
                <a:gd name="connsiteX1" fmla="*/ 2590800 w 5124450"/>
                <a:gd name="connsiteY1" fmla="*/ 123 h 695448"/>
                <a:gd name="connsiteX2" fmla="*/ 5124450 w 5124450"/>
                <a:gd name="connsiteY2" fmla="*/ 581148 h 695448"/>
                <a:gd name="connsiteX0" fmla="*/ 0 w 5088164"/>
                <a:gd name="connsiteY0" fmla="*/ 695495 h 695495"/>
                <a:gd name="connsiteX1" fmla="*/ 2590800 w 5088164"/>
                <a:gd name="connsiteY1" fmla="*/ 170 h 695495"/>
                <a:gd name="connsiteX2" fmla="*/ 5088164 w 5088164"/>
                <a:gd name="connsiteY2" fmla="*/ 635048 h 695495"/>
                <a:gd name="connsiteX0" fmla="*/ 0 w 5088164"/>
                <a:gd name="connsiteY0" fmla="*/ 695510 h 695510"/>
                <a:gd name="connsiteX1" fmla="*/ 2590800 w 5088164"/>
                <a:gd name="connsiteY1" fmla="*/ 185 h 695510"/>
                <a:gd name="connsiteX2" fmla="*/ 5088164 w 5088164"/>
                <a:gd name="connsiteY2" fmla="*/ 635063 h 695510"/>
                <a:gd name="connsiteX0" fmla="*/ 0 w 5088164"/>
                <a:gd name="connsiteY0" fmla="*/ 695535 h 695535"/>
                <a:gd name="connsiteX1" fmla="*/ 2590800 w 5088164"/>
                <a:gd name="connsiteY1" fmla="*/ 210 h 695535"/>
                <a:gd name="connsiteX2" fmla="*/ 5088164 w 5088164"/>
                <a:gd name="connsiteY2" fmla="*/ 635088 h 695535"/>
                <a:gd name="connsiteX0" fmla="*/ 0 w 5088164"/>
                <a:gd name="connsiteY0" fmla="*/ 695555 h 695555"/>
                <a:gd name="connsiteX1" fmla="*/ 2590800 w 5088164"/>
                <a:gd name="connsiteY1" fmla="*/ 230 h 695555"/>
                <a:gd name="connsiteX2" fmla="*/ 5088164 w 5088164"/>
                <a:gd name="connsiteY2" fmla="*/ 635108 h 6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88164" h="695555">
                  <a:moveTo>
                    <a:pt x="0" y="695555"/>
                  </a:moveTo>
                  <a:cubicBezTo>
                    <a:pt x="499761" y="361905"/>
                    <a:pt x="1742773" y="10304"/>
                    <a:pt x="2590800" y="230"/>
                  </a:cubicBezTo>
                  <a:cubicBezTo>
                    <a:pt x="3438827" y="-9844"/>
                    <a:pt x="4693527" y="312632"/>
                    <a:pt x="5088164" y="635108"/>
                  </a:cubicBezTo>
                </a:path>
              </a:pathLst>
            </a:custGeom>
            <a:noFill/>
            <a:ln w="88900">
              <a:solidFill>
                <a:srgbClr val="FF0000"/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BA843969-35C4-4D4D-8847-07B304BFFFF8}"/>
              </a:ext>
            </a:extLst>
          </p:cNvPr>
          <p:cNvCxnSpPr>
            <a:cxnSpLocks/>
          </p:cNvCxnSpPr>
          <p:nvPr/>
        </p:nvCxnSpPr>
        <p:spPr>
          <a:xfrm>
            <a:off x="9948130" y="1974783"/>
            <a:ext cx="0" cy="460408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9BC77402-73A1-4929-92F7-4717EFD60843}"/>
              </a:ext>
            </a:extLst>
          </p:cNvPr>
          <p:cNvCxnSpPr>
            <a:cxnSpLocks/>
            <a:endCxn id="47" idx="1"/>
          </p:cNvCxnSpPr>
          <p:nvPr/>
        </p:nvCxnSpPr>
        <p:spPr>
          <a:xfrm flipH="1">
            <a:off x="10760556" y="2165685"/>
            <a:ext cx="196622" cy="327207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9B00F069-90AE-4294-B33D-8740CBBE8F47}"/>
              </a:ext>
            </a:extLst>
          </p:cNvPr>
          <p:cNvCxnSpPr>
            <a:cxnSpLocks/>
          </p:cNvCxnSpPr>
          <p:nvPr/>
        </p:nvCxnSpPr>
        <p:spPr>
          <a:xfrm flipH="1" flipV="1">
            <a:off x="10674417" y="4976262"/>
            <a:ext cx="336884" cy="452386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6C8CE281-6E93-4AEE-9B23-53DCC34F364D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9856689" y="5130725"/>
            <a:ext cx="17623" cy="381344"/>
          </a:xfrm>
          <a:prstGeom prst="straightConnector1">
            <a:avLst/>
          </a:prstGeom>
          <a:ln w="1111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14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7" grpId="0" animBg="1"/>
      <p:bldP spid="38" grpId="0" animBg="1"/>
      <p:bldP spid="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39454" y="145000"/>
            <a:ext cx="11792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電気量の絶対値が等しい２つの点電荷がつくる電気力線</a:t>
            </a:r>
            <a:endParaRPr lang="en-US" altLang="ja-JP" sz="3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（例２）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2940676" y="3106203"/>
            <a:ext cx="623272" cy="1107996"/>
            <a:chOff x="2359472" y="3646950"/>
            <a:chExt cx="649374" cy="1154398"/>
          </a:xfrm>
        </p:grpSpPr>
        <p:sp>
          <p:nvSpPr>
            <p:cNvPr id="6" name="楕円 5"/>
            <p:cNvSpPr/>
            <p:nvPr/>
          </p:nvSpPr>
          <p:spPr>
            <a:xfrm>
              <a:off x="2359472" y="3924832"/>
              <a:ext cx="635914" cy="635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375530" y="3646950"/>
              <a:ext cx="633316" cy="11543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TW" sz="66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+</a:t>
              </a: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8764612" y="3117171"/>
            <a:ext cx="623272" cy="1107996"/>
            <a:chOff x="2359472" y="3646950"/>
            <a:chExt cx="649374" cy="1154398"/>
          </a:xfrm>
        </p:grpSpPr>
        <p:sp>
          <p:nvSpPr>
            <p:cNvPr id="34" name="楕円 33"/>
            <p:cNvSpPr/>
            <p:nvPr/>
          </p:nvSpPr>
          <p:spPr>
            <a:xfrm>
              <a:off x="2359472" y="3924832"/>
              <a:ext cx="635914" cy="6359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2375530" y="3646950"/>
              <a:ext cx="633316" cy="11543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TW" sz="66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+</a:t>
              </a:r>
            </a:p>
          </p:txBody>
        </p:sp>
      </p:grpSp>
      <p:sp>
        <p:nvSpPr>
          <p:cNvPr id="26" name="フリーフォーム: 図形 25"/>
          <p:cNvSpPr/>
          <p:nvPr/>
        </p:nvSpPr>
        <p:spPr>
          <a:xfrm rot="19537628" flipV="1">
            <a:off x="3142466" y="1842815"/>
            <a:ext cx="3432082" cy="1225719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4858228"/>
              <a:gd name="connsiteY0" fmla="*/ 522001 h 1363358"/>
              <a:gd name="connsiteX1" fmla="*/ 2200559 w 4858228"/>
              <a:gd name="connsiteY1" fmla="*/ 36330 h 1363358"/>
              <a:gd name="connsiteX2" fmla="*/ 4858228 w 4858228"/>
              <a:gd name="connsiteY2" fmla="*/ 1363358 h 1363358"/>
              <a:gd name="connsiteX0" fmla="*/ 0 w 4858228"/>
              <a:gd name="connsiteY0" fmla="*/ 523523 h 1364880"/>
              <a:gd name="connsiteX1" fmla="*/ 2200559 w 4858228"/>
              <a:gd name="connsiteY1" fmla="*/ 37852 h 1364880"/>
              <a:gd name="connsiteX2" fmla="*/ 4858228 w 4858228"/>
              <a:gd name="connsiteY2" fmla="*/ 1364880 h 1364880"/>
              <a:gd name="connsiteX0" fmla="*/ 0 w 4858228"/>
              <a:gd name="connsiteY0" fmla="*/ 541842 h 1383199"/>
              <a:gd name="connsiteX1" fmla="*/ 2200559 w 4858228"/>
              <a:gd name="connsiteY1" fmla="*/ 56171 h 1383199"/>
              <a:gd name="connsiteX2" fmla="*/ 4858228 w 4858228"/>
              <a:gd name="connsiteY2" fmla="*/ 1383199 h 1383199"/>
              <a:gd name="connsiteX0" fmla="*/ 0 w 4858228"/>
              <a:gd name="connsiteY0" fmla="*/ 484987 h 1326344"/>
              <a:gd name="connsiteX1" fmla="*/ 2248326 w 4858228"/>
              <a:gd name="connsiteY1" fmla="*/ 70221 h 1326344"/>
              <a:gd name="connsiteX2" fmla="*/ 4858228 w 4858228"/>
              <a:gd name="connsiteY2" fmla="*/ 1326344 h 13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8228" h="1326344">
                <a:moveTo>
                  <a:pt x="0" y="484987"/>
                </a:moveTo>
                <a:cubicBezTo>
                  <a:pt x="1005552" y="-32756"/>
                  <a:pt x="1438621" y="-70005"/>
                  <a:pt x="2248326" y="70221"/>
                </a:cubicBezTo>
                <a:cubicBezTo>
                  <a:pt x="3058031" y="210447"/>
                  <a:pt x="4034044" y="624231"/>
                  <a:pt x="4858228" y="132634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フリーフォーム: 図形 35"/>
          <p:cNvSpPr/>
          <p:nvPr/>
        </p:nvSpPr>
        <p:spPr>
          <a:xfrm rot="19537628" flipV="1">
            <a:off x="2786454" y="1390553"/>
            <a:ext cx="2848404" cy="1395663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27458" h="1090278">
                <a:moveTo>
                  <a:pt x="0" y="23079"/>
                </a:moveTo>
                <a:cubicBezTo>
                  <a:pt x="2017486" y="-104029"/>
                  <a:pt x="3605257" y="299724"/>
                  <a:pt x="4927458" y="109027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フリーフォーム: 図形 36"/>
          <p:cNvSpPr/>
          <p:nvPr/>
        </p:nvSpPr>
        <p:spPr>
          <a:xfrm rot="18855358" flipV="1">
            <a:off x="2351142" y="1136712"/>
            <a:ext cx="2175263" cy="1693644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  <a:gd name="connsiteX0" fmla="*/ 0 w 4765333"/>
              <a:gd name="connsiteY0" fmla="*/ 22803 h 1096817"/>
              <a:gd name="connsiteX1" fmla="*/ 4765333 w 4765333"/>
              <a:gd name="connsiteY1" fmla="*/ 1096817 h 1096817"/>
              <a:gd name="connsiteX0" fmla="*/ 0 w 4765333"/>
              <a:gd name="connsiteY0" fmla="*/ 1339 h 1075353"/>
              <a:gd name="connsiteX1" fmla="*/ 4765333 w 4765333"/>
              <a:gd name="connsiteY1" fmla="*/ 1075353 h 1075353"/>
              <a:gd name="connsiteX0" fmla="*/ 0 w 4186181"/>
              <a:gd name="connsiteY0" fmla="*/ 909 h 1236513"/>
              <a:gd name="connsiteX1" fmla="*/ 4186181 w 4186181"/>
              <a:gd name="connsiteY1" fmla="*/ 1236512 h 1236513"/>
              <a:gd name="connsiteX0" fmla="*/ 0 w 3476494"/>
              <a:gd name="connsiteY0" fmla="*/ 647 h 1438161"/>
              <a:gd name="connsiteX1" fmla="*/ 3476495 w 3476494"/>
              <a:gd name="connsiteY1" fmla="*/ 1438160 h 1438161"/>
              <a:gd name="connsiteX0" fmla="*/ 0 w 3762990"/>
              <a:gd name="connsiteY0" fmla="*/ 772 h 1323832"/>
              <a:gd name="connsiteX1" fmla="*/ 3762990 w 3762990"/>
              <a:gd name="connsiteY1" fmla="*/ 1323831 h 1323832"/>
              <a:gd name="connsiteX0" fmla="*/ 0 w 3762990"/>
              <a:gd name="connsiteY0" fmla="*/ 602 h 1323661"/>
              <a:gd name="connsiteX1" fmla="*/ 3762990 w 3762990"/>
              <a:gd name="connsiteY1" fmla="*/ 1323661 h 1323661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762990"/>
              <a:gd name="connsiteY0" fmla="*/ 0 h 1323059"/>
              <a:gd name="connsiteX1" fmla="*/ 3762990 w 3762990"/>
              <a:gd name="connsiteY1" fmla="*/ 1323059 h 132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990" h="1323059">
                <a:moveTo>
                  <a:pt x="0" y="0"/>
                </a:moveTo>
                <a:cubicBezTo>
                  <a:pt x="2144321" y="435404"/>
                  <a:pt x="2712777" y="699418"/>
                  <a:pt x="3762990" y="1323059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フリーフォーム: 図形 37"/>
          <p:cNvSpPr/>
          <p:nvPr/>
        </p:nvSpPr>
        <p:spPr>
          <a:xfrm rot="2062372">
            <a:off x="3142467" y="4224968"/>
            <a:ext cx="3432082" cy="1225719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4858228"/>
              <a:gd name="connsiteY0" fmla="*/ 522001 h 1363358"/>
              <a:gd name="connsiteX1" fmla="*/ 2200559 w 4858228"/>
              <a:gd name="connsiteY1" fmla="*/ 36330 h 1363358"/>
              <a:gd name="connsiteX2" fmla="*/ 4858228 w 4858228"/>
              <a:gd name="connsiteY2" fmla="*/ 1363358 h 1363358"/>
              <a:gd name="connsiteX0" fmla="*/ 0 w 4858228"/>
              <a:gd name="connsiteY0" fmla="*/ 523523 h 1364880"/>
              <a:gd name="connsiteX1" fmla="*/ 2200559 w 4858228"/>
              <a:gd name="connsiteY1" fmla="*/ 37852 h 1364880"/>
              <a:gd name="connsiteX2" fmla="*/ 4858228 w 4858228"/>
              <a:gd name="connsiteY2" fmla="*/ 1364880 h 1364880"/>
              <a:gd name="connsiteX0" fmla="*/ 0 w 4858228"/>
              <a:gd name="connsiteY0" fmla="*/ 541842 h 1383199"/>
              <a:gd name="connsiteX1" fmla="*/ 2200559 w 4858228"/>
              <a:gd name="connsiteY1" fmla="*/ 56171 h 1383199"/>
              <a:gd name="connsiteX2" fmla="*/ 4858228 w 4858228"/>
              <a:gd name="connsiteY2" fmla="*/ 1383199 h 1383199"/>
              <a:gd name="connsiteX0" fmla="*/ 0 w 4858228"/>
              <a:gd name="connsiteY0" fmla="*/ 484987 h 1326344"/>
              <a:gd name="connsiteX1" fmla="*/ 2248326 w 4858228"/>
              <a:gd name="connsiteY1" fmla="*/ 70221 h 1326344"/>
              <a:gd name="connsiteX2" fmla="*/ 4858228 w 4858228"/>
              <a:gd name="connsiteY2" fmla="*/ 1326344 h 13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8228" h="1326344">
                <a:moveTo>
                  <a:pt x="0" y="484987"/>
                </a:moveTo>
                <a:cubicBezTo>
                  <a:pt x="1005552" y="-32756"/>
                  <a:pt x="1438621" y="-70005"/>
                  <a:pt x="2248326" y="70221"/>
                </a:cubicBezTo>
                <a:cubicBezTo>
                  <a:pt x="3058031" y="210447"/>
                  <a:pt x="4034044" y="624231"/>
                  <a:pt x="4858228" y="132634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フリーフォーム: 図形 38"/>
          <p:cNvSpPr/>
          <p:nvPr/>
        </p:nvSpPr>
        <p:spPr>
          <a:xfrm rot="2062372">
            <a:off x="2797347" y="4546930"/>
            <a:ext cx="2848404" cy="1395663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27458" h="1090278">
                <a:moveTo>
                  <a:pt x="0" y="23079"/>
                </a:moveTo>
                <a:cubicBezTo>
                  <a:pt x="2017486" y="-104029"/>
                  <a:pt x="3605257" y="299724"/>
                  <a:pt x="4927458" y="109027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0" name="フリーフォーム: 図形 39"/>
          <p:cNvSpPr/>
          <p:nvPr/>
        </p:nvSpPr>
        <p:spPr>
          <a:xfrm rot="2859159">
            <a:off x="2247502" y="4444197"/>
            <a:ext cx="2069002" cy="1753074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  <a:gd name="connsiteX0" fmla="*/ 0 w 4765333"/>
              <a:gd name="connsiteY0" fmla="*/ 22803 h 1096817"/>
              <a:gd name="connsiteX1" fmla="*/ 4765333 w 4765333"/>
              <a:gd name="connsiteY1" fmla="*/ 1096817 h 1096817"/>
              <a:gd name="connsiteX0" fmla="*/ 0 w 4765333"/>
              <a:gd name="connsiteY0" fmla="*/ 1339 h 1075353"/>
              <a:gd name="connsiteX1" fmla="*/ 4765333 w 4765333"/>
              <a:gd name="connsiteY1" fmla="*/ 1075353 h 1075353"/>
              <a:gd name="connsiteX0" fmla="*/ 0 w 4186181"/>
              <a:gd name="connsiteY0" fmla="*/ 909 h 1236513"/>
              <a:gd name="connsiteX1" fmla="*/ 4186181 w 4186181"/>
              <a:gd name="connsiteY1" fmla="*/ 1236512 h 1236513"/>
              <a:gd name="connsiteX0" fmla="*/ 0 w 3476494"/>
              <a:gd name="connsiteY0" fmla="*/ 647 h 1438161"/>
              <a:gd name="connsiteX1" fmla="*/ 3476495 w 3476494"/>
              <a:gd name="connsiteY1" fmla="*/ 1438160 h 1438161"/>
              <a:gd name="connsiteX0" fmla="*/ 0 w 3762990"/>
              <a:gd name="connsiteY0" fmla="*/ 772 h 1323832"/>
              <a:gd name="connsiteX1" fmla="*/ 3762990 w 3762990"/>
              <a:gd name="connsiteY1" fmla="*/ 1323831 h 1323832"/>
              <a:gd name="connsiteX0" fmla="*/ 0 w 3762990"/>
              <a:gd name="connsiteY0" fmla="*/ 602 h 1323661"/>
              <a:gd name="connsiteX1" fmla="*/ 3762990 w 3762990"/>
              <a:gd name="connsiteY1" fmla="*/ 1323661 h 1323661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579169"/>
              <a:gd name="connsiteY0" fmla="*/ 0 h 1369485"/>
              <a:gd name="connsiteX1" fmla="*/ 3579169 w 3579169"/>
              <a:gd name="connsiteY1" fmla="*/ 1369485 h 136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9169" h="1369485">
                <a:moveTo>
                  <a:pt x="0" y="0"/>
                </a:moveTo>
                <a:cubicBezTo>
                  <a:pt x="2356609" y="452063"/>
                  <a:pt x="2528956" y="745844"/>
                  <a:pt x="3579169" y="1369485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5A2B7B1D-0687-473E-BF68-0B1EE2B37C03}"/>
              </a:ext>
            </a:extLst>
          </p:cNvPr>
          <p:cNvSpPr/>
          <p:nvPr/>
        </p:nvSpPr>
        <p:spPr>
          <a:xfrm rot="8729612">
            <a:off x="265500" y="4827032"/>
            <a:ext cx="3307084" cy="557737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フリーフォーム: 図形 30">
            <a:extLst>
              <a:ext uri="{FF2B5EF4-FFF2-40B4-BE49-F238E27FC236}">
                <a16:creationId xmlns:a16="http://schemas.microsoft.com/office/drawing/2014/main" id="{32E80B09-2151-4651-9299-D63047A8C7A8}"/>
              </a:ext>
            </a:extLst>
          </p:cNvPr>
          <p:cNvSpPr/>
          <p:nvPr/>
        </p:nvSpPr>
        <p:spPr>
          <a:xfrm rot="12651742" flipV="1">
            <a:off x="254237" y="2008981"/>
            <a:ext cx="3269969" cy="545546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D92DC9B6-5222-45FF-980A-B3FFC54E87A7}"/>
              </a:ext>
            </a:extLst>
          </p:cNvPr>
          <p:cNvCxnSpPr>
            <a:cxnSpLocks/>
          </p:cNvCxnSpPr>
          <p:nvPr/>
        </p:nvCxnSpPr>
        <p:spPr>
          <a:xfrm flipV="1">
            <a:off x="416016" y="3682733"/>
            <a:ext cx="2531444" cy="1"/>
          </a:xfrm>
          <a:prstGeom prst="line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フリーフォーム: 図形 52">
            <a:extLst>
              <a:ext uri="{FF2B5EF4-FFF2-40B4-BE49-F238E27FC236}">
                <a16:creationId xmlns:a16="http://schemas.microsoft.com/office/drawing/2014/main" id="{6A51A795-5110-4611-B3B1-957CF737028D}"/>
              </a:ext>
            </a:extLst>
          </p:cNvPr>
          <p:cNvSpPr/>
          <p:nvPr/>
        </p:nvSpPr>
        <p:spPr>
          <a:xfrm rot="12123258" flipV="1">
            <a:off x="335341" y="2637486"/>
            <a:ext cx="2818097" cy="375797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5" name="フリーフォーム: 図形 54">
            <a:extLst>
              <a:ext uri="{FF2B5EF4-FFF2-40B4-BE49-F238E27FC236}">
                <a16:creationId xmlns:a16="http://schemas.microsoft.com/office/drawing/2014/main" id="{ABDBB6A6-1DF8-43EC-9595-D22898673C4C}"/>
              </a:ext>
            </a:extLst>
          </p:cNvPr>
          <p:cNvSpPr/>
          <p:nvPr/>
        </p:nvSpPr>
        <p:spPr>
          <a:xfrm rot="9476742">
            <a:off x="362613" y="4339555"/>
            <a:ext cx="2818097" cy="375797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7" name="フリーフォーム: 図形 56">
            <a:extLst>
              <a:ext uri="{FF2B5EF4-FFF2-40B4-BE49-F238E27FC236}">
                <a16:creationId xmlns:a16="http://schemas.microsoft.com/office/drawing/2014/main" id="{B8B3871C-3B4A-441A-AAE9-8302925B0195}"/>
              </a:ext>
            </a:extLst>
          </p:cNvPr>
          <p:cNvSpPr/>
          <p:nvPr/>
        </p:nvSpPr>
        <p:spPr>
          <a:xfrm rot="2062372" flipH="1" flipV="1">
            <a:off x="5736903" y="1863695"/>
            <a:ext cx="3432082" cy="1225719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4858228"/>
              <a:gd name="connsiteY0" fmla="*/ 522001 h 1363358"/>
              <a:gd name="connsiteX1" fmla="*/ 2200559 w 4858228"/>
              <a:gd name="connsiteY1" fmla="*/ 36330 h 1363358"/>
              <a:gd name="connsiteX2" fmla="*/ 4858228 w 4858228"/>
              <a:gd name="connsiteY2" fmla="*/ 1363358 h 1363358"/>
              <a:gd name="connsiteX0" fmla="*/ 0 w 4858228"/>
              <a:gd name="connsiteY0" fmla="*/ 523523 h 1364880"/>
              <a:gd name="connsiteX1" fmla="*/ 2200559 w 4858228"/>
              <a:gd name="connsiteY1" fmla="*/ 37852 h 1364880"/>
              <a:gd name="connsiteX2" fmla="*/ 4858228 w 4858228"/>
              <a:gd name="connsiteY2" fmla="*/ 1364880 h 1364880"/>
              <a:gd name="connsiteX0" fmla="*/ 0 w 4858228"/>
              <a:gd name="connsiteY0" fmla="*/ 541842 h 1383199"/>
              <a:gd name="connsiteX1" fmla="*/ 2200559 w 4858228"/>
              <a:gd name="connsiteY1" fmla="*/ 56171 h 1383199"/>
              <a:gd name="connsiteX2" fmla="*/ 4858228 w 4858228"/>
              <a:gd name="connsiteY2" fmla="*/ 1383199 h 1383199"/>
              <a:gd name="connsiteX0" fmla="*/ 0 w 4858228"/>
              <a:gd name="connsiteY0" fmla="*/ 484987 h 1326344"/>
              <a:gd name="connsiteX1" fmla="*/ 2248326 w 4858228"/>
              <a:gd name="connsiteY1" fmla="*/ 70221 h 1326344"/>
              <a:gd name="connsiteX2" fmla="*/ 4858228 w 4858228"/>
              <a:gd name="connsiteY2" fmla="*/ 1326344 h 13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8228" h="1326344">
                <a:moveTo>
                  <a:pt x="0" y="484987"/>
                </a:moveTo>
                <a:cubicBezTo>
                  <a:pt x="1005552" y="-32756"/>
                  <a:pt x="1438621" y="-70005"/>
                  <a:pt x="2248326" y="70221"/>
                </a:cubicBezTo>
                <a:cubicBezTo>
                  <a:pt x="3058031" y="210447"/>
                  <a:pt x="4034044" y="624231"/>
                  <a:pt x="4858228" y="132634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9" name="フリーフォーム: 図形 58">
            <a:extLst>
              <a:ext uri="{FF2B5EF4-FFF2-40B4-BE49-F238E27FC236}">
                <a16:creationId xmlns:a16="http://schemas.microsoft.com/office/drawing/2014/main" id="{CF839071-DCC9-49F9-9E5B-B60F44C92C06}"/>
              </a:ext>
            </a:extLst>
          </p:cNvPr>
          <p:cNvSpPr/>
          <p:nvPr/>
        </p:nvSpPr>
        <p:spPr>
          <a:xfrm rot="2062372" flipH="1" flipV="1">
            <a:off x="6676593" y="1411433"/>
            <a:ext cx="2848404" cy="1395663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27458" h="1090278">
                <a:moveTo>
                  <a:pt x="0" y="23079"/>
                </a:moveTo>
                <a:cubicBezTo>
                  <a:pt x="2017486" y="-104029"/>
                  <a:pt x="3605257" y="299724"/>
                  <a:pt x="4927458" y="109027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0" name="フリーフォーム: 図形 59">
            <a:extLst>
              <a:ext uri="{FF2B5EF4-FFF2-40B4-BE49-F238E27FC236}">
                <a16:creationId xmlns:a16="http://schemas.microsoft.com/office/drawing/2014/main" id="{950D76F6-15CF-4C74-956B-79661B3813DD}"/>
              </a:ext>
            </a:extLst>
          </p:cNvPr>
          <p:cNvSpPr/>
          <p:nvPr/>
        </p:nvSpPr>
        <p:spPr>
          <a:xfrm rot="2744642" flipH="1" flipV="1">
            <a:off x="7785046" y="1157592"/>
            <a:ext cx="2175263" cy="1693644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  <a:gd name="connsiteX0" fmla="*/ 0 w 4765333"/>
              <a:gd name="connsiteY0" fmla="*/ 22803 h 1096817"/>
              <a:gd name="connsiteX1" fmla="*/ 4765333 w 4765333"/>
              <a:gd name="connsiteY1" fmla="*/ 1096817 h 1096817"/>
              <a:gd name="connsiteX0" fmla="*/ 0 w 4765333"/>
              <a:gd name="connsiteY0" fmla="*/ 1339 h 1075353"/>
              <a:gd name="connsiteX1" fmla="*/ 4765333 w 4765333"/>
              <a:gd name="connsiteY1" fmla="*/ 1075353 h 1075353"/>
              <a:gd name="connsiteX0" fmla="*/ 0 w 4186181"/>
              <a:gd name="connsiteY0" fmla="*/ 909 h 1236513"/>
              <a:gd name="connsiteX1" fmla="*/ 4186181 w 4186181"/>
              <a:gd name="connsiteY1" fmla="*/ 1236512 h 1236513"/>
              <a:gd name="connsiteX0" fmla="*/ 0 w 3476494"/>
              <a:gd name="connsiteY0" fmla="*/ 647 h 1438161"/>
              <a:gd name="connsiteX1" fmla="*/ 3476495 w 3476494"/>
              <a:gd name="connsiteY1" fmla="*/ 1438160 h 1438161"/>
              <a:gd name="connsiteX0" fmla="*/ 0 w 3762990"/>
              <a:gd name="connsiteY0" fmla="*/ 772 h 1323832"/>
              <a:gd name="connsiteX1" fmla="*/ 3762990 w 3762990"/>
              <a:gd name="connsiteY1" fmla="*/ 1323831 h 1323832"/>
              <a:gd name="connsiteX0" fmla="*/ 0 w 3762990"/>
              <a:gd name="connsiteY0" fmla="*/ 602 h 1323661"/>
              <a:gd name="connsiteX1" fmla="*/ 3762990 w 3762990"/>
              <a:gd name="connsiteY1" fmla="*/ 1323661 h 1323661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762990"/>
              <a:gd name="connsiteY0" fmla="*/ 0 h 1323059"/>
              <a:gd name="connsiteX1" fmla="*/ 3762990 w 3762990"/>
              <a:gd name="connsiteY1" fmla="*/ 1323059 h 132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62990" h="1323059">
                <a:moveTo>
                  <a:pt x="0" y="0"/>
                </a:moveTo>
                <a:cubicBezTo>
                  <a:pt x="2144321" y="435404"/>
                  <a:pt x="2712777" y="699418"/>
                  <a:pt x="3762990" y="1323059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" name="フリーフォーム: 図形 60">
            <a:extLst>
              <a:ext uri="{FF2B5EF4-FFF2-40B4-BE49-F238E27FC236}">
                <a16:creationId xmlns:a16="http://schemas.microsoft.com/office/drawing/2014/main" id="{5FAC70B1-9D20-4573-B4F1-2F1F79DE6528}"/>
              </a:ext>
            </a:extLst>
          </p:cNvPr>
          <p:cNvSpPr/>
          <p:nvPr/>
        </p:nvSpPr>
        <p:spPr>
          <a:xfrm rot="19537628" flipH="1">
            <a:off x="5736902" y="4245848"/>
            <a:ext cx="3432082" cy="1225719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4858228"/>
              <a:gd name="connsiteY0" fmla="*/ 522001 h 1363358"/>
              <a:gd name="connsiteX1" fmla="*/ 2200559 w 4858228"/>
              <a:gd name="connsiteY1" fmla="*/ 36330 h 1363358"/>
              <a:gd name="connsiteX2" fmla="*/ 4858228 w 4858228"/>
              <a:gd name="connsiteY2" fmla="*/ 1363358 h 1363358"/>
              <a:gd name="connsiteX0" fmla="*/ 0 w 4858228"/>
              <a:gd name="connsiteY0" fmla="*/ 523523 h 1364880"/>
              <a:gd name="connsiteX1" fmla="*/ 2200559 w 4858228"/>
              <a:gd name="connsiteY1" fmla="*/ 37852 h 1364880"/>
              <a:gd name="connsiteX2" fmla="*/ 4858228 w 4858228"/>
              <a:gd name="connsiteY2" fmla="*/ 1364880 h 1364880"/>
              <a:gd name="connsiteX0" fmla="*/ 0 w 4858228"/>
              <a:gd name="connsiteY0" fmla="*/ 541842 h 1383199"/>
              <a:gd name="connsiteX1" fmla="*/ 2200559 w 4858228"/>
              <a:gd name="connsiteY1" fmla="*/ 56171 h 1383199"/>
              <a:gd name="connsiteX2" fmla="*/ 4858228 w 4858228"/>
              <a:gd name="connsiteY2" fmla="*/ 1383199 h 1383199"/>
              <a:gd name="connsiteX0" fmla="*/ 0 w 4858228"/>
              <a:gd name="connsiteY0" fmla="*/ 484987 h 1326344"/>
              <a:gd name="connsiteX1" fmla="*/ 2248326 w 4858228"/>
              <a:gd name="connsiteY1" fmla="*/ 70221 h 1326344"/>
              <a:gd name="connsiteX2" fmla="*/ 4858228 w 4858228"/>
              <a:gd name="connsiteY2" fmla="*/ 1326344 h 132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58228" h="1326344">
                <a:moveTo>
                  <a:pt x="0" y="484987"/>
                </a:moveTo>
                <a:cubicBezTo>
                  <a:pt x="1005552" y="-32756"/>
                  <a:pt x="1438621" y="-70005"/>
                  <a:pt x="2248326" y="70221"/>
                </a:cubicBezTo>
                <a:cubicBezTo>
                  <a:pt x="3058031" y="210447"/>
                  <a:pt x="4034044" y="624231"/>
                  <a:pt x="4858228" y="1326344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2" name="フリーフォーム: 図形 61">
            <a:extLst>
              <a:ext uri="{FF2B5EF4-FFF2-40B4-BE49-F238E27FC236}">
                <a16:creationId xmlns:a16="http://schemas.microsoft.com/office/drawing/2014/main" id="{5D2B25E9-1E4F-44A3-B60C-8DB06778658B}"/>
              </a:ext>
            </a:extLst>
          </p:cNvPr>
          <p:cNvSpPr/>
          <p:nvPr/>
        </p:nvSpPr>
        <p:spPr>
          <a:xfrm rot="19537628" flipH="1">
            <a:off x="6665700" y="4567810"/>
            <a:ext cx="2848404" cy="1395663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927458" h="1090278">
                <a:moveTo>
                  <a:pt x="0" y="23079"/>
                </a:moveTo>
                <a:cubicBezTo>
                  <a:pt x="2017486" y="-104029"/>
                  <a:pt x="3605257" y="299724"/>
                  <a:pt x="4927458" y="109027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3" name="フリーフォーム: 図形 62">
            <a:extLst>
              <a:ext uri="{FF2B5EF4-FFF2-40B4-BE49-F238E27FC236}">
                <a16:creationId xmlns:a16="http://schemas.microsoft.com/office/drawing/2014/main" id="{DE118C9E-0200-425E-BCF3-F03FDD64C91E}"/>
              </a:ext>
            </a:extLst>
          </p:cNvPr>
          <p:cNvSpPr/>
          <p:nvPr/>
        </p:nvSpPr>
        <p:spPr>
          <a:xfrm rot="18740841" flipH="1">
            <a:off x="7994947" y="4465077"/>
            <a:ext cx="2069002" cy="1753074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4981575"/>
              <a:gd name="connsiteY0" fmla="*/ 695517 h 695517"/>
              <a:gd name="connsiteX1" fmla="*/ 2590800 w 4981575"/>
              <a:gd name="connsiteY1" fmla="*/ 192 h 695517"/>
              <a:gd name="connsiteX2" fmla="*/ 4981575 w 4981575"/>
              <a:gd name="connsiteY2" fmla="*/ 638367 h 695517"/>
              <a:gd name="connsiteX0" fmla="*/ 0 w 4981575"/>
              <a:gd name="connsiteY0" fmla="*/ 695539 h 695539"/>
              <a:gd name="connsiteX1" fmla="*/ 2590800 w 4981575"/>
              <a:gd name="connsiteY1" fmla="*/ 214 h 695539"/>
              <a:gd name="connsiteX2" fmla="*/ 4981575 w 4981575"/>
              <a:gd name="connsiteY2" fmla="*/ 638389 h 695539"/>
              <a:gd name="connsiteX0" fmla="*/ 0 w 4981575"/>
              <a:gd name="connsiteY0" fmla="*/ 458546 h 458546"/>
              <a:gd name="connsiteX1" fmla="*/ 2147152 w 4981575"/>
              <a:gd name="connsiteY1" fmla="*/ 802 h 458546"/>
              <a:gd name="connsiteX2" fmla="*/ 4981575 w 4981575"/>
              <a:gd name="connsiteY2" fmla="*/ 401396 h 458546"/>
              <a:gd name="connsiteX0" fmla="*/ 0 w 4804821"/>
              <a:gd name="connsiteY0" fmla="*/ 498298 h 1367583"/>
              <a:gd name="connsiteX1" fmla="*/ 2147152 w 4804821"/>
              <a:gd name="connsiteY1" fmla="*/ 40554 h 1367583"/>
              <a:gd name="connsiteX2" fmla="*/ 4804821 w 4804821"/>
              <a:gd name="connsiteY2" fmla="*/ 1367582 h 1367583"/>
              <a:gd name="connsiteX0" fmla="*/ 0 w 4804821"/>
              <a:gd name="connsiteY0" fmla="*/ 498298 h 1367582"/>
              <a:gd name="connsiteX1" fmla="*/ 2147152 w 4804821"/>
              <a:gd name="connsiteY1" fmla="*/ 40554 h 1367582"/>
              <a:gd name="connsiteX2" fmla="*/ 4804821 w 4804821"/>
              <a:gd name="connsiteY2" fmla="*/ 1367582 h 1367582"/>
              <a:gd name="connsiteX0" fmla="*/ 0 w 2657669"/>
              <a:gd name="connsiteY0" fmla="*/ 0 h 1327028"/>
              <a:gd name="connsiteX1" fmla="*/ 2657669 w 2657669"/>
              <a:gd name="connsiteY1" fmla="*/ 1327028 h 1327028"/>
              <a:gd name="connsiteX0" fmla="*/ 0 w 4927458"/>
              <a:gd name="connsiteY0" fmla="*/ 0 h 1067199"/>
              <a:gd name="connsiteX1" fmla="*/ 4927458 w 4927458"/>
              <a:gd name="connsiteY1" fmla="*/ 1067199 h 1067199"/>
              <a:gd name="connsiteX0" fmla="*/ 0 w 4927458"/>
              <a:gd name="connsiteY0" fmla="*/ 20032 h 1087231"/>
              <a:gd name="connsiteX1" fmla="*/ 4927458 w 4927458"/>
              <a:gd name="connsiteY1" fmla="*/ 1087231 h 1087231"/>
              <a:gd name="connsiteX0" fmla="*/ 0 w 4927458"/>
              <a:gd name="connsiteY0" fmla="*/ 23079 h 1090278"/>
              <a:gd name="connsiteX1" fmla="*/ 4927458 w 4927458"/>
              <a:gd name="connsiteY1" fmla="*/ 1090278 h 1090278"/>
              <a:gd name="connsiteX0" fmla="*/ 0 w 4765333"/>
              <a:gd name="connsiteY0" fmla="*/ 22803 h 1096817"/>
              <a:gd name="connsiteX1" fmla="*/ 4765333 w 4765333"/>
              <a:gd name="connsiteY1" fmla="*/ 1096817 h 1096817"/>
              <a:gd name="connsiteX0" fmla="*/ 0 w 4765333"/>
              <a:gd name="connsiteY0" fmla="*/ 1339 h 1075353"/>
              <a:gd name="connsiteX1" fmla="*/ 4765333 w 4765333"/>
              <a:gd name="connsiteY1" fmla="*/ 1075353 h 1075353"/>
              <a:gd name="connsiteX0" fmla="*/ 0 w 4186181"/>
              <a:gd name="connsiteY0" fmla="*/ 909 h 1236513"/>
              <a:gd name="connsiteX1" fmla="*/ 4186181 w 4186181"/>
              <a:gd name="connsiteY1" fmla="*/ 1236512 h 1236513"/>
              <a:gd name="connsiteX0" fmla="*/ 0 w 3476494"/>
              <a:gd name="connsiteY0" fmla="*/ 647 h 1438161"/>
              <a:gd name="connsiteX1" fmla="*/ 3476495 w 3476494"/>
              <a:gd name="connsiteY1" fmla="*/ 1438160 h 1438161"/>
              <a:gd name="connsiteX0" fmla="*/ 0 w 3762990"/>
              <a:gd name="connsiteY0" fmla="*/ 772 h 1323832"/>
              <a:gd name="connsiteX1" fmla="*/ 3762990 w 3762990"/>
              <a:gd name="connsiteY1" fmla="*/ 1323831 h 1323832"/>
              <a:gd name="connsiteX0" fmla="*/ 0 w 3762990"/>
              <a:gd name="connsiteY0" fmla="*/ 602 h 1323661"/>
              <a:gd name="connsiteX1" fmla="*/ 3762990 w 3762990"/>
              <a:gd name="connsiteY1" fmla="*/ 1323661 h 1323661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762990"/>
              <a:gd name="connsiteY0" fmla="*/ 0 h 1323059"/>
              <a:gd name="connsiteX1" fmla="*/ 3762990 w 3762990"/>
              <a:gd name="connsiteY1" fmla="*/ 1323059 h 1323059"/>
              <a:gd name="connsiteX0" fmla="*/ 0 w 3579169"/>
              <a:gd name="connsiteY0" fmla="*/ 0 h 1369485"/>
              <a:gd name="connsiteX1" fmla="*/ 3579169 w 3579169"/>
              <a:gd name="connsiteY1" fmla="*/ 1369485 h 136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79169" h="1369485">
                <a:moveTo>
                  <a:pt x="0" y="0"/>
                </a:moveTo>
                <a:cubicBezTo>
                  <a:pt x="2356609" y="452063"/>
                  <a:pt x="2528956" y="745844"/>
                  <a:pt x="3579169" y="1369485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4" name="フリーフォーム: 図形 63">
            <a:extLst>
              <a:ext uri="{FF2B5EF4-FFF2-40B4-BE49-F238E27FC236}">
                <a16:creationId xmlns:a16="http://schemas.microsoft.com/office/drawing/2014/main" id="{D832A57B-047F-438C-A336-CB4DB8B2D586}"/>
              </a:ext>
            </a:extLst>
          </p:cNvPr>
          <p:cNvSpPr/>
          <p:nvPr/>
        </p:nvSpPr>
        <p:spPr>
          <a:xfrm rot="12870388" flipH="1">
            <a:off x="8738867" y="4847912"/>
            <a:ext cx="3307084" cy="557737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5" name="フリーフォーム: 図形 64">
            <a:extLst>
              <a:ext uri="{FF2B5EF4-FFF2-40B4-BE49-F238E27FC236}">
                <a16:creationId xmlns:a16="http://schemas.microsoft.com/office/drawing/2014/main" id="{1A1D4A4C-8062-4F33-AB18-C357E31BAEBB}"/>
              </a:ext>
            </a:extLst>
          </p:cNvPr>
          <p:cNvSpPr/>
          <p:nvPr/>
        </p:nvSpPr>
        <p:spPr>
          <a:xfrm rot="8948258" flipH="1" flipV="1">
            <a:off x="8787245" y="2029861"/>
            <a:ext cx="3269969" cy="545546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810ADB39-E5CD-4580-9AD8-E9DAB5D9E4A0}"/>
              </a:ext>
            </a:extLst>
          </p:cNvPr>
          <p:cNvCxnSpPr>
            <a:cxnSpLocks/>
          </p:cNvCxnSpPr>
          <p:nvPr/>
        </p:nvCxnSpPr>
        <p:spPr>
          <a:xfrm flipH="1" flipV="1">
            <a:off x="9363991" y="3703613"/>
            <a:ext cx="2531444" cy="1"/>
          </a:xfrm>
          <a:prstGeom prst="line">
            <a:avLst/>
          </a:prstGeom>
          <a:ln w="762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フリーフォーム: 図形 66">
            <a:extLst>
              <a:ext uri="{FF2B5EF4-FFF2-40B4-BE49-F238E27FC236}">
                <a16:creationId xmlns:a16="http://schemas.microsoft.com/office/drawing/2014/main" id="{01F2CF83-1907-4F98-9D1B-494A69EF27AF}"/>
              </a:ext>
            </a:extLst>
          </p:cNvPr>
          <p:cNvSpPr/>
          <p:nvPr/>
        </p:nvSpPr>
        <p:spPr>
          <a:xfrm rot="9476742" flipH="1" flipV="1">
            <a:off x="9158013" y="2658366"/>
            <a:ext cx="2818097" cy="375797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8" name="フリーフォーム: 図形 67">
            <a:extLst>
              <a:ext uri="{FF2B5EF4-FFF2-40B4-BE49-F238E27FC236}">
                <a16:creationId xmlns:a16="http://schemas.microsoft.com/office/drawing/2014/main" id="{A494678F-6841-43C6-BCB6-622C737E2C14}"/>
              </a:ext>
            </a:extLst>
          </p:cNvPr>
          <p:cNvSpPr/>
          <p:nvPr/>
        </p:nvSpPr>
        <p:spPr>
          <a:xfrm rot="12123258" flipH="1">
            <a:off x="9130741" y="4360435"/>
            <a:ext cx="2818097" cy="375797"/>
          </a:xfrm>
          <a:custGeom>
            <a:avLst/>
            <a:gdLst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186 h 696186"/>
              <a:gd name="connsiteX1" fmla="*/ 2590800 w 5124450"/>
              <a:gd name="connsiteY1" fmla="*/ 861 h 696186"/>
              <a:gd name="connsiteX2" fmla="*/ 5124450 w 5124450"/>
              <a:gd name="connsiteY2" fmla="*/ 581886 h 696186"/>
              <a:gd name="connsiteX0" fmla="*/ 0 w 5124450"/>
              <a:gd name="connsiteY0" fmla="*/ 696224 h 696224"/>
              <a:gd name="connsiteX1" fmla="*/ 2590800 w 5124450"/>
              <a:gd name="connsiteY1" fmla="*/ 899 h 696224"/>
              <a:gd name="connsiteX2" fmla="*/ 5124450 w 5124450"/>
              <a:gd name="connsiteY2" fmla="*/ 581924 h 696224"/>
              <a:gd name="connsiteX0" fmla="*/ 0 w 5124450"/>
              <a:gd name="connsiteY0" fmla="*/ 696131 h 696131"/>
              <a:gd name="connsiteX1" fmla="*/ 2590800 w 5124450"/>
              <a:gd name="connsiteY1" fmla="*/ 806 h 696131"/>
              <a:gd name="connsiteX2" fmla="*/ 5124450 w 5124450"/>
              <a:gd name="connsiteY2" fmla="*/ 581831 h 696131"/>
              <a:gd name="connsiteX0" fmla="*/ 0 w 5124450"/>
              <a:gd name="connsiteY0" fmla="*/ 696038 h 696038"/>
              <a:gd name="connsiteX1" fmla="*/ 2590800 w 5124450"/>
              <a:gd name="connsiteY1" fmla="*/ 713 h 696038"/>
              <a:gd name="connsiteX2" fmla="*/ 5124450 w 5124450"/>
              <a:gd name="connsiteY2" fmla="*/ 581738 h 696038"/>
              <a:gd name="connsiteX0" fmla="*/ 0 w 5124450"/>
              <a:gd name="connsiteY0" fmla="*/ 695992 h 695992"/>
              <a:gd name="connsiteX1" fmla="*/ 2590800 w 5124450"/>
              <a:gd name="connsiteY1" fmla="*/ 667 h 695992"/>
              <a:gd name="connsiteX2" fmla="*/ 5124450 w 5124450"/>
              <a:gd name="connsiteY2" fmla="*/ 581692 h 695992"/>
              <a:gd name="connsiteX0" fmla="*/ 0 w 5124450"/>
              <a:gd name="connsiteY0" fmla="*/ 695328 h 695328"/>
              <a:gd name="connsiteX1" fmla="*/ 2590800 w 5124450"/>
              <a:gd name="connsiteY1" fmla="*/ 3 h 695328"/>
              <a:gd name="connsiteX2" fmla="*/ 5124450 w 5124450"/>
              <a:gd name="connsiteY2" fmla="*/ 581028 h 695328"/>
              <a:gd name="connsiteX0" fmla="*/ 0 w 5124450"/>
              <a:gd name="connsiteY0" fmla="*/ 695448 h 695448"/>
              <a:gd name="connsiteX1" fmla="*/ 2590800 w 5124450"/>
              <a:gd name="connsiteY1" fmla="*/ 123 h 695448"/>
              <a:gd name="connsiteX2" fmla="*/ 5124450 w 5124450"/>
              <a:gd name="connsiteY2" fmla="*/ 581148 h 695448"/>
              <a:gd name="connsiteX0" fmla="*/ 0 w 5088164"/>
              <a:gd name="connsiteY0" fmla="*/ 695495 h 695495"/>
              <a:gd name="connsiteX1" fmla="*/ 2590800 w 5088164"/>
              <a:gd name="connsiteY1" fmla="*/ 170 h 695495"/>
              <a:gd name="connsiteX2" fmla="*/ 5088164 w 5088164"/>
              <a:gd name="connsiteY2" fmla="*/ 635048 h 695495"/>
              <a:gd name="connsiteX0" fmla="*/ 0 w 5088164"/>
              <a:gd name="connsiteY0" fmla="*/ 695510 h 695510"/>
              <a:gd name="connsiteX1" fmla="*/ 2590800 w 5088164"/>
              <a:gd name="connsiteY1" fmla="*/ 185 h 695510"/>
              <a:gd name="connsiteX2" fmla="*/ 5088164 w 5088164"/>
              <a:gd name="connsiteY2" fmla="*/ 635063 h 695510"/>
              <a:gd name="connsiteX0" fmla="*/ 0 w 5088164"/>
              <a:gd name="connsiteY0" fmla="*/ 695535 h 695535"/>
              <a:gd name="connsiteX1" fmla="*/ 2590800 w 5088164"/>
              <a:gd name="connsiteY1" fmla="*/ 210 h 695535"/>
              <a:gd name="connsiteX2" fmla="*/ 5088164 w 5088164"/>
              <a:gd name="connsiteY2" fmla="*/ 635088 h 695535"/>
              <a:gd name="connsiteX0" fmla="*/ 0 w 5088164"/>
              <a:gd name="connsiteY0" fmla="*/ 695555 h 695555"/>
              <a:gd name="connsiteX1" fmla="*/ 2590800 w 5088164"/>
              <a:gd name="connsiteY1" fmla="*/ 230 h 695555"/>
              <a:gd name="connsiteX2" fmla="*/ 5088164 w 5088164"/>
              <a:gd name="connsiteY2" fmla="*/ 635108 h 6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8164" h="695555">
                <a:moveTo>
                  <a:pt x="0" y="695555"/>
                </a:moveTo>
                <a:cubicBezTo>
                  <a:pt x="499761" y="361905"/>
                  <a:pt x="1742773" y="10304"/>
                  <a:pt x="2590800" y="230"/>
                </a:cubicBezTo>
                <a:cubicBezTo>
                  <a:pt x="3438827" y="-9844"/>
                  <a:pt x="4693527" y="312632"/>
                  <a:pt x="5088164" y="635108"/>
                </a:cubicBezTo>
              </a:path>
            </a:pathLst>
          </a:custGeom>
          <a:noFill/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2DDC4150-C922-4AC9-A7AE-2101B7EAC4D1}"/>
              </a:ext>
            </a:extLst>
          </p:cNvPr>
          <p:cNvCxnSpPr/>
          <p:nvPr/>
        </p:nvCxnSpPr>
        <p:spPr>
          <a:xfrm flipH="1" flipV="1">
            <a:off x="8518236" y="901441"/>
            <a:ext cx="78920" cy="1096718"/>
          </a:xfrm>
          <a:prstGeom prst="straightConnector1">
            <a:avLst/>
          </a:prstGeom>
          <a:ln w="1111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4754900" y="2527219"/>
            <a:ext cx="1016764" cy="750553"/>
          </a:xfrm>
          <a:prstGeom prst="straightConnector1">
            <a:avLst/>
          </a:prstGeom>
          <a:ln w="1111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4508492" y="4835450"/>
            <a:ext cx="714279" cy="895195"/>
          </a:xfrm>
          <a:prstGeom prst="straightConnector1">
            <a:avLst/>
          </a:prstGeom>
          <a:ln w="1111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>
            <a:cxnSpLocks/>
          </p:cNvCxnSpPr>
          <p:nvPr/>
        </p:nvCxnSpPr>
        <p:spPr>
          <a:xfrm flipH="1" flipV="1">
            <a:off x="7172951" y="1088680"/>
            <a:ext cx="392172" cy="890229"/>
          </a:xfrm>
          <a:prstGeom prst="straightConnector1">
            <a:avLst/>
          </a:prstGeom>
          <a:ln w="1111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9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9" grpId="0" animBg="1"/>
      <p:bldP spid="31" grpId="0" animBg="1"/>
      <p:bldP spid="53" grpId="0" animBg="1"/>
      <p:bldP spid="55" grpId="0" animBg="1"/>
      <p:bldP spid="5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7" grpId="0" animBg="1"/>
      <p:bldP spid="6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CA5AB5E-BC32-4AEE-86D2-9B1FCBE059A2}"/>
              </a:ext>
            </a:extLst>
          </p:cNvPr>
          <p:cNvSpPr/>
          <p:nvPr/>
        </p:nvSpPr>
        <p:spPr>
          <a:xfrm>
            <a:off x="563216" y="338075"/>
            <a:ext cx="111450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９－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1.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電界・電場の強さと電気力線の本数</a:t>
            </a:r>
          </a:p>
          <a:p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ある空間の電界の強さがＥ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[N/C]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のとき、</a:t>
            </a: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１平方メートルの面に電気力線が①（　　　　　）本垂直に貫くと決める。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23BB92-EBCC-45EB-85F1-14D09F5EF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782" y="3451646"/>
            <a:ext cx="3638765" cy="251789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720D7EC-840B-46F0-83CA-6C0AD03C529C}"/>
              </a:ext>
            </a:extLst>
          </p:cNvPr>
          <p:cNvSpPr/>
          <p:nvPr/>
        </p:nvSpPr>
        <p:spPr>
          <a:xfrm>
            <a:off x="8631450" y="1667326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Ｅ</a:t>
            </a:r>
          </a:p>
        </p:txBody>
      </p:sp>
    </p:spTree>
    <p:extLst>
      <p:ext uri="{BB962C8B-B14F-4D97-AF65-F5344CB8AC3E}">
        <p14:creationId xmlns:p14="http://schemas.microsoft.com/office/powerpoint/2010/main" val="107733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210F4C-A0C2-4103-AC5C-C3A900DB7D24}"/>
              </a:ext>
            </a:extLst>
          </p:cNvPr>
          <p:cNvSpPr/>
          <p:nvPr/>
        </p:nvSpPr>
        <p:spPr>
          <a:xfrm>
            <a:off x="351182" y="1353164"/>
            <a:ext cx="1164203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電界・電場の</a:t>
            </a:r>
            <a:r>
              <a:rPr lang="ja-JP" altLang="en-US" sz="4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定義は２つ</a:t>
            </a:r>
            <a:endParaRPr lang="en-US" altLang="ja-JP" sz="4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の正電荷にはたらく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の大きさと向き</a:t>
            </a:r>
          </a:p>
          <a:p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単位面積を垂直に貫く電気力線の本数</a:t>
            </a:r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と電気力線の向き</a:t>
            </a:r>
          </a:p>
        </p:txBody>
      </p:sp>
    </p:spTree>
    <p:extLst>
      <p:ext uri="{BB962C8B-B14F-4D97-AF65-F5344CB8AC3E}">
        <p14:creationId xmlns:p14="http://schemas.microsoft.com/office/powerpoint/2010/main" val="3368974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112785" y="4743332"/>
            <a:ext cx="254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点電荷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Q[C]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楕円 5"/>
          <p:cNvSpPr/>
          <p:nvPr/>
        </p:nvSpPr>
        <p:spPr>
          <a:xfrm>
            <a:off x="8362121" y="3261445"/>
            <a:ext cx="2557669" cy="2557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9603060" y="2628290"/>
            <a:ext cx="37949" cy="1783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9765333" y="3239473"/>
            <a:ext cx="1444313" cy="1192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9739977" y="4594779"/>
            <a:ext cx="1439189" cy="897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9629639" y="4661127"/>
            <a:ext cx="33472" cy="1664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8145333" y="4574397"/>
            <a:ext cx="1341255" cy="1103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/>
          <p:cNvSpPr/>
          <p:nvPr/>
        </p:nvSpPr>
        <p:spPr>
          <a:xfrm>
            <a:off x="9472844" y="4398564"/>
            <a:ext cx="282350" cy="28235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8970999" y="3456602"/>
            <a:ext cx="669956" cy="1117796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9113387" y="3242563"/>
            <a:ext cx="667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正方形/長方形 21"/>
              <p:cNvSpPr/>
              <p:nvPr/>
            </p:nvSpPr>
            <p:spPr>
              <a:xfrm>
                <a:off x="71540" y="4501711"/>
                <a:ext cx="77464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すなわち１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</m:ctrlPr>
                      </m:sSupPr>
                      <m:e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𝑚</m:t>
                        </m:r>
                      </m:e>
                      <m:sup>
                        <m:r>
                          <a:rPr lang="en-US" altLang="ja-JP" sz="3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あたりの電気力線の本数は、</a:t>
                </a:r>
                <a:endParaRPr lang="en-US" altLang="ja-JP" sz="32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endParaRPr lang="en-US" altLang="ja-JP" sz="32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③       本   　　　　</a:t>
                </a:r>
                <a:endParaRPr lang="en-US" altLang="ja-JP" sz="3200" dirty="0">
                  <a:solidFill>
                    <a:srgbClr val="00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2" name="正方形/長方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40" y="4501711"/>
                <a:ext cx="7746427" cy="1569660"/>
              </a:xfrm>
              <a:prstGeom prst="rect">
                <a:avLst/>
              </a:prstGeom>
              <a:blipFill>
                <a:blip r:embed="rId2"/>
                <a:stretch>
                  <a:fillRect l="-2047" t="-6202" r="-7244" b="-116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正方形/長方形 6"/>
          <p:cNvSpPr/>
          <p:nvPr/>
        </p:nvSpPr>
        <p:spPr>
          <a:xfrm>
            <a:off x="234710" y="70777"/>
            <a:ext cx="110738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９－２．電気量Ｑ</a:t>
            </a:r>
            <a:r>
              <a:rPr lang="en-US" altLang="ja-JP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[C]</a:t>
            </a:r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の点電荷の場合→ガウスの法則</a:t>
            </a:r>
            <a:endParaRPr lang="ja-JP" altLang="en-US" sz="36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21926" y="1256590"/>
            <a:ext cx="120111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点電荷Ｑが、距離</a:t>
            </a:r>
            <a:r>
              <a:rPr lang="ja-JP" altLang="en-US" sz="28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の点につくる電界・電場Ｅ＝②</a:t>
            </a:r>
          </a:p>
          <a:p>
            <a:pPr algn="just"/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ke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：電気力に関するクーロンの法則の比例定数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8790173" y="842989"/>
                <a:ext cx="1466427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4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173" y="842989"/>
                <a:ext cx="1466427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882411" y="5169853"/>
                <a:ext cx="950517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11" y="5169853"/>
                <a:ext cx="950517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8214604" y="4151015"/>
                <a:ext cx="72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</m:ctrlPr>
                      </m:sSupPr>
                      <m:e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𝑚</m:t>
                        </m:r>
                      </m:e>
                      <m:sup>
                        <m:r>
                          <a:rPr lang="en-US" altLang="ja-JP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ＭＳ ゴシック" panose="020B0609070205080204" pitchFamily="49" charset="-128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604" y="4151015"/>
                <a:ext cx="720775" cy="369332"/>
              </a:xfrm>
              <a:prstGeom prst="rect">
                <a:avLst/>
              </a:prstGeom>
              <a:blipFill>
                <a:blip r:embed="rId5"/>
                <a:stretch>
                  <a:fillRect l="-7627" t="-1311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7347972" y="3199027"/>
                <a:ext cx="74411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ＭＳ ゴシック" panose="020B0609070205080204" pitchFamily="49" charset="-128"/>
                        </a:rPr>
                        <m:t>𝑬</m:t>
                      </m:r>
                    </m:oMath>
                  </m:oMathPara>
                </a14:m>
                <a:endParaRPr lang="ja-JP" altLang="en-US" sz="4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972" y="3199027"/>
                <a:ext cx="744114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/>
          <p:cNvSpPr/>
          <p:nvPr/>
        </p:nvSpPr>
        <p:spPr>
          <a:xfrm>
            <a:off x="676465" y="4227198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距離</a:t>
            </a:r>
            <a:r>
              <a:rPr lang="ja-JP" altLang="en-US" sz="20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5707970" y="2709655"/>
                <a:ext cx="31390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3200" b="1" dirty="0">
                    <a:solidFill>
                      <a:srgbClr val="00B05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この場合</a:t>
                </a:r>
                <a14:m>
                  <m:oMath xmlns:m="http://schemas.openxmlformats.org/officeDocument/2006/math">
                    <m:r>
                      <a:rPr lang="en-US" altLang="ja-JP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𝟏</m:t>
                    </m:r>
                    <m:r>
                      <a:rPr lang="en-US" altLang="ja-JP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[</m:t>
                    </m:r>
                    <m:r>
                      <a:rPr lang="en-US" altLang="ja-JP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𝑵</m:t>
                    </m:r>
                    <m:r>
                      <a:rPr lang="en-US" altLang="ja-JP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/</m:t>
                    </m:r>
                    <m:r>
                      <a:rPr lang="en-US" altLang="ja-JP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𝑪</m:t>
                    </m:r>
                    <m:r>
                      <a:rPr lang="en-US" altLang="ja-JP" sz="3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ゴシック" panose="020B0609070205080204" pitchFamily="49" charset="-128"/>
                      </a:rPr>
                      <m:t>]</m:t>
                    </m:r>
                  </m:oMath>
                </a14:m>
                <a:endParaRPr lang="ja-JP" altLang="en-US" sz="3200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970" y="2709655"/>
                <a:ext cx="3139001" cy="584775"/>
              </a:xfrm>
              <a:prstGeom prst="rect">
                <a:avLst/>
              </a:prstGeom>
              <a:blipFill>
                <a:blip r:embed="rId7"/>
                <a:stretch>
                  <a:fillRect l="-4854" t="-16667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/>
          <p:cNvCxnSpPr>
            <a:cxnSpLocks/>
          </p:cNvCxnSpPr>
          <p:nvPr/>
        </p:nvCxnSpPr>
        <p:spPr>
          <a:xfrm flipH="1" flipV="1">
            <a:off x="8248933" y="3425377"/>
            <a:ext cx="589672" cy="390226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8022870" y="3418071"/>
            <a:ext cx="1458358" cy="1046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平行四辺形 23"/>
          <p:cNvSpPr/>
          <p:nvPr/>
        </p:nvSpPr>
        <p:spPr>
          <a:xfrm rot="1204530">
            <a:off x="8538531" y="3686992"/>
            <a:ext cx="509702" cy="466332"/>
          </a:xfrm>
          <a:custGeom>
            <a:avLst/>
            <a:gdLst>
              <a:gd name="connsiteX0" fmla="*/ 0 w 516052"/>
              <a:gd name="connsiteY0" fmla="*/ 443276 h 443276"/>
              <a:gd name="connsiteX1" fmla="*/ 110819 w 516052"/>
              <a:gd name="connsiteY1" fmla="*/ 0 h 443276"/>
              <a:gd name="connsiteX2" fmla="*/ 516052 w 516052"/>
              <a:gd name="connsiteY2" fmla="*/ 0 h 443276"/>
              <a:gd name="connsiteX3" fmla="*/ 405233 w 516052"/>
              <a:gd name="connsiteY3" fmla="*/ 443276 h 443276"/>
              <a:gd name="connsiteX4" fmla="*/ 0 w 516052"/>
              <a:gd name="connsiteY4" fmla="*/ 443276 h 443276"/>
              <a:gd name="connsiteX0" fmla="*/ 0 w 516052"/>
              <a:gd name="connsiteY0" fmla="*/ 467264 h 467264"/>
              <a:gd name="connsiteX1" fmla="*/ 110819 w 516052"/>
              <a:gd name="connsiteY1" fmla="*/ 23988 h 467264"/>
              <a:gd name="connsiteX2" fmla="*/ 516052 w 516052"/>
              <a:gd name="connsiteY2" fmla="*/ 23988 h 467264"/>
              <a:gd name="connsiteX3" fmla="*/ 405233 w 516052"/>
              <a:gd name="connsiteY3" fmla="*/ 467264 h 467264"/>
              <a:gd name="connsiteX4" fmla="*/ 0 w 516052"/>
              <a:gd name="connsiteY4" fmla="*/ 467264 h 467264"/>
              <a:gd name="connsiteX0" fmla="*/ 0 w 516052"/>
              <a:gd name="connsiteY0" fmla="*/ 477142 h 477142"/>
              <a:gd name="connsiteX1" fmla="*/ 110819 w 516052"/>
              <a:gd name="connsiteY1" fmla="*/ 33866 h 477142"/>
              <a:gd name="connsiteX2" fmla="*/ 516052 w 516052"/>
              <a:gd name="connsiteY2" fmla="*/ 33866 h 477142"/>
              <a:gd name="connsiteX3" fmla="*/ 405233 w 516052"/>
              <a:gd name="connsiteY3" fmla="*/ 477142 h 477142"/>
              <a:gd name="connsiteX4" fmla="*/ 0 w 516052"/>
              <a:gd name="connsiteY4" fmla="*/ 477142 h 477142"/>
              <a:gd name="connsiteX0" fmla="*/ 0 w 516052"/>
              <a:gd name="connsiteY0" fmla="*/ 485821 h 485821"/>
              <a:gd name="connsiteX1" fmla="*/ 110819 w 516052"/>
              <a:gd name="connsiteY1" fmla="*/ 42545 h 485821"/>
              <a:gd name="connsiteX2" fmla="*/ 516052 w 516052"/>
              <a:gd name="connsiteY2" fmla="*/ 42545 h 485821"/>
              <a:gd name="connsiteX3" fmla="*/ 405233 w 516052"/>
              <a:gd name="connsiteY3" fmla="*/ 485821 h 485821"/>
              <a:gd name="connsiteX4" fmla="*/ 0 w 516052"/>
              <a:gd name="connsiteY4" fmla="*/ 485821 h 485821"/>
              <a:gd name="connsiteX0" fmla="*/ 0 w 516052"/>
              <a:gd name="connsiteY0" fmla="*/ 485821 h 485821"/>
              <a:gd name="connsiteX1" fmla="*/ 110819 w 516052"/>
              <a:gd name="connsiteY1" fmla="*/ 42545 h 485821"/>
              <a:gd name="connsiteX2" fmla="*/ 516052 w 516052"/>
              <a:gd name="connsiteY2" fmla="*/ 42545 h 485821"/>
              <a:gd name="connsiteX3" fmla="*/ 405233 w 516052"/>
              <a:gd name="connsiteY3" fmla="*/ 485821 h 485821"/>
              <a:gd name="connsiteX4" fmla="*/ 0 w 516052"/>
              <a:gd name="connsiteY4" fmla="*/ 485821 h 485821"/>
              <a:gd name="connsiteX0" fmla="*/ 0 w 516052"/>
              <a:gd name="connsiteY0" fmla="*/ 485821 h 485821"/>
              <a:gd name="connsiteX1" fmla="*/ 110819 w 516052"/>
              <a:gd name="connsiteY1" fmla="*/ 42545 h 485821"/>
              <a:gd name="connsiteX2" fmla="*/ 516052 w 516052"/>
              <a:gd name="connsiteY2" fmla="*/ 42545 h 485821"/>
              <a:gd name="connsiteX3" fmla="*/ 405233 w 516052"/>
              <a:gd name="connsiteY3" fmla="*/ 485821 h 485821"/>
              <a:gd name="connsiteX4" fmla="*/ 0 w 516052"/>
              <a:gd name="connsiteY4" fmla="*/ 485821 h 485821"/>
              <a:gd name="connsiteX0" fmla="*/ 0 w 516052"/>
              <a:gd name="connsiteY0" fmla="*/ 485821 h 485821"/>
              <a:gd name="connsiteX1" fmla="*/ 110819 w 516052"/>
              <a:gd name="connsiteY1" fmla="*/ 42545 h 485821"/>
              <a:gd name="connsiteX2" fmla="*/ 516052 w 516052"/>
              <a:gd name="connsiteY2" fmla="*/ 42545 h 485821"/>
              <a:gd name="connsiteX3" fmla="*/ 405233 w 516052"/>
              <a:gd name="connsiteY3" fmla="*/ 485821 h 485821"/>
              <a:gd name="connsiteX4" fmla="*/ 0 w 516052"/>
              <a:gd name="connsiteY4" fmla="*/ 485821 h 485821"/>
              <a:gd name="connsiteX0" fmla="*/ 0 w 516052"/>
              <a:gd name="connsiteY0" fmla="*/ 472594 h 472594"/>
              <a:gd name="connsiteX1" fmla="*/ 110819 w 516052"/>
              <a:gd name="connsiteY1" fmla="*/ 29318 h 472594"/>
              <a:gd name="connsiteX2" fmla="*/ 516052 w 516052"/>
              <a:gd name="connsiteY2" fmla="*/ 29318 h 472594"/>
              <a:gd name="connsiteX3" fmla="*/ 405233 w 516052"/>
              <a:gd name="connsiteY3" fmla="*/ 472594 h 472594"/>
              <a:gd name="connsiteX4" fmla="*/ 0 w 516052"/>
              <a:gd name="connsiteY4" fmla="*/ 472594 h 472594"/>
              <a:gd name="connsiteX0" fmla="*/ 0 w 516052"/>
              <a:gd name="connsiteY0" fmla="*/ 472594 h 472594"/>
              <a:gd name="connsiteX1" fmla="*/ 110819 w 516052"/>
              <a:gd name="connsiteY1" fmla="*/ 29318 h 472594"/>
              <a:gd name="connsiteX2" fmla="*/ 516052 w 516052"/>
              <a:gd name="connsiteY2" fmla="*/ 29318 h 472594"/>
              <a:gd name="connsiteX3" fmla="*/ 405233 w 516052"/>
              <a:gd name="connsiteY3" fmla="*/ 472594 h 472594"/>
              <a:gd name="connsiteX4" fmla="*/ 0 w 516052"/>
              <a:gd name="connsiteY4" fmla="*/ 472594 h 472594"/>
              <a:gd name="connsiteX0" fmla="*/ 0 w 509702"/>
              <a:gd name="connsiteY0" fmla="*/ 470567 h 470567"/>
              <a:gd name="connsiteX1" fmla="*/ 110819 w 509702"/>
              <a:gd name="connsiteY1" fmla="*/ 27291 h 470567"/>
              <a:gd name="connsiteX2" fmla="*/ 509702 w 509702"/>
              <a:gd name="connsiteY2" fmla="*/ 32053 h 470567"/>
              <a:gd name="connsiteX3" fmla="*/ 405233 w 509702"/>
              <a:gd name="connsiteY3" fmla="*/ 470567 h 470567"/>
              <a:gd name="connsiteX4" fmla="*/ 0 w 509702"/>
              <a:gd name="connsiteY4" fmla="*/ 470567 h 470567"/>
              <a:gd name="connsiteX0" fmla="*/ 0 w 509702"/>
              <a:gd name="connsiteY0" fmla="*/ 470567 h 470567"/>
              <a:gd name="connsiteX1" fmla="*/ 110819 w 509702"/>
              <a:gd name="connsiteY1" fmla="*/ 27291 h 470567"/>
              <a:gd name="connsiteX2" fmla="*/ 509702 w 509702"/>
              <a:gd name="connsiteY2" fmla="*/ 32053 h 470567"/>
              <a:gd name="connsiteX3" fmla="*/ 405233 w 509702"/>
              <a:gd name="connsiteY3" fmla="*/ 470567 h 470567"/>
              <a:gd name="connsiteX4" fmla="*/ 0 w 509702"/>
              <a:gd name="connsiteY4" fmla="*/ 470567 h 470567"/>
              <a:gd name="connsiteX0" fmla="*/ 0 w 509702"/>
              <a:gd name="connsiteY0" fmla="*/ 466332 h 466332"/>
              <a:gd name="connsiteX1" fmla="*/ 110819 w 509702"/>
              <a:gd name="connsiteY1" fmla="*/ 23056 h 466332"/>
              <a:gd name="connsiteX2" fmla="*/ 509702 w 509702"/>
              <a:gd name="connsiteY2" fmla="*/ 27818 h 466332"/>
              <a:gd name="connsiteX3" fmla="*/ 405233 w 509702"/>
              <a:gd name="connsiteY3" fmla="*/ 466332 h 466332"/>
              <a:gd name="connsiteX4" fmla="*/ 0 w 509702"/>
              <a:gd name="connsiteY4" fmla="*/ 466332 h 466332"/>
              <a:gd name="connsiteX0" fmla="*/ 0 w 509702"/>
              <a:gd name="connsiteY0" fmla="*/ 466332 h 466332"/>
              <a:gd name="connsiteX1" fmla="*/ 110819 w 509702"/>
              <a:gd name="connsiteY1" fmla="*/ 23056 h 466332"/>
              <a:gd name="connsiteX2" fmla="*/ 509702 w 509702"/>
              <a:gd name="connsiteY2" fmla="*/ 27818 h 466332"/>
              <a:gd name="connsiteX3" fmla="*/ 405233 w 509702"/>
              <a:gd name="connsiteY3" fmla="*/ 466332 h 466332"/>
              <a:gd name="connsiteX4" fmla="*/ 0 w 509702"/>
              <a:gd name="connsiteY4" fmla="*/ 466332 h 466332"/>
              <a:gd name="connsiteX0" fmla="*/ 0 w 509702"/>
              <a:gd name="connsiteY0" fmla="*/ 466332 h 466332"/>
              <a:gd name="connsiteX1" fmla="*/ 110819 w 509702"/>
              <a:gd name="connsiteY1" fmla="*/ 23056 h 466332"/>
              <a:gd name="connsiteX2" fmla="*/ 509702 w 509702"/>
              <a:gd name="connsiteY2" fmla="*/ 27818 h 466332"/>
              <a:gd name="connsiteX3" fmla="*/ 405233 w 509702"/>
              <a:gd name="connsiteY3" fmla="*/ 466332 h 466332"/>
              <a:gd name="connsiteX4" fmla="*/ 0 w 509702"/>
              <a:gd name="connsiteY4" fmla="*/ 466332 h 466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702" h="466332">
                <a:moveTo>
                  <a:pt x="0" y="466332"/>
                </a:moveTo>
                <a:cubicBezTo>
                  <a:pt x="9952" y="180461"/>
                  <a:pt x="29429" y="150178"/>
                  <a:pt x="110819" y="23056"/>
                </a:cubicBezTo>
                <a:cubicBezTo>
                  <a:pt x="274472" y="-21394"/>
                  <a:pt x="380975" y="8767"/>
                  <a:pt x="509702" y="27818"/>
                </a:cubicBezTo>
                <a:cubicBezTo>
                  <a:pt x="436249" y="169227"/>
                  <a:pt x="405661" y="310636"/>
                  <a:pt x="405233" y="466332"/>
                </a:cubicBezTo>
                <a:cubicBezTo>
                  <a:pt x="271742" y="444107"/>
                  <a:pt x="141428" y="437757"/>
                  <a:pt x="0" y="466332"/>
                </a:cubicBezTo>
                <a:close/>
              </a:path>
            </a:pathLst>
          </a:cu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47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8" grpId="0"/>
      <p:bldP spid="25" grpId="0"/>
      <p:bldP spid="26" grpId="0"/>
      <p:bldP spid="27" grpId="0"/>
      <p:bldP spid="28" grpId="0"/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78578" y="610607"/>
            <a:ext cx="113001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半径</a:t>
            </a:r>
            <a:r>
              <a:rPr lang="ja-JP" altLang="en-US" sz="32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[m]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の球面の表面積はＳ＝④（　　　　　　）なので、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7520078" y="348996"/>
                <a:ext cx="228947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6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ja-JP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6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6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078" y="348996"/>
                <a:ext cx="2289473" cy="11079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>
          <a:xfrm>
            <a:off x="478578" y="1831677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球面全体を貫く電気力線の本数Ｎは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454396" y="2856316"/>
                <a:ext cx="2542684" cy="10353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ja-JP" alt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＝⑤</m:t>
                      </m:r>
                    </m:oMath>
                  </m:oMathPara>
                </a14:m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6" y="2856316"/>
                <a:ext cx="2542684" cy="1035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791333" y="2906782"/>
                <a:ext cx="236500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ja-JP" altLang="en-US" sz="5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33" y="2906782"/>
                <a:ext cx="2365006" cy="9233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正方形/長方形 11"/>
              <p:cNvSpPr/>
              <p:nvPr/>
            </p:nvSpPr>
            <p:spPr>
              <a:xfrm>
                <a:off x="454396" y="4077386"/>
                <a:ext cx="11959579" cy="1270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ここで</a:t>
                </a:r>
                <a14:m>
                  <m:oMath xmlns:m="http://schemas.openxmlformats.org/officeDocument/2006/math">
                    <m:r>
                      <a:rPr lang="en-US" altLang="ja-JP" sz="5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ja-JP" altLang="en-US" sz="5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5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5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ja-JP" altLang="en-US" sz="5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ja-JP" altLang="en-US" sz="3200" dirty="0">
                    <a:solidFill>
                      <a:srgbClr val="00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とおくと</a:t>
                </a:r>
              </a:p>
            </p:txBody>
          </p:sp>
        </mc:Choice>
        <mc:Fallback xmlns=""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6" y="4077386"/>
                <a:ext cx="11959579" cy="1270220"/>
              </a:xfrm>
              <a:prstGeom prst="rect">
                <a:avLst/>
              </a:prstGeom>
              <a:blipFill>
                <a:blip r:embed="rId5"/>
                <a:stretch>
                  <a:fillRect l="-1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454396" y="5622506"/>
                <a:ext cx="177324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6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ja-JP" altLang="en-US" sz="6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</m:oMath>
                  </m:oMathPara>
                </a14:m>
                <a:endParaRPr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96" y="5622506"/>
                <a:ext cx="1773241" cy="10156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2091313" y="5622506"/>
                <a:ext cx="2410275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ja-JP" altLang="en-US" sz="5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313" y="5622506"/>
                <a:ext cx="2410275" cy="9233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469528" y="5204470"/>
                <a:ext cx="2420278" cy="16535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⑧</m:t>
                      </m:r>
                      <m:f>
                        <m:f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ja-JP" altLang="en-US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ja-JP" altLang="en-US" sz="5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528" y="5204470"/>
                <a:ext cx="2420278" cy="16535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正方形/長方形 15"/>
          <p:cNvSpPr/>
          <p:nvPr/>
        </p:nvSpPr>
        <p:spPr>
          <a:xfrm>
            <a:off x="6842020" y="5827806"/>
            <a:ext cx="52116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…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電気力線の本数を求める式。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C54C8F9-82B5-418F-B73D-6A27342FDBF7}"/>
                  </a:ext>
                </a:extLst>
              </p:cNvPr>
              <p:cNvSpPr/>
              <p:nvPr/>
            </p:nvSpPr>
            <p:spPr>
              <a:xfrm>
                <a:off x="4891803" y="2409825"/>
                <a:ext cx="4081181" cy="16481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f>
                        <m:f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5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5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6C54C8F9-82B5-418F-B73D-6A27342FDB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803" y="2409825"/>
                <a:ext cx="4081181" cy="16481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450A76D-190A-46E1-90FE-2A5E60948A77}"/>
                  </a:ext>
                </a:extLst>
              </p:cNvPr>
              <p:cNvSpPr/>
              <p:nvPr/>
            </p:nvSpPr>
            <p:spPr>
              <a:xfrm>
                <a:off x="8867455" y="2880276"/>
                <a:ext cx="3120406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ja-JP" altLang="en-US" sz="5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5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ja-JP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ja-JP" altLang="en-US" sz="5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A450A76D-190A-46E1-90FE-2A5E60948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7455" y="2880276"/>
                <a:ext cx="3120406" cy="9233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10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7" grpId="0"/>
      <p:bldP spid="1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81000" y="510234"/>
            <a:ext cx="11438466" cy="14636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電気力線とガウスの法則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（ガウスの法則は教科書では「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注扱い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」だが法則として確実に覚えたい）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タイトル 1"/>
              <p:cNvSpPr txBox="1">
                <a:spLocks/>
              </p:cNvSpPr>
              <p:nvPr/>
            </p:nvSpPr>
            <p:spPr>
              <a:xfrm>
                <a:off x="512325" y="2253307"/>
                <a:ext cx="11307141" cy="146367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空間内に電荷が分布しているとき、</a:t>
                </a:r>
                <a:r>
                  <a:rPr lang="ja-JP" altLang="en-US" sz="3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任意の閉曲面</a:t>
                </a:r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を外向きに貫く電気力線の総数</a:t>
                </a:r>
                <a:r>
                  <a:rPr lang="en-US" altLang="ja-JP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は、閉曲面に含まれる電荷の和を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として、</a:t>
                </a:r>
              </a:p>
            </p:txBody>
          </p:sp>
        </mc:Choice>
        <mc:Fallback xmlns="">
          <p:sp>
            <p:nvSpPr>
              <p:cNvPr id="5" name="タイトル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25" y="2253307"/>
                <a:ext cx="11307141" cy="1463673"/>
              </a:xfrm>
              <a:prstGeom prst="rect">
                <a:avLst/>
              </a:prstGeom>
              <a:blipFill>
                <a:blip r:embed="rId2"/>
                <a:stretch>
                  <a:fillRect l="-1348" t="-7083" r="-593" b="-1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3199985" y="3996380"/>
                <a:ext cx="6363152" cy="1809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7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:r>
                  <a:rPr lang="ja-JP" altLang="en-US" sz="72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7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7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ja-JP" sz="7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72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7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ja-JP" sz="72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72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7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7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7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72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ja-JP" altLang="en-US" sz="7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985" y="3996380"/>
                <a:ext cx="6363152" cy="1809854"/>
              </a:xfrm>
              <a:prstGeom prst="rect">
                <a:avLst/>
              </a:prstGeom>
              <a:blipFill>
                <a:blip r:embed="rId3"/>
                <a:stretch>
                  <a:fillRect l="-7280" t="-4392" b="-23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3687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楕円 3"/>
          <p:cNvSpPr/>
          <p:nvPr/>
        </p:nvSpPr>
        <p:spPr>
          <a:xfrm>
            <a:off x="3551582" y="3892826"/>
            <a:ext cx="59635" cy="59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905643" y="3048307"/>
            <a:ext cx="382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半径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の導体表面に合計で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Q[C]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帯電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5529" y="100233"/>
            <a:ext cx="1011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それぞれの電気力線の総本数は？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6626809" y="10023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ガウスの法則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620989" y="1462322"/>
                <a:ext cx="75754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2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閉曲面に含まれる電荷の和</a:t>
                </a:r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</a:t>
                </a:r>
                <a14:m>
                  <m:oMath xmlns:m="http://schemas.openxmlformats.org/officeDocument/2006/math">
                    <m:r>
                      <a:rPr lang="en-US" altLang="ja-JP" sz="32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ja-JP" altLang="en-US" sz="32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として、</a:t>
                </a:r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89" y="1462322"/>
                <a:ext cx="7575480" cy="584775"/>
              </a:xfrm>
              <a:prstGeom prst="rect">
                <a:avLst/>
              </a:prstGeom>
              <a:blipFill>
                <a:blip r:embed="rId2"/>
                <a:stretch>
                  <a:fillRect l="-2092" t="-16667" r="-161" b="-30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正方形/長方形 10"/>
          <p:cNvSpPr/>
          <p:nvPr/>
        </p:nvSpPr>
        <p:spPr>
          <a:xfrm>
            <a:off x="4037309" y="773887"/>
            <a:ext cx="66607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外向きに貫く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電気力線の総数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は、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20989" y="770199"/>
            <a:ext cx="3416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楕円 12"/>
          <p:cNvSpPr/>
          <p:nvPr/>
        </p:nvSpPr>
        <p:spPr>
          <a:xfrm>
            <a:off x="2331196" y="2643807"/>
            <a:ext cx="2557669" cy="2557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楕円 13"/>
          <p:cNvSpPr/>
          <p:nvPr/>
        </p:nvSpPr>
        <p:spPr>
          <a:xfrm>
            <a:off x="6626809" y="2673626"/>
            <a:ext cx="2557669" cy="2557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334827" y="5201476"/>
            <a:ext cx="264687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この場合には球面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8" name="直線矢印コネクタ 17"/>
          <p:cNvCxnSpPr>
            <a:stCxn id="16" idx="1"/>
          </p:cNvCxnSpPr>
          <p:nvPr/>
        </p:nvCxnSpPr>
        <p:spPr>
          <a:xfrm flipH="1" flipV="1">
            <a:off x="4134679" y="5158648"/>
            <a:ext cx="200148" cy="519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6956568" y="5158645"/>
            <a:ext cx="279119" cy="3352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3566715" y="2012837"/>
            <a:ext cx="37949" cy="1783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3728988" y="2624020"/>
            <a:ext cx="1444313" cy="1192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3703632" y="3979326"/>
            <a:ext cx="1439189" cy="897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3593294" y="4045674"/>
            <a:ext cx="33472" cy="1664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H="1">
            <a:off x="2108988" y="3958944"/>
            <a:ext cx="1341255" cy="1103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H="1" flipV="1">
            <a:off x="1984033" y="2769704"/>
            <a:ext cx="1458358" cy="1046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003555" y="3481890"/>
            <a:ext cx="135811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点電荷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Q[C]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8047525" y="1322462"/>
                <a:ext cx="3724866" cy="1141851"/>
              </a:xfrm>
              <a:prstGeom prst="rect">
                <a:avLst/>
              </a:prstGeom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:r>
                  <a:rPr lang="ja-JP" altLang="en-US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ja-JP" sz="4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440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𝑘𝑄</m:t>
                    </m:r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525" y="1322462"/>
                <a:ext cx="3724866" cy="1141851"/>
              </a:xfrm>
              <a:prstGeom prst="rect">
                <a:avLst/>
              </a:prstGeom>
              <a:blipFill>
                <a:blip r:embed="rId3"/>
                <a:stretch>
                  <a:fillRect l="-5806" t="-510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直線矢印コネクタ 47"/>
          <p:cNvCxnSpPr/>
          <p:nvPr/>
        </p:nvCxnSpPr>
        <p:spPr>
          <a:xfrm flipH="1" flipV="1">
            <a:off x="7867748" y="2040471"/>
            <a:ext cx="37949" cy="1783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V="1">
            <a:off x="8030021" y="2651654"/>
            <a:ext cx="1444313" cy="1192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8004665" y="4006960"/>
            <a:ext cx="1439189" cy="897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7894327" y="4073308"/>
            <a:ext cx="33472" cy="1664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flipH="1">
            <a:off x="6410021" y="3986578"/>
            <a:ext cx="1341255" cy="1103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flipH="1" flipV="1">
            <a:off x="6285066" y="2797338"/>
            <a:ext cx="1458358" cy="1046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楕円 5"/>
          <p:cNvSpPr/>
          <p:nvPr/>
        </p:nvSpPr>
        <p:spPr>
          <a:xfrm>
            <a:off x="7484632" y="3521764"/>
            <a:ext cx="801757" cy="80175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>
          <a:xfrm>
            <a:off x="7822" y="6225287"/>
            <a:ext cx="126773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閉曲面に含まれる電荷の和はどちらも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→電気力線の本数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は同じ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12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6" grpId="0"/>
      <p:bldP spid="47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04EF3D7-75D0-4FC8-8D65-49E60B432E1C}"/>
              </a:ext>
            </a:extLst>
          </p:cNvPr>
          <p:cNvSpPr/>
          <p:nvPr/>
        </p:nvSpPr>
        <p:spPr>
          <a:xfrm>
            <a:off x="366550" y="3151590"/>
            <a:ext cx="11306628" cy="1938559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0C962A3-5B7C-41E2-9E03-05AE1A908E66}"/>
              </a:ext>
            </a:extLst>
          </p:cNvPr>
          <p:cNvSpPr txBox="1">
            <a:spLocks/>
          </p:cNvSpPr>
          <p:nvPr/>
        </p:nvSpPr>
        <p:spPr>
          <a:xfrm>
            <a:off x="808383" y="1047225"/>
            <a:ext cx="10737574" cy="1539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〇電気量の記号と単位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記号　ｑ，Ｑ　　単位　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DEB6AD-0979-46C8-9EBC-A4E79000548B}"/>
              </a:ext>
            </a:extLst>
          </p:cNvPr>
          <p:cNvSpPr/>
          <p:nvPr/>
        </p:nvSpPr>
        <p:spPr>
          <a:xfrm>
            <a:off x="725554" y="3463282"/>
            <a:ext cx="10820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　　　　の　　　が　　　　流れたときに、</a:t>
            </a:r>
            <a:endParaRPr lang="en-US" altLang="ja-JP" sz="3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ja-JP" altLang="en-US" sz="3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通過した　　　　の大きさに等しい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7A0EC6E-7E24-402B-AD54-5352BFD23958}"/>
              </a:ext>
            </a:extLst>
          </p:cNvPr>
          <p:cNvSpPr/>
          <p:nvPr/>
        </p:nvSpPr>
        <p:spPr>
          <a:xfrm>
            <a:off x="583097" y="257460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の定義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1E808D-6C5A-4D17-B399-CD1DF07740F7}"/>
              </a:ext>
            </a:extLst>
          </p:cNvPr>
          <p:cNvSpPr/>
          <p:nvPr/>
        </p:nvSpPr>
        <p:spPr>
          <a:xfrm>
            <a:off x="2648520" y="3485818"/>
            <a:ext cx="1200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B34B37A-6D09-48D1-AE35-E2E8FC3D4D00}"/>
              </a:ext>
            </a:extLst>
          </p:cNvPr>
          <p:cNvSpPr/>
          <p:nvPr/>
        </p:nvSpPr>
        <p:spPr>
          <a:xfrm>
            <a:off x="4529064" y="347102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電流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0C80DDD-F260-454D-A8D9-16C58820B62C}"/>
              </a:ext>
            </a:extLst>
          </p:cNvPr>
          <p:cNvSpPr/>
          <p:nvPr/>
        </p:nvSpPr>
        <p:spPr>
          <a:xfrm>
            <a:off x="6019864" y="3485818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ｓ</a:t>
            </a:r>
            <a:r>
              <a:rPr lang="en-US" altLang="ja-JP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間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1CA965C-BFFA-45CC-8571-585E130A69B4}"/>
              </a:ext>
            </a:extLst>
          </p:cNvPr>
          <p:cNvSpPr/>
          <p:nvPr/>
        </p:nvSpPr>
        <p:spPr>
          <a:xfrm>
            <a:off x="1958688" y="446996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ある断面を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88D62F9-E697-4AFA-B7C1-9D0383265F1A}"/>
              </a:ext>
            </a:extLst>
          </p:cNvPr>
          <p:cNvSpPr/>
          <p:nvPr/>
        </p:nvSpPr>
        <p:spPr>
          <a:xfrm>
            <a:off x="5905070" y="446996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電気量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BEC5314-5FF8-460C-A65B-C863C66A7098}"/>
              </a:ext>
            </a:extLst>
          </p:cNvPr>
          <p:cNvSpPr/>
          <p:nvPr/>
        </p:nvSpPr>
        <p:spPr>
          <a:xfrm>
            <a:off x="2320133" y="5466920"/>
            <a:ext cx="9214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よって、１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]×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ｓ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⇒　１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＝１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[C/</a:t>
            </a:r>
            <a:r>
              <a:rPr lang="ja-JP" altLang="en-US" sz="28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ｓ</a:t>
            </a:r>
            <a:r>
              <a:rPr lang="en-US" altLang="ja-JP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CCD82C-F457-432C-B65D-F5B9881979AE}"/>
              </a:ext>
            </a:extLst>
          </p:cNvPr>
          <p:cNvSpPr/>
          <p:nvPr/>
        </p:nvSpPr>
        <p:spPr>
          <a:xfrm>
            <a:off x="6652326" y="154942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5BCA5BB-650F-4789-A7D9-E9C4CBFD1FE7}"/>
              </a:ext>
            </a:extLst>
          </p:cNvPr>
          <p:cNvSpPr/>
          <p:nvPr/>
        </p:nvSpPr>
        <p:spPr>
          <a:xfrm>
            <a:off x="8153400" y="1549424"/>
            <a:ext cx="20313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クーロン</a:t>
            </a:r>
          </a:p>
        </p:txBody>
      </p:sp>
    </p:spTree>
    <p:extLst>
      <p:ext uri="{BB962C8B-B14F-4D97-AF65-F5344CB8AC3E}">
        <p14:creationId xmlns:p14="http://schemas.microsoft.com/office/powerpoint/2010/main" val="243474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3210F4C-A0C2-4103-AC5C-C3A900DB7D24}"/>
              </a:ext>
            </a:extLst>
          </p:cNvPr>
          <p:cNvSpPr/>
          <p:nvPr/>
        </p:nvSpPr>
        <p:spPr>
          <a:xfrm>
            <a:off x="351182" y="130755"/>
            <a:ext cx="116420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○電界・電場の定義</a:t>
            </a: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１．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の正電荷にはたらく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力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の大きさと向き</a:t>
            </a: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２．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単位面積を垂直に貫く電気力線の本数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と電気力線の向き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EAE0EDB-837D-428C-8E34-67AFE39CE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4887" y="1848051"/>
            <a:ext cx="2248685" cy="1556010"/>
          </a:xfrm>
          <a:prstGeom prst="rect">
            <a:avLst/>
          </a:prstGeom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09DE2DB6-3BCF-49D9-A765-33485AF72D8C}"/>
              </a:ext>
            </a:extLst>
          </p:cNvPr>
          <p:cNvSpPr txBox="1">
            <a:spLocks/>
          </p:cNvSpPr>
          <p:nvPr/>
        </p:nvSpPr>
        <p:spPr>
          <a:xfrm>
            <a:off x="371375" y="3282311"/>
            <a:ext cx="11438466" cy="8950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○ガウスの法則</a:t>
            </a:r>
            <a:endParaRPr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CF9AA511-D890-4B11-9DFC-8FF6D6F63D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5581" y="4024356"/>
                <a:ext cx="11076492" cy="125991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ja-JP" altLang="en-US" sz="28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空間内に電荷が分布しているとき、</a:t>
                </a:r>
                <a:r>
                  <a:rPr lang="ja-JP" altLang="en-US" sz="28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任意の閉曲面</a:t>
                </a:r>
                <a:r>
                  <a:rPr lang="ja-JP" altLang="en-US" sz="28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を外向きに貫く電気力線の総数</a:t>
                </a:r>
                <a:r>
                  <a:rPr lang="en-US" altLang="ja-JP" sz="28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:r>
                  <a:rPr lang="ja-JP" altLang="en-US" sz="28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は、閉曲面に含まれる電荷の和を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ja-JP" altLang="en-US" sz="28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として、</a:t>
                </a:r>
              </a:p>
            </p:txBody>
          </p:sp>
        </mc:Choice>
        <mc:Fallback xmlns="">
          <p:sp>
            <p:nvSpPr>
              <p:cNvPr id="6" name="タイトル 1">
                <a:extLst>
                  <a:ext uri="{FF2B5EF4-FFF2-40B4-BE49-F238E27FC236}">
                    <a16:creationId xmlns:a16="http://schemas.microsoft.com/office/drawing/2014/main" id="{CF9AA511-D890-4B11-9DFC-8FF6D6F63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81" y="4024356"/>
                <a:ext cx="11076492" cy="1259914"/>
              </a:xfrm>
              <a:prstGeom prst="rect">
                <a:avLst/>
              </a:prstGeom>
              <a:blipFill>
                <a:blip r:embed="rId3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6A66593-A2D3-411E-9B5E-6766C1257633}"/>
                  </a:ext>
                </a:extLst>
              </p:cNvPr>
              <p:cNvSpPr/>
              <p:nvPr/>
            </p:nvSpPr>
            <p:spPr>
              <a:xfrm>
                <a:off x="3363615" y="5257290"/>
                <a:ext cx="5510035" cy="1539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60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:r>
                  <a:rPr lang="ja-JP" altLang="en-US" sz="60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＝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sSub>
                          <m:sSubPr>
                            <m:ctrlPr>
                              <a:rPr lang="en-US" altLang="ja-JP" sz="6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6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ja-JP" sz="6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r>
                      <a:rPr lang="en-US" altLang="ja-JP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ja-JP" altLang="en-US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sSub>
                      <m:sSubPr>
                        <m:ctrlPr>
                          <a:rPr lang="en-US" altLang="ja-JP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  <m:sub>
                        <m:r>
                          <a:rPr lang="en-US" altLang="ja-JP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altLang="ja-JP" sz="6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ja-JP" altLang="en-US" sz="6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96A66593-A2D3-411E-9B5E-6766C12576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615" y="5257290"/>
                <a:ext cx="5510035" cy="1539845"/>
              </a:xfrm>
              <a:prstGeom prst="rect">
                <a:avLst/>
              </a:prstGeom>
              <a:blipFill>
                <a:blip r:embed="rId4"/>
                <a:stretch>
                  <a:fillRect l="-6748" t="-1976" b="-19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9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51A6BEA0-5DFA-4EE5-A58E-0954661B81B8}"/>
              </a:ext>
            </a:extLst>
          </p:cNvPr>
          <p:cNvSpPr/>
          <p:nvPr/>
        </p:nvSpPr>
        <p:spPr>
          <a:xfrm>
            <a:off x="404190" y="337790"/>
            <a:ext cx="11589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練習１　薄い導体板の表面（両面）に電荷が均一に帯電している。導体板から左右それぞれに平行に電気力線が伸びている。</a:t>
            </a: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（１）導体板の右側から出ている電気力線の本数は何本か。図から読み取りなさい。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B1926050-34E4-4579-B91A-B451FE26A6E5}"/>
              </a:ext>
            </a:extLst>
          </p:cNvPr>
          <p:cNvGrpSpPr/>
          <p:nvPr/>
        </p:nvGrpSpPr>
        <p:grpSpPr>
          <a:xfrm>
            <a:off x="550016" y="1987760"/>
            <a:ext cx="6202621" cy="3993093"/>
            <a:chOff x="2981643" y="3030853"/>
            <a:chExt cx="3943767" cy="2538899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381191A9-3341-42A8-B7CB-3522DAD948E0}"/>
                </a:ext>
              </a:extLst>
            </p:cNvPr>
            <p:cNvCxnSpPr/>
            <p:nvPr/>
          </p:nvCxnSpPr>
          <p:spPr>
            <a:xfrm rot="10800000">
              <a:off x="3029336" y="525210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DC088555-CF99-4BB6-84BA-E61D644163D6}"/>
                </a:ext>
              </a:extLst>
            </p:cNvPr>
            <p:cNvCxnSpPr/>
            <p:nvPr/>
          </p:nvCxnSpPr>
          <p:spPr>
            <a:xfrm rot="10800000">
              <a:off x="3029336" y="470598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92A4FA37-E7A3-4202-8E93-703380CC1708}"/>
                </a:ext>
              </a:extLst>
            </p:cNvPr>
            <p:cNvCxnSpPr/>
            <p:nvPr/>
          </p:nvCxnSpPr>
          <p:spPr>
            <a:xfrm rot="10800000">
              <a:off x="3107539" y="499589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AEB5BE06-0725-408B-81B9-FBEB1034C4DD}"/>
                </a:ext>
              </a:extLst>
            </p:cNvPr>
            <p:cNvCxnSpPr/>
            <p:nvPr/>
          </p:nvCxnSpPr>
          <p:spPr>
            <a:xfrm rot="10800000">
              <a:off x="3081035" y="444370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D264B98E-42A2-4E87-89CF-559A5C735BF6}"/>
                </a:ext>
              </a:extLst>
            </p:cNvPr>
            <p:cNvCxnSpPr/>
            <p:nvPr/>
          </p:nvCxnSpPr>
          <p:spPr>
            <a:xfrm rot="10800000">
              <a:off x="3009458" y="42065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01DDCDBF-F233-466B-9301-B8AC3CE5B8C0}"/>
                </a:ext>
              </a:extLst>
            </p:cNvPr>
            <p:cNvCxnSpPr/>
            <p:nvPr/>
          </p:nvCxnSpPr>
          <p:spPr>
            <a:xfrm rot="10800000">
              <a:off x="3029335" y="370818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6D33222D-5702-4E6E-8B31-7EFF29058015}"/>
                </a:ext>
              </a:extLst>
            </p:cNvPr>
            <p:cNvCxnSpPr/>
            <p:nvPr/>
          </p:nvCxnSpPr>
          <p:spPr>
            <a:xfrm rot="10800000">
              <a:off x="3153921" y="396951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BAA8C5D9-1439-4897-8DE2-128345E2D1A1}"/>
                </a:ext>
              </a:extLst>
            </p:cNvPr>
            <p:cNvCxnSpPr/>
            <p:nvPr/>
          </p:nvCxnSpPr>
          <p:spPr>
            <a:xfrm rot="10800000">
              <a:off x="2981643" y="343464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0A46C19C-94C7-44BE-B472-3A48A59179AD}"/>
                </a:ext>
              </a:extLst>
            </p:cNvPr>
            <p:cNvSpPr/>
            <p:nvPr/>
          </p:nvSpPr>
          <p:spPr>
            <a:xfrm>
              <a:off x="4808276" y="3030853"/>
              <a:ext cx="335825" cy="25388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748FC983-EB34-408A-9878-14A28D24F62B}"/>
                </a:ext>
              </a:extLst>
            </p:cNvPr>
            <p:cNvCxnSpPr/>
            <p:nvPr/>
          </p:nvCxnSpPr>
          <p:spPr>
            <a:xfrm>
              <a:off x="4997526" y="343845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2887E6D2-9074-42FA-AFC5-93721E801888}"/>
                </a:ext>
              </a:extLst>
            </p:cNvPr>
            <p:cNvCxnSpPr/>
            <p:nvPr/>
          </p:nvCxnSpPr>
          <p:spPr>
            <a:xfrm>
              <a:off x="4997525" y="390505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6015A68C-46B6-4D43-9328-AF26AA27D10A}"/>
                </a:ext>
              </a:extLst>
            </p:cNvPr>
            <p:cNvCxnSpPr/>
            <p:nvPr/>
          </p:nvCxnSpPr>
          <p:spPr>
            <a:xfrm>
              <a:off x="4899445" y="36549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A52A3F4C-FAF6-4E25-BF02-43E04BA733EA}"/>
                </a:ext>
              </a:extLst>
            </p:cNvPr>
            <p:cNvCxnSpPr/>
            <p:nvPr/>
          </p:nvCxnSpPr>
          <p:spPr>
            <a:xfrm>
              <a:off x="4899446" y="420709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9BE1D594-60DD-4EBC-9E0F-2989A93BDDA2}"/>
                </a:ext>
              </a:extLst>
            </p:cNvPr>
            <p:cNvCxnSpPr/>
            <p:nvPr/>
          </p:nvCxnSpPr>
          <p:spPr>
            <a:xfrm>
              <a:off x="4984273" y="447071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4D439CA2-489D-4939-9346-7FAA9A233558}"/>
                </a:ext>
              </a:extLst>
            </p:cNvPr>
            <p:cNvCxnSpPr/>
            <p:nvPr/>
          </p:nvCxnSpPr>
          <p:spPr>
            <a:xfrm>
              <a:off x="5024031" y="498899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DBCF5995-C779-4BE2-9BFF-44F62FCA1B62}"/>
                </a:ext>
              </a:extLst>
            </p:cNvPr>
            <p:cNvCxnSpPr/>
            <p:nvPr/>
          </p:nvCxnSpPr>
          <p:spPr>
            <a:xfrm>
              <a:off x="4906070" y="471440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3E7EAA23-D6CF-4FC8-BFC2-1683361C2D70}"/>
                </a:ext>
              </a:extLst>
            </p:cNvPr>
            <p:cNvCxnSpPr/>
            <p:nvPr/>
          </p:nvCxnSpPr>
          <p:spPr>
            <a:xfrm>
              <a:off x="4912697" y="526253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893B29E0-822B-4008-83EA-06FAF442D6A6}"/>
                  </a:ext>
                </a:extLst>
              </p:cNvPr>
              <p:cNvSpPr/>
              <p:nvPr/>
            </p:nvSpPr>
            <p:spPr>
              <a:xfrm>
                <a:off x="7121424" y="1837899"/>
                <a:ext cx="458289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（２）導体板から１ｍ離れた点の１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の断面を貫く電気力線の本数は何本か。図から読み取りなさい。</a:t>
                </a:r>
              </a:p>
            </p:txBody>
          </p:sp>
        </mc:Choice>
        <mc:Fallback xmlns=""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893B29E0-822B-4008-83EA-06FAF442D6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1424" y="1837899"/>
                <a:ext cx="4582896" cy="923330"/>
              </a:xfrm>
              <a:prstGeom prst="rect">
                <a:avLst/>
              </a:prstGeom>
              <a:blipFill>
                <a:blip r:embed="rId2"/>
                <a:stretch>
                  <a:fillRect l="-1064" t="-4605" r="-266" b="-92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B6D2303-F9C4-46D1-9CE0-13FD1963E316}"/>
              </a:ext>
            </a:extLst>
          </p:cNvPr>
          <p:cNvSpPr/>
          <p:nvPr/>
        </p:nvSpPr>
        <p:spPr>
          <a:xfrm>
            <a:off x="9367413" y="778490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８本</a:t>
            </a:r>
            <a:endParaRPr lang="en-US" altLang="ja-JP" sz="6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6AF4B3D9-CEF5-43E3-BD9F-FC32CCA9D1CD}"/>
              </a:ext>
            </a:extLst>
          </p:cNvPr>
          <p:cNvCxnSpPr>
            <a:cxnSpLocks/>
          </p:cNvCxnSpPr>
          <p:nvPr/>
        </p:nvCxnSpPr>
        <p:spPr>
          <a:xfrm>
            <a:off x="3691316" y="5852175"/>
            <a:ext cx="68911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C86E37F9-5A92-4967-948C-085A3A0698FD}"/>
              </a:ext>
            </a:extLst>
          </p:cNvPr>
          <p:cNvSpPr/>
          <p:nvPr/>
        </p:nvSpPr>
        <p:spPr>
          <a:xfrm>
            <a:off x="3709676" y="5975046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B226F30C-2931-49D5-A1EA-260C8CBA1ED5}"/>
              </a:ext>
            </a:extLst>
          </p:cNvPr>
          <p:cNvSpPr/>
          <p:nvPr/>
        </p:nvSpPr>
        <p:spPr>
          <a:xfrm>
            <a:off x="4341211" y="4819107"/>
            <a:ext cx="416036" cy="97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E4397F09-70B0-4927-88D9-14E20B942227}"/>
                  </a:ext>
                </a:extLst>
              </p:cNvPr>
              <p:cNvSpPr/>
              <p:nvPr/>
            </p:nvSpPr>
            <p:spPr>
              <a:xfrm>
                <a:off x="4677085" y="5661558"/>
                <a:ext cx="1683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E4397F09-70B0-4927-88D9-14E20B9422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85" y="5661558"/>
                <a:ext cx="1683074" cy="461665"/>
              </a:xfrm>
              <a:prstGeom prst="rect">
                <a:avLst/>
              </a:prstGeom>
              <a:blipFill>
                <a:blip r:embed="rId3"/>
                <a:stretch>
                  <a:fillRect l="-5435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3A1FDDDA-A125-4430-A13A-259B9C6C9405}"/>
              </a:ext>
            </a:extLst>
          </p:cNvPr>
          <p:cNvSpPr/>
          <p:nvPr/>
        </p:nvSpPr>
        <p:spPr>
          <a:xfrm>
            <a:off x="9763652" y="2685182"/>
            <a:ext cx="15279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</a:t>
            </a:r>
            <a:endParaRPr lang="en-US" altLang="ja-JP" sz="6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FDBCAD37-5278-4299-A922-103119BF66F4}"/>
              </a:ext>
            </a:extLst>
          </p:cNvPr>
          <p:cNvSpPr/>
          <p:nvPr/>
        </p:nvSpPr>
        <p:spPr>
          <a:xfrm>
            <a:off x="7126259" y="3871221"/>
            <a:ext cx="4815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（３）導体板から１ｍ離れた点における電界・電場の強さを求めなさい。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913345EE-0382-4C31-9113-08DFBD6C3251}"/>
              </a:ext>
            </a:extLst>
          </p:cNvPr>
          <p:cNvSpPr/>
          <p:nvPr/>
        </p:nvSpPr>
        <p:spPr>
          <a:xfrm>
            <a:off x="8405598" y="4862809"/>
            <a:ext cx="3023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2[N/C]</a:t>
            </a:r>
          </a:p>
        </p:txBody>
      </p:sp>
    </p:spTree>
    <p:extLst>
      <p:ext uri="{BB962C8B-B14F-4D97-AF65-F5344CB8AC3E}">
        <p14:creationId xmlns:p14="http://schemas.microsoft.com/office/powerpoint/2010/main" val="246344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6" grpId="0" animBg="1"/>
      <p:bldP spid="37" grpId="0"/>
      <p:bldP spid="38" grpId="0"/>
      <p:bldP spid="39" grpId="0"/>
      <p:bldP spid="4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6B9DB69-FF8A-4C4F-B179-62B9BEEE4B7E}"/>
                  </a:ext>
                </a:extLst>
              </p:cNvPr>
              <p:cNvSpPr/>
              <p:nvPr/>
            </p:nvSpPr>
            <p:spPr>
              <a:xfrm>
                <a:off x="7220372" y="2013002"/>
                <a:ext cx="487002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（４）導体板の片面の表面積は何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か。</a:t>
                </a: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E6B9DB69-FF8A-4C4F-B179-62B9BEEE4B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372" y="2013002"/>
                <a:ext cx="4870027" cy="369332"/>
              </a:xfrm>
              <a:prstGeom prst="rect">
                <a:avLst/>
              </a:prstGeom>
              <a:blipFill>
                <a:blip r:embed="rId2"/>
                <a:stretch>
                  <a:fillRect l="-1001"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2459C3E-F934-48C1-8C5A-472DE465B616}"/>
              </a:ext>
            </a:extLst>
          </p:cNvPr>
          <p:cNvGrpSpPr/>
          <p:nvPr/>
        </p:nvGrpSpPr>
        <p:grpSpPr>
          <a:xfrm>
            <a:off x="550016" y="1987760"/>
            <a:ext cx="6202621" cy="3993093"/>
            <a:chOff x="2981643" y="3030853"/>
            <a:chExt cx="3943767" cy="2538899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6021120F-3F4B-4D2B-B439-CAB9B7173F44}"/>
                </a:ext>
              </a:extLst>
            </p:cNvPr>
            <p:cNvCxnSpPr/>
            <p:nvPr/>
          </p:nvCxnSpPr>
          <p:spPr>
            <a:xfrm rot="10800000">
              <a:off x="3029336" y="525210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6544CE9C-8D8F-461F-8675-4ED9B4113B45}"/>
                </a:ext>
              </a:extLst>
            </p:cNvPr>
            <p:cNvCxnSpPr/>
            <p:nvPr/>
          </p:nvCxnSpPr>
          <p:spPr>
            <a:xfrm rot="10800000">
              <a:off x="3029336" y="470598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59D006A5-02DB-41F1-988B-547C71C9FA34}"/>
                </a:ext>
              </a:extLst>
            </p:cNvPr>
            <p:cNvCxnSpPr/>
            <p:nvPr/>
          </p:nvCxnSpPr>
          <p:spPr>
            <a:xfrm rot="10800000">
              <a:off x="3107539" y="499589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72217990-ACCB-4552-9E22-689A9D9F0845}"/>
                </a:ext>
              </a:extLst>
            </p:cNvPr>
            <p:cNvCxnSpPr/>
            <p:nvPr/>
          </p:nvCxnSpPr>
          <p:spPr>
            <a:xfrm rot="10800000">
              <a:off x="3081035" y="444370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C0BAA4A4-0301-4CC8-A9AB-917030528618}"/>
                </a:ext>
              </a:extLst>
            </p:cNvPr>
            <p:cNvCxnSpPr/>
            <p:nvPr/>
          </p:nvCxnSpPr>
          <p:spPr>
            <a:xfrm rot="10800000">
              <a:off x="3009458" y="42065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163C2925-2922-4456-9128-5C7879D4AC49}"/>
                </a:ext>
              </a:extLst>
            </p:cNvPr>
            <p:cNvCxnSpPr/>
            <p:nvPr/>
          </p:nvCxnSpPr>
          <p:spPr>
            <a:xfrm rot="10800000">
              <a:off x="3029335" y="370818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7B1C0F77-3FFA-4EAA-917F-F7B8CBED31F8}"/>
                </a:ext>
              </a:extLst>
            </p:cNvPr>
            <p:cNvCxnSpPr/>
            <p:nvPr/>
          </p:nvCxnSpPr>
          <p:spPr>
            <a:xfrm rot="10800000">
              <a:off x="3153921" y="396951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18D67A7F-98C0-4C0B-A89D-414851224FB6}"/>
                </a:ext>
              </a:extLst>
            </p:cNvPr>
            <p:cNvCxnSpPr/>
            <p:nvPr/>
          </p:nvCxnSpPr>
          <p:spPr>
            <a:xfrm rot="10800000">
              <a:off x="2981643" y="343464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0C78C2E1-DEA6-4140-B887-38EFC91BD0C3}"/>
                </a:ext>
              </a:extLst>
            </p:cNvPr>
            <p:cNvSpPr/>
            <p:nvPr/>
          </p:nvSpPr>
          <p:spPr>
            <a:xfrm>
              <a:off x="4808276" y="3030853"/>
              <a:ext cx="335825" cy="25388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B6453E29-6B2F-4FBC-B7BA-08176E78BF6E}"/>
                </a:ext>
              </a:extLst>
            </p:cNvPr>
            <p:cNvCxnSpPr/>
            <p:nvPr/>
          </p:nvCxnSpPr>
          <p:spPr>
            <a:xfrm>
              <a:off x="4997526" y="343845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61255332-9C5C-48FB-B2A5-EBC6AFFE38A8}"/>
                </a:ext>
              </a:extLst>
            </p:cNvPr>
            <p:cNvCxnSpPr/>
            <p:nvPr/>
          </p:nvCxnSpPr>
          <p:spPr>
            <a:xfrm>
              <a:off x="4997525" y="390505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3DED549C-FC2F-4A50-9FA3-88E07B3D34DE}"/>
                </a:ext>
              </a:extLst>
            </p:cNvPr>
            <p:cNvCxnSpPr/>
            <p:nvPr/>
          </p:nvCxnSpPr>
          <p:spPr>
            <a:xfrm>
              <a:off x="4899445" y="36549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166021FD-1C28-49BC-95BC-99F3D3CC80B3}"/>
                </a:ext>
              </a:extLst>
            </p:cNvPr>
            <p:cNvCxnSpPr/>
            <p:nvPr/>
          </p:nvCxnSpPr>
          <p:spPr>
            <a:xfrm>
              <a:off x="4899446" y="420709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43111B0D-6774-4BA9-ACF5-E7696762DB63}"/>
                </a:ext>
              </a:extLst>
            </p:cNvPr>
            <p:cNvCxnSpPr/>
            <p:nvPr/>
          </p:nvCxnSpPr>
          <p:spPr>
            <a:xfrm>
              <a:off x="4984273" y="447071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A1AC7370-DF79-4E3F-9181-9C3E4510BD12}"/>
                </a:ext>
              </a:extLst>
            </p:cNvPr>
            <p:cNvCxnSpPr/>
            <p:nvPr/>
          </p:nvCxnSpPr>
          <p:spPr>
            <a:xfrm>
              <a:off x="5024031" y="498899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7CEC94B8-EF19-4818-AB3B-4A8484BCC277}"/>
                </a:ext>
              </a:extLst>
            </p:cNvPr>
            <p:cNvCxnSpPr/>
            <p:nvPr/>
          </p:nvCxnSpPr>
          <p:spPr>
            <a:xfrm>
              <a:off x="4906070" y="471440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2F6D6A55-47E0-4337-AB94-381B38A45A9B}"/>
                </a:ext>
              </a:extLst>
            </p:cNvPr>
            <p:cNvCxnSpPr/>
            <p:nvPr/>
          </p:nvCxnSpPr>
          <p:spPr>
            <a:xfrm>
              <a:off x="4912697" y="526253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43F76157-7538-44D5-BED6-6EAE1F67EB10}"/>
              </a:ext>
            </a:extLst>
          </p:cNvPr>
          <p:cNvCxnSpPr>
            <a:cxnSpLocks/>
          </p:cNvCxnSpPr>
          <p:nvPr/>
        </p:nvCxnSpPr>
        <p:spPr>
          <a:xfrm>
            <a:off x="3691316" y="5852175"/>
            <a:ext cx="68911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8988AD3-4DAD-4E5E-9639-FAD2C355A3C3}"/>
              </a:ext>
            </a:extLst>
          </p:cNvPr>
          <p:cNvSpPr/>
          <p:nvPr/>
        </p:nvSpPr>
        <p:spPr>
          <a:xfrm>
            <a:off x="3709676" y="5975046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6346CA3F-09CF-4E1A-9112-306140B43DA7}"/>
              </a:ext>
            </a:extLst>
          </p:cNvPr>
          <p:cNvSpPr/>
          <p:nvPr/>
        </p:nvSpPr>
        <p:spPr>
          <a:xfrm>
            <a:off x="4341211" y="4819107"/>
            <a:ext cx="416036" cy="97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26E302C-AF5A-42D6-8610-BF16F5DA5160}"/>
                  </a:ext>
                </a:extLst>
              </p:cNvPr>
              <p:cNvSpPr/>
              <p:nvPr/>
            </p:nvSpPr>
            <p:spPr>
              <a:xfrm>
                <a:off x="4677085" y="5661558"/>
                <a:ext cx="1683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26E302C-AF5A-42D6-8610-BF16F5DA5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085" y="5661558"/>
                <a:ext cx="1683074" cy="461665"/>
              </a:xfrm>
              <a:prstGeom prst="rect">
                <a:avLst/>
              </a:prstGeom>
              <a:blipFill>
                <a:blip r:embed="rId3"/>
                <a:stretch>
                  <a:fillRect l="-5435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64243B88-5393-4672-910C-4AFF7DBB061B}"/>
              </a:ext>
            </a:extLst>
          </p:cNvPr>
          <p:cNvSpPr/>
          <p:nvPr/>
        </p:nvSpPr>
        <p:spPr>
          <a:xfrm>
            <a:off x="289044" y="107497"/>
            <a:ext cx="11589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練習１　薄い導体板の表面（両面）に電荷が均一に帯電している。導体板から左右それぞれに平行に電気力線が伸びている。</a:t>
            </a: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（１）導体板の右側から出ている電気力線の本数は何本か。図から読み取りなさい。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FE2276F2-0A47-4869-8952-AB3BF28B3008}"/>
                  </a:ext>
                </a:extLst>
              </p:cNvPr>
              <p:cNvSpPr/>
              <p:nvPr/>
            </p:nvSpPr>
            <p:spPr>
              <a:xfrm>
                <a:off x="287131" y="767713"/>
                <a:ext cx="9845776" cy="312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（２）導体板から１ｍ離れた点の</a:t>
                </a:r>
                <a:r>
                  <a:rPr lang="ja-JP" altLang="en-US" sz="1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１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ja-JP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ja-JP" altLang="en-US" sz="1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の断面を貫く電気力線の本数は何本か。図から読み取りなさい。</a:t>
                </a: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FE2276F2-0A47-4869-8952-AB3BF28B30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1" y="767713"/>
                <a:ext cx="9845776" cy="312586"/>
              </a:xfrm>
              <a:prstGeom prst="rect">
                <a:avLst/>
              </a:prstGeom>
              <a:blipFill>
                <a:blip r:embed="rId4"/>
                <a:stretch>
                  <a:fillRect l="-186" t="-5882" b="-156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0BE13CD-4403-42D3-B082-30B5B4094896}"/>
              </a:ext>
            </a:extLst>
          </p:cNvPr>
          <p:cNvSpPr/>
          <p:nvPr/>
        </p:nvSpPr>
        <p:spPr>
          <a:xfrm>
            <a:off x="10390187" y="14857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８本</a:t>
            </a:r>
            <a:endParaRPr lang="en-US" altLang="ja-JP" sz="28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B723932-59BB-471C-8328-84B915D7B261}"/>
              </a:ext>
            </a:extLst>
          </p:cNvPr>
          <p:cNvSpPr/>
          <p:nvPr/>
        </p:nvSpPr>
        <p:spPr>
          <a:xfrm>
            <a:off x="8876346" y="632862"/>
            <a:ext cx="901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2B0E6A3-270D-4032-8072-62BF371C82BE}"/>
              </a:ext>
            </a:extLst>
          </p:cNvPr>
          <p:cNvSpPr/>
          <p:nvPr/>
        </p:nvSpPr>
        <p:spPr>
          <a:xfrm>
            <a:off x="277708" y="1270262"/>
            <a:ext cx="105528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（３）導体板から１ｍ離れた点における電界・電場の強さを求めなさい。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0D0D3BC-7E5D-4E79-BA66-9CC61B4804DA}"/>
              </a:ext>
            </a:extLst>
          </p:cNvPr>
          <p:cNvSpPr/>
          <p:nvPr/>
        </p:nvSpPr>
        <p:spPr>
          <a:xfrm>
            <a:off x="6407465" y="1279716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2[N/C]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5D1F3132-D030-4945-8A56-4249BC1E03F4}"/>
              </a:ext>
            </a:extLst>
          </p:cNvPr>
          <p:cNvSpPr/>
          <p:nvPr/>
        </p:nvSpPr>
        <p:spPr>
          <a:xfrm>
            <a:off x="7227146" y="3559648"/>
            <a:ext cx="449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（５）導体板から２ｍ離れた点における電界・電場の強さを求めなさい。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E938FD9-45DA-454D-B524-015042849F44}"/>
                  </a:ext>
                </a:extLst>
              </p:cNvPr>
              <p:cNvSpPr/>
              <p:nvPr/>
            </p:nvSpPr>
            <p:spPr>
              <a:xfrm>
                <a:off x="8753258" y="2590984"/>
                <a:ext cx="1307794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４</m:t>
                      </m:r>
                      <m:sSup>
                        <m:sSupPr>
                          <m:ctrlP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altLang="ja-JP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8E938FD9-45DA-454D-B524-015042849F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258" y="2590984"/>
                <a:ext cx="1307794" cy="5959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楕円 34">
            <a:extLst>
              <a:ext uri="{FF2B5EF4-FFF2-40B4-BE49-F238E27FC236}">
                <a16:creationId xmlns:a16="http://schemas.microsoft.com/office/drawing/2014/main" id="{298578A6-73C0-41DA-92B9-CF660D41707B}"/>
              </a:ext>
            </a:extLst>
          </p:cNvPr>
          <p:cNvSpPr/>
          <p:nvPr/>
        </p:nvSpPr>
        <p:spPr>
          <a:xfrm>
            <a:off x="4961561" y="2255601"/>
            <a:ext cx="436786" cy="1020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82DF40E-C108-460B-8753-48ACD614C6EF}"/>
                  </a:ext>
                </a:extLst>
              </p:cNvPr>
              <p:cNvSpPr/>
              <p:nvPr/>
            </p:nvSpPr>
            <p:spPr>
              <a:xfrm>
                <a:off x="5283006" y="2054758"/>
                <a:ext cx="1144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E82DF40E-C108-460B-8753-48ACD614C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006" y="2054758"/>
                <a:ext cx="1144888" cy="461665"/>
              </a:xfrm>
              <a:prstGeom prst="rect">
                <a:avLst/>
              </a:prstGeom>
              <a:blipFill>
                <a:blip r:embed="rId6"/>
                <a:stretch>
                  <a:fillRect l="-8556" t="-14474" r="-160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37025392-4A19-447E-A51F-ACD6D50E7BA4}"/>
              </a:ext>
            </a:extLst>
          </p:cNvPr>
          <p:cNvCxnSpPr>
            <a:cxnSpLocks/>
          </p:cNvCxnSpPr>
          <p:nvPr/>
        </p:nvCxnSpPr>
        <p:spPr>
          <a:xfrm>
            <a:off x="3682483" y="2408228"/>
            <a:ext cx="13252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9FF7F81-6264-4251-9FF0-BA4AB6A93048}"/>
              </a:ext>
            </a:extLst>
          </p:cNvPr>
          <p:cNvSpPr/>
          <p:nvPr/>
        </p:nvSpPr>
        <p:spPr>
          <a:xfrm>
            <a:off x="4025520" y="2113656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7AEDFDDF-47F1-4607-BAB0-D7E34BB403F7}"/>
              </a:ext>
            </a:extLst>
          </p:cNvPr>
          <p:cNvSpPr/>
          <p:nvPr/>
        </p:nvSpPr>
        <p:spPr>
          <a:xfrm>
            <a:off x="8828932" y="4486889"/>
            <a:ext cx="15103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2[N/C]</a:t>
            </a: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3B2830F-31AF-45EC-9151-57E2B97C72AC}"/>
              </a:ext>
            </a:extLst>
          </p:cNvPr>
          <p:cNvSpPr/>
          <p:nvPr/>
        </p:nvSpPr>
        <p:spPr>
          <a:xfrm>
            <a:off x="7311812" y="5263141"/>
            <a:ext cx="4497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導体板から離れても、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１あたりの電気力線の本数は変わらない</a:t>
            </a:r>
          </a:p>
        </p:txBody>
      </p:sp>
    </p:spTree>
    <p:extLst>
      <p:ext uri="{BB962C8B-B14F-4D97-AF65-F5344CB8AC3E}">
        <p14:creationId xmlns:p14="http://schemas.microsoft.com/office/powerpoint/2010/main" val="7901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5" grpId="0" animBg="1"/>
      <p:bldP spid="36" grpId="0"/>
      <p:bldP spid="38" grpId="0"/>
      <p:bldP spid="39" grpId="0"/>
      <p:bldP spid="4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38C5B97-B65C-405D-986A-44D76CEC4EF0}"/>
              </a:ext>
            </a:extLst>
          </p:cNvPr>
          <p:cNvSpPr/>
          <p:nvPr/>
        </p:nvSpPr>
        <p:spPr>
          <a:xfrm>
            <a:off x="0" y="110468"/>
            <a:ext cx="115441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（６）次の文中の空欄に入る語を答えなさい。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平行な電気力線がある。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電気力線に垂直な単位断面を通過する電気力線の本数は（　　　　　　　　）ので、</a:t>
            </a:r>
          </a:p>
          <a:p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どの点においても、（　　　　　　　）の強さは（　　　　　　　）。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C43B3F0-6E7E-4772-B087-5532A5FB2BEE}"/>
              </a:ext>
            </a:extLst>
          </p:cNvPr>
          <p:cNvSpPr/>
          <p:nvPr/>
        </p:nvSpPr>
        <p:spPr>
          <a:xfrm>
            <a:off x="7936707" y="1985454"/>
            <a:ext cx="3528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（７）導体板から電気力線は合計（両側）で何本出ているか。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28C8B64-A528-44F2-8879-B80A63FD3E67}"/>
              </a:ext>
            </a:extLst>
          </p:cNvPr>
          <p:cNvGrpSpPr/>
          <p:nvPr/>
        </p:nvGrpSpPr>
        <p:grpSpPr>
          <a:xfrm>
            <a:off x="306176" y="2407707"/>
            <a:ext cx="6202621" cy="3993093"/>
            <a:chOff x="2981643" y="3030853"/>
            <a:chExt cx="3943767" cy="2538899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49216511-A227-44B1-A68C-183E07B2A598}"/>
                </a:ext>
              </a:extLst>
            </p:cNvPr>
            <p:cNvCxnSpPr/>
            <p:nvPr/>
          </p:nvCxnSpPr>
          <p:spPr>
            <a:xfrm rot="10800000">
              <a:off x="3029336" y="525210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CEBDBABC-860E-401E-9FF4-47CE1BCE02BE}"/>
                </a:ext>
              </a:extLst>
            </p:cNvPr>
            <p:cNvCxnSpPr/>
            <p:nvPr/>
          </p:nvCxnSpPr>
          <p:spPr>
            <a:xfrm rot="10800000">
              <a:off x="3029336" y="470598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C4B2062B-4B28-4767-89A9-02D314D3CA73}"/>
                </a:ext>
              </a:extLst>
            </p:cNvPr>
            <p:cNvCxnSpPr/>
            <p:nvPr/>
          </p:nvCxnSpPr>
          <p:spPr>
            <a:xfrm rot="10800000">
              <a:off x="3107539" y="499589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E1E60FE0-EF27-4339-9614-2C52E1A42AEC}"/>
                </a:ext>
              </a:extLst>
            </p:cNvPr>
            <p:cNvCxnSpPr/>
            <p:nvPr/>
          </p:nvCxnSpPr>
          <p:spPr>
            <a:xfrm rot="10800000">
              <a:off x="3081035" y="444370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D77751B5-0AA0-4DE7-8463-294EAEF91C62}"/>
                </a:ext>
              </a:extLst>
            </p:cNvPr>
            <p:cNvCxnSpPr/>
            <p:nvPr/>
          </p:nvCxnSpPr>
          <p:spPr>
            <a:xfrm rot="10800000">
              <a:off x="3009458" y="42065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24E8B634-AECB-4C9A-8C41-485C24685223}"/>
                </a:ext>
              </a:extLst>
            </p:cNvPr>
            <p:cNvCxnSpPr/>
            <p:nvPr/>
          </p:nvCxnSpPr>
          <p:spPr>
            <a:xfrm rot="10800000">
              <a:off x="3029335" y="370818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F63F5E4C-C614-4388-BBB7-86939EBBBD34}"/>
                </a:ext>
              </a:extLst>
            </p:cNvPr>
            <p:cNvCxnSpPr/>
            <p:nvPr/>
          </p:nvCxnSpPr>
          <p:spPr>
            <a:xfrm rot="10800000">
              <a:off x="3153921" y="396951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0A8D8CFD-82C0-4B65-8A44-EB599DCD86C1}"/>
                </a:ext>
              </a:extLst>
            </p:cNvPr>
            <p:cNvCxnSpPr/>
            <p:nvPr/>
          </p:nvCxnSpPr>
          <p:spPr>
            <a:xfrm rot="10800000">
              <a:off x="2981643" y="343464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9B0B7F6B-D38C-40D7-BEC3-26533C55787B}"/>
                </a:ext>
              </a:extLst>
            </p:cNvPr>
            <p:cNvSpPr/>
            <p:nvPr/>
          </p:nvSpPr>
          <p:spPr>
            <a:xfrm>
              <a:off x="4808276" y="3030853"/>
              <a:ext cx="335825" cy="25388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7547FC69-9D0E-4430-B5F5-DC0C0B8EC5DD}"/>
                </a:ext>
              </a:extLst>
            </p:cNvPr>
            <p:cNvCxnSpPr/>
            <p:nvPr/>
          </p:nvCxnSpPr>
          <p:spPr>
            <a:xfrm>
              <a:off x="4997526" y="343845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49AFEDE7-26E4-4375-A155-966D9373D5F9}"/>
                </a:ext>
              </a:extLst>
            </p:cNvPr>
            <p:cNvCxnSpPr/>
            <p:nvPr/>
          </p:nvCxnSpPr>
          <p:spPr>
            <a:xfrm>
              <a:off x="4997525" y="390505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78F95A81-B09E-4F1C-8668-7BC9BEFC3752}"/>
                </a:ext>
              </a:extLst>
            </p:cNvPr>
            <p:cNvCxnSpPr/>
            <p:nvPr/>
          </p:nvCxnSpPr>
          <p:spPr>
            <a:xfrm>
              <a:off x="4899445" y="36549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DC13BD1B-FD53-4770-A6A6-B75D1308DFA8}"/>
                </a:ext>
              </a:extLst>
            </p:cNvPr>
            <p:cNvCxnSpPr/>
            <p:nvPr/>
          </p:nvCxnSpPr>
          <p:spPr>
            <a:xfrm>
              <a:off x="4899446" y="420709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7CE7A145-5954-490A-83D3-274A30682074}"/>
                </a:ext>
              </a:extLst>
            </p:cNvPr>
            <p:cNvCxnSpPr/>
            <p:nvPr/>
          </p:nvCxnSpPr>
          <p:spPr>
            <a:xfrm>
              <a:off x="4984273" y="447071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E5BE9DF2-28B5-447D-978F-0FAA1840299D}"/>
                </a:ext>
              </a:extLst>
            </p:cNvPr>
            <p:cNvCxnSpPr/>
            <p:nvPr/>
          </p:nvCxnSpPr>
          <p:spPr>
            <a:xfrm>
              <a:off x="5024031" y="498899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7EEA7ACD-D013-4D0A-8DDC-D382EA68A16C}"/>
                </a:ext>
              </a:extLst>
            </p:cNvPr>
            <p:cNvCxnSpPr/>
            <p:nvPr/>
          </p:nvCxnSpPr>
          <p:spPr>
            <a:xfrm>
              <a:off x="4906070" y="471440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B3EE7BDD-CA1E-4196-B483-56DB2144E068}"/>
                </a:ext>
              </a:extLst>
            </p:cNvPr>
            <p:cNvCxnSpPr/>
            <p:nvPr/>
          </p:nvCxnSpPr>
          <p:spPr>
            <a:xfrm>
              <a:off x="4912697" y="526253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DEEAC06-CD7D-462C-B9B8-0B11D1B58F55}"/>
              </a:ext>
            </a:extLst>
          </p:cNvPr>
          <p:cNvCxnSpPr>
            <a:cxnSpLocks/>
          </p:cNvCxnSpPr>
          <p:nvPr/>
        </p:nvCxnSpPr>
        <p:spPr>
          <a:xfrm>
            <a:off x="3447476" y="6272122"/>
            <a:ext cx="68911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8E8EA585-20FE-4C3D-8E18-B11C2B70157C}"/>
              </a:ext>
            </a:extLst>
          </p:cNvPr>
          <p:cNvSpPr/>
          <p:nvPr/>
        </p:nvSpPr>
        <p:spPr>
          <a:xfrm>
            <a:off x="3465836" y="639499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A0343BD-34B4-43E9-A451-6AB8BEB82ADE}"/>
              </a:ext>
            </a:extLst>
          </p:cNvPr>
          <p:cNvSpPr/>
          <p:nvPr/>
        </p:nvSpPr>
        <p:spPr>
          <a:xfrm>
            <a:off x="4097371" y="5239054"/>
            <a:ext cx="416036" cy="97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FEFF7FC-002B-46E7-8330-77F232728E18}"/>
                  </a:ext>
                </a:extLst>
              </p:cNvPr>
              <p:cNvSpPr/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3FEFF7FC-002B-46E7-8330-77F232728E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  <a:blipFill>
                <a:blip r:embed="rId2"/>
                <a:stretch>
                  <a:fillRect l="-5435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楕円 27">
            <a:extLst>
              <a:ext uri="{FF2B5EF4-FFF2-40B4-BE49-F238E27FC236}">
                <a16:creationId xmlns:a16="http://schemas.microsoft.com/office/drawing/2014/main" id="{BA10C4E3-1D33-4260-9F41-4D418E2AF9B1}"/>
              </a:ext>
            </a:extLst>
          </p:cNvPr>
          <p:cNvSpPr/>
          <p:nvPr/>
        </p:nvSpPr>
        <p:spPr>
          <a:xfrm>
            <a:off x="4717721" y="2675548"/>
            <a:ext cx="436786" cy="1020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87760C0-05F4-44A4-A069-FDBA0A87D92C}"/>
                  </a:ext>
                </a:extLst>
              </p:cNvPr>
              <p:cNvSpPr/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87760C0-05F4-44A4-A069-FDBA0A87D9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  <a:blipFill>
                <a:blip r:embed="rId3"/>
                <a:stretch>
                  <a:fillRect l="-8556" t="-14474" r="-160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312220A8-2C19-4118-AC55-E1287C59DECA}"/>
              </a:ext>
            </a:extLst>
          </p:cNvPr>
          <p:cNvCxnSpPr>
            <a:cxnSpLocks/>
          </p:cNvCxnSpPr>
          <p:nvPr/>
        </p:nvCxnSpPr>
        <p:spPr>
          <a:xfrm>
            <a:off x="3438643" y="2828175"/>
            <a:ext cx="13252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198705C5-330B-4809-9C6A-CF87A1DF59A3}"/>
              </a:ext>
            </a:extLst>
          </p:cNvPr>
          <p:cNvSpPr/>
          <p:nvPr/>
        </p:nvSpPr>
        <p:spPr>
          <a:xfrm>
            <a:off x="3781680" y="253360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54437CFB-C5B3-4305-964D-AE5AB6AACEA8}"/>
              </a:ext>
            </a:extLst>
          </p:cNvPr>
          <p:cNvSpPr/>
          <p:nvPr/>
        </p:nvSpPr>
        <p:spPr>
          <a:xfrm>
            <a:off x="6302479" y="114763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変わらない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7C17359A-5FE8-428E-A3DE-75958C734476}"/>
              </a:ext>
            </a:extLst>
          </p:cNvPr>
          <p:cNvSpPr/>
          <p:nvPr/>
        </p:nvSpPr>
        <p:spPr>
          <a:xfrm>
            <a:off x="2560212" y="171320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電界・電場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0C6FA0EE-4CC4-480A-BA5C-C70E2D3F4007}"/>
              </a:ext>
            </a:extLst>
          </p:cNvPr>
          <p:cNvSpPr/>
          <p:nvPr/>
        </p:nvSpPr>
        <p:spPr>
          <a:xfrm>
            <a:off x="5543865" y="169627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変わらない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3665488-362B-4512-8EDB-AADD34D69619}"/>
              </a:ext>
            </a:extLst>
          </p:cNvPr>
          <p:cNvSpPr/>
          <p:nvPr/>
        </p:nvSpPr>
        <p:spPr>
          <a:xfrm>
            <a:off x="7900934" y="3659855"/>
            <a:ext cx="4082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（８）ガウスの法則から、導体板に帯電している電荷の電気量は何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か。ただし、クーロンの比例定数を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とし、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はそのままで良い。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508F9C08-2686-4FD4-969A-B6E1DA7006EC}"/>
                  </a:ext>
                </a:extLst>
              </p:cNvPr>
              <p:cNvSpPr/>
              <p:nvPr/>
            </p:nvSpPr>
            <p:spPr>
              <a:xfrm>
                <a:off x="6926835" y="4823611"/>
                <a:ext cx="5017271" cy="1864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ja-JP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𝒌𝑸</m:t>
                      </m:r>
                    </m:oMath>
                  </m:oMathPara>
                </a14:m>
                <a:endParaRPr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ja-JP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508F9C08-2686-4FD4-969A-B6E1DA700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835" y="4823611"/>
                <a:ext cx="5017271" cy="18644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角丸四角形 35">
            <a:extLst>
              <a:ext uri="{FF2B5EF4-FFF2-40B4-BE49-F238E27FC236}">
                <a16:creationId xmlns:a16="http://schemas.microsoft.com/office/drawing/2014/main" id="{BE05D602-B9E6-4F03-AD63-2A2F00B75B8B}"/>
              </a:ext>
            </a:extLst>
          </p:cNvPr>
          <p:cNvSpPr/>
          <p:nvPr/>
        </p:nvSpPr>
        <p:spPr>
          <a:xfrm>
            <a:off x="2871788" y="2166798"/>
            <a:ext cx="1085850" cy="459181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C078EED4-72AD-4CF0-9E3E-E36A14515F27}"/>
              </a:ext>
            </a:extLst>
          </p:cNvPr>
          <p:cNvSpPr/>
          <p:nvPr/>
        </p:nvSpPr>
        <p:spPr>
          <a:xfrm>
            <a:off x="8803587" y="2663540"/>
            <a:ext cx="24929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１６本</a:t>
            </a:r>
            <a:endParaRPr lang="en-US" altLang="ja-JP" sz="60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39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/>
      <p:bldP spid="33" grpId="0"/>
      <p:bldP spid="34" grpId="0"/>
      <p:bldP spid="35" grpId="0"/>
      <p:bldP spid="36" grpId="0" build="p"/>
      <p:bldP spid="37" grpId="0" animBg="1"/>
      <p:bldP spid="38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F6744D9-8490-45AA-A5C9-44C337E177D3}"/>
              </a:ext>
            </a:extLst>
          </p:cNvPr>
          <p:cNvSpPr/>
          <p:nvPr/>
        </p:nvSpPr>
        <p:spPr>
          <a:xfrm>
            <a:off x="247049" y="191467"/>
            <a:ext cx="11736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練習２　薄い半径２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の導体板の表面（両面）に８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の電荷が均一に帯電している。導体板から左右それぞれに平行に電気力線が伸びている。図中の電気力線の本数は正確でない。クーロンの比例定数を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とする。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はそのままでよい。</a:t>
            </a: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（１）導体板の全電荷から出る電気力線の本数は何本か。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E8752D7-87D2-4318-A8A9-F6FDB644512A}"/>
              </a:ext>
            </a:extLst>
          </p:cNvPr>
          <p:cNvGrpSpPr/>
          <p:nvPr/>
        </p:nvGrpSpPr>
        <p:grpSpPr>
          <a:xfrm>
            <a:off x="306176" y="2407707"/>
            <a:ext cx="6202621" cy="3993093"/>
            <a:chOff x="2981643" y="3030853"/>
            <a:chExt cx="3943767" cy="2538899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89A847F2-6A22-4024-9DFA-0DDDE601661E}"/>
                </a:ext>
              </a:extLst>
            </p:cNvPr>
            <p:cNvCxnSpPr/>
            <p:nvPr/>
          </p:nvCxnSpPr>
          <p:spPr>
            <a:xfrm rot="10800000">
              <a:off x="3029336" y="525210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5F35EDA7-DFFF-415E-8346-3557B5814403}"/>
                </a:ext>
              </a:extLst>
            </p:cNvPr>
            <p:cNvCxnSpPr/>
            <p:nvPr/>
          </p:nvCxnSpPr>
          <p:spPr>
            <a:xfrm rot="10800000">
              <a:off x="3029336" y="470598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984C5CF9-AD25-4398-ABA3-426275F38DCA}"/>
                </a:ext>
              </a:extLst>
            </p:cNvPr>
            <p:cNvCxnSpPr/>
            <p:nvPr/>
          </p:nvCxnSpPr>
          <p:spPr>
            <a:xfrm rot="10800000">
              <a:off x="3107539" y="499589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541635EA-1AF3-4137-BC72-875DF86F5683}"/>
                </a:ext>
              </a:extLst>
            </p:cNvPr>
            <p:cNvCxnSpPr/>
            <p:nvPr/>
          </p:nvCxnSpPr>
          <p:spPr>
            <a:xfrm rot="10800000">
              <a:off x="3081035" y="444370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551E315F-EEFB-460A-89A0-EF3F93BA397D}"/>
                </a:ext>
              </a:extLst>
            </p:cNvPr>
            <p:cNvCxnSpPr/>
            <p:nvPr/>
          </p:nvCxnSpPr>
          <p:spPr>
            <a:xfrm rot="10800000">
              <a:off x="3009458" y="42065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00EADE17-FAFA-4313-8E57-5F66D08E4DB3}"/>
                </a:ext>
              </a:extLst>
            </p:cNvPr>
            <p:cNvCxnSpPr/>
            <p:nvPr/>
          </p:nvCxnSpPr>
          <p:spPr>
            <a:xfrm rot="10800000">
              <a:off x="3029335" y="370818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C9653CA4-E81D-42EB-A4C6-61D089A08D93}"/>
                </a:ext>
              </a:extLst>
            </p:cNvPr>
            <p:cNvCxnSpPr/>
            <p:nvPr/>
          </p:nvCxnSpPr>
          <p:spPr>
            <a:xfrm rot="10800000">
              <a:off x="3153921" y="396951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0441E100-7AA8-4FD6-B641-B4D658BE9A3E}"/>
                </a:ext>
              </a:extLst>
            </p:cNvPr>
            <p:cNvCxnSpPr/>
            <p:nvPr/>
          </p:nvCxnSpPr>
          <p:spPr>
            <a:xfrm rot="10800000">
              <a:off x="2981643" y="343464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E1178147-A635-4503-88B8-18C6B93BF404}"/>
                </a:ext>
              </a:extLst>
            </p:cNvPr>
            <p:cNvSpPr/>
            <p:nvPr/>
          </p:nvSpPr>
          <p:spPr>
            <a:xfrm>
              <a:off x="4808276" y="3030853"/>
              <a:ext cx="335825" cy="25388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8240386E-5C07-4371-AE90-258EBD673822}"/>
                </a:ext>
              </a:extLst>
            </p:cNvPr>
            <p:cNvCxnSpPr/>
            <p:nvPr/>
          </p:nvCxnSpPr>
          <p:spPr>
            <a:xfrm>
              <a:off x="4997526" y="343845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54AA92FC-2194-4C0A-BDD5-24B3119DFAC0}"/>
                </a:ext>
              </a:extLst>
            </p:cNvPr>
            <p:cNvCxnSpPr/>
            <p:nvPr/>
          </p:nvCxnSpPr>
          <p:spPr>
            <a:xfrm>
              <a:off x="4997525" y="390505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19DB1E58-0261-4769-98F7-6834CE54917C}"/>
                </a:ext>
              </a:extLst>
            </p:cNvPr>
            <p:cNvCxnSpPr/>
            <p:nvPr/>
          </p:nvCxnSpPr>
          <p:spPr>
            <a:xfrm>
              <a:off x="4899445" y="36549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09500C22-4FF4-4252-AA49-04D10F18F54F}"/>
                </a:ext>
              </a:extLst>
            </p:cNvPr>
            <p:cNvCxnSpPr/>
            <p:nvPr/>
          </p:nvCxnSpPr>
          <p:spPr>
            <a:xfrm>
              <a:off x="4899446" y="420709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A32868BF-4BA3-4946-ACD3-655514A6B513}"/>
                </a:ext>
              </a:extLst>
            </p:cNvPr>
            <p:cNvCxnSpPr/>
            <p:nvPr/>
          </p:nvCxnSpPr>
          <p:spPr>
            <a:xfrm>
              <a:off x="4984273" y="447071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4D58EC24-8DFC-4FFA-A732-E9A2B422D1EE}"/>
                </a:ext>
              </a:extLst>
            </p:cNvPr>
            <p:cNvCxnSpPr/>
            <p:nvPr/>
          </p:nvCxnSpPr>
          <p:spPr>
            <a:xfrm>
              <a:off x="5024031" y="498899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8100740E-E3C1-413E-8014-EB4C63DE8300}"/>
                </a:ext>
              </a:extLst>
            </p:cNvPr>
            <p:cNvCxnSpPr/>
            <p:nvPr/>
          </p:nvCxnSpPr>
          <p:spPr>
            <a:xfrm>
              <a:off x="4906070" y="471440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8E330AA1-66A2-426D-ADE4-84CC2F77B3C2}"/>
                </a:ext>
              </a:extLst>
            </p:cNvPr>
            <p:cNvCxnSpPr/>
            <p:nvPr/>
          </p:nvCxnSpPr>
          <p:spPr>
            <a:xfrm>
              <a:off x="4912697" y="526253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3C3A00C-1C27-4DD5-A813-930EA3031FBA}"/>
              </a:ext>
            </a:extLst>
          </p:cNvPr>
          <p:cNvCxnSpPr>
            <a:cxnSpLocks/>
          </p:cNvCxnSpPr>
          <p:nvPr/>
        </p:nvCxnSpPr>
        <p:spPr>
          <a:xfrm>
            <a:off x="3447476" y="6272122"/>
            <a:ext cx="68911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555ACC6-2222-4D49-B7F7-6034D11CBFB2}"/>
              </a:ext>
            </a:extLst>
          </p:cNvPr>
          <p:cNvSpPr/>
          <p:nvPr/>
        </p:nvSpPr>
        <p:spPr>
          <a:xfrm>
            <a:off x="3465836" y="639499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1F846401-EAA3-4F37-86F4-4086A9D97071}"/>
              </a:ext>
            </a:extLst>
          </p:cNvPr>
          <p:cNvSpPr/>
          <p:nvPr/>
        </p:nvSpPr>
        <p:spPr>
          <a:xfrm>
            <a:off x="4097371" y="5239054"/>
            <a:ext cx="416036" cy="97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15DC45C5-E41F-42E2-A605-C3AAF64A460E}"/>
                  </a:ext>
                </a:extLst>
              </p:cNvPr>
              <p:cNvSpPr/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15DC45C5-E41F-42E2-A605-C3AAF64A4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  <a:blipFill>
                <a:blip r:embed="rId2"/>
                <a:stretch>
                  <a:fillRect l="-5435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楕円 26">
            <a:extLst>
              <a:ext uri="{FF2B5EF4-FFF2-40B4-BE49-F238E27FC236}">
                <a16:creationId xmlns:a16="http://schemas.microsoft.com/office/drawing/2014/main" id="{FAE2391E-868C-4703-9C52-D7A352FD8182}"/>
              </a:ext>
            </a:extLst>
          </p:cNvPr>
          <p:cNvSpPr/>
          <p:nvPr/>
        </p:nvSpPr>
        <p:spPr>
          <a:xfrm>
            <a:off x="4717721" y="2675548"/>
            <a:ext cx="436786" cy="1020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EB4898A1-CB9D-4E75-BA06-E1B638CE9C7F}"/>
                  </a:ext>
                </a:extLst>
              </p:cNvPr>
              <p:cNvSpPr/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EB4898A1-CB9D-4E75-BA06-E1B638CE9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  <a:blipFill>
                <a:blip r:embed="rId3"/>
                <a:stretch>
                  <a:fillRect l="-8556" t="-14474" r="-160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23833E27-D982-4E98-9587-1E4116BF4F5C}"/>
              </a:ext>
            </a:extLst>
          </p:cNvPr>
          <p:cNvCxnSpPr>
            <a:cxnSpLocks/>
          </p:cNvCxnSpPr>
          <p:nvPr/>
        </p:nvCxnSpPr>
        <p:spPr>
          <a:xfrm>
            <a:off x="3438643" y="2828175"/>
            <a:ext cx="13252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5A3CAD1-B215-4F02-9FEE-5F4F1CBD3226}"/>
              </a:ext>
            </a:extLst>
          </p:cNvPr>
          <p:cNvSpPr/>
          <p:nvPr/>
        </p:nvSpPr>
        <p:spPr>
          <a:xfrm>
            <a:off x="3781680" y="253360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角丸四角形 35">
            <a:extLst>
              <a:ext uri="{FF2B5EF4-FFF2-40B4-BE49-F238E27FC236}">
                <a16:creationId xmlns:a16="http://schemas.microsoft.com/office/drawing/2014/main" id="{46A7CD48-8608-41B7-B857-AC8F9CB42A5F}"/>
              </a:ext>
            </a:extLst>
          </p:cNvPr>
          <p:cNvSpPr/>
          <p:nvPr/>
        </p:nvSpPr>
        <p:spPr>
          <a:xfrm>
            <a:off x="2871788" y="2166798"/>
            <a:ext cx="1085850" cy="459181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D9E7629-0DBA-40D5-AC76-3521FE4D9891}"/>
              </a:ext>
            </a:extLst>
          </p:cNvPr>
          <p:cNvSpPr/>
          <p:nvPr/>
        </p:nvSpPr>
        <p:spPr>
          <a:xfrm>
            <a:off x="7206113" y="2833740"/>
            <a:ext cx="4584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（２）導体板片面から出る電気力線の本数は何本か。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5911DE6-9D0E-4027-A9D4-C62FF93D7401}"/>
                  </a:ext>
                </a:extLst>
              </p:cNvPr>
              <p:cNvSpPr/>
              <p:nvPr/>
            </p:nvSpPr>
            <p:spPr>
              <a:xfrm>
                <a:off x="6962973" y="983132"/>
                <a:ext cx="4717061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ja-JP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𝒌𝑸</m:t>
                      </m:r>
                    </m:oMath>
                  </m:oMathPara>
                </a14:m>
                <a:endParaRPr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ja-JP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ja-JP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85911DE6-9D0E-4027-A9D4-C62FF93D74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2973" y="983132"/>
                <a:ext cx="4717061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FFEE56E-D8A7-4618-B28B-8C1375C86976}"/>
                  </a:ext>
                </a:extLst>
              </p:cNvPr>
              <p:cNvSpPr/>
              <p:nvPr/>
            </p:nvSpPr>
            <p:spPr>
              <a:xfrm>
                <a:off x="7346379" y="4051986"/>
                <a:ext cx="4576125" cy="1257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ja-JP" altLang="en-US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40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FFEE56E-D8A7-4618-B28B-8C1375C869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379" y="4051986"/>
                <a:ext cx="4576125" cy="12575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92EE7B5-B771-4A7D-89A3-15447760EE05}"/>
                  </a:ext>
                </a:extLst>
              </p:cNvPr>
              <p:cNvSpPr/>
              <p:nvPr/>
            </p:nvSpPr>
            <p:spPr>
              <a:xfrm>
                <a:off x="6849979" y="5583091"/>
                <a:ext cx="5342021" cy="111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（３）導体板から１ｍ離れた点の１</a:t>
                </a:r>
                <a:r>
                  <a:rPr lang="en-US" altLang="ja-JP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の断面を貫く電気力線の本数は何本か。</a:t>
                </a:r>
                <a:r>
                  <a:rPr lang="ja-JP" altLang="en-US" sz="2400" strike="sngStrike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図から読み取りなさい。</a:t>
                </a:r>
                <a:endParaRPr lang="ja-JP" altLang="en-US" strike="sngStrik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C92EE7B5-B771-4A7D-89A3-15447760E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979" y="5583091"/>
                <a:ext cx="5342021" cy="1114216"/>
              </a:xfrm>
              <a:prstGeom prst="rect">
                <a:avLst/>
              </a:prstGeom>
              <a:blipFill>
                <a:blip r:embed="rId6"/>
                <a:stretch>
                  <a:fillRect l="-1826" t="-3825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646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  <p:bldP spid="33" grpId="0" uiExpand="1" build="p"/>
      <p:bldP spid="35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00F55F52-796D-4131-87DE-B907263A7414}"/>
                  </a:ext>
                </a:extLst>
              </p:cNvPr>
              <p:cNvSpPr/>
              <p:nvPr/>
            </p:nvSpPr>
            <p:spPr>
              <a:xfrm>
                <a:off x="6660681" y="2426004"/>
                <a:ext cx="5342021" cy="1114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（３）導体板から１ｍ離れた点の１</a:t>
                </a:r>
                <a:r>
                  <a:rPr lang="en-US" altLang="ja-JP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ja-JP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ja-JP" altLang="en-US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の断面を貫く電気力線の本数は何本か。</a:t>
                </a:r>
                <a:r>
                  <a:rPr lang="ja-JP" altLang="en-US" sz="2400" strike="sngStrike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図から読み取りなさい。</a:t>
                </a:r>
                <a:endParaRPr lang="ja-JP" altLang="en-US" strike="sngStrik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00F55F52-796D-4131-87DE-B907263A74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81" y="2426004"/>
                <a:ext cx="5342021" cy="1114216"/>
              </a:xfrm>
              <a:prstGeom prst="rect">
                <a:avLst/>
              </a:prstGeom>
              <a:blipFill>
                <a:blip r:embed="rId2"/>
                <a:stretch>
                  <a:fillRect l="-1826" t="-3825"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95147ED4-A4EE-44CC-B8B4-A296FEE68019}"/>
              </a:ext>
            </a:extLst>
          </p:cNvPr>
          <p:cNvGrpSpPr/>
          <p:nvPr/>
        </p:nvGrpSpPr>
        <p:grpSpPr>
          <a:xfrm>
            <a:off x="306176" y="2407707"/>
            <a:ext cx="6202621" cy="3993093"/>
            <a:chOff x="2981643" y="3030853"/>
            <a:chExt cx="3943767" cy="2538899"/>
          </a:xfrm>
        </p:grpSpPr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836D7929-7FC1-452B-B98C-1A08AC8160CC}"/>
                </a:ext>
              </a:extLst>
            </p:cNvPr>
            <p:cNvCxnSpPr/>
            <p:nvPr/>
          </p:nvCxnSpPr>
          <p:spPr>
            <a:xfrm rot="10800000">
              <a:off x="3029336" y="525210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A82557CD-973A-4D48-95E4-405E3E05FCA8}"/>
                </a:ext>
              </a:extLst>
            </p:cNvPr>
            <p:cNvCxnSpPr/>
            <p:nvPr/>
          </p:nvCxnSpPr>
          <p:spPr>
            <a:xfrm rot="10800000">
              <a:off x="3029336" y="470598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8B4F14E8-59DE-4F77-8CF5-770F2FC00629}"/>
                </a:ext>
              </a:extLst>
            </p:cNvPr>
            <p:cNvCxnSpPr/>
            <p:nvPr/>
          </p:nvCxnSpPr>
          <p:spPr>
            <a:xfrm rot="10800000">
              <a:off x="3107539" y="499589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579C328F-3897-4BA2-950D-520CCC5F854B}"/>
                </a:ext>
              </a:extLst>
            </p:cNvPr>
            <p:cNvCxnSpPr/>
            <p:nvPr/>
          </p:nvCxnSpPr>
          <p:spPr>
            <a:xfrm rot="10800000">
              <a:off x="3081035" y="444370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3E38C971-F69D-4F09-ABBD-CF0DEADAD58C}"/>
                </a:ext>
              </a:extLst>
            </p:cNvPr>
            <p:cNvCxnSpPr/>
            <p:nvPr/>
          </p:nvCxnSpPr>
          <p:spPr>
            <a:xfrm rot="10800000">
              <a:off x="3009458" y="42065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690B5B6E-11C9-4476-9147-8E7F0DCCD8D5}"/>
                </a:ext>
              </a:extLst>
            </p:cNvPr>
            <p:cNvCxnSpPr/>
            <p:nvPr/>
          </p:nvCxnSpPr>
          <p:spPr>
            <a:xfrm rot="10800000">
              <a:off x="3029335" y="370818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F8B42A56-3242-4D1A-97DF-291BD3855A7F}"/>
                </a:ext>
              </a:extLst>
            </p:cNvPr>
            <p:cNvCxnSpPr/>
            <p:nvPr/>
          </p:nvCxnSpPr>
          <p:spPr>
            <a:xfrm rot="10800000">
              <a:off x="3153921" y="396951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5E8CABF4-9F7C-47D0-A42E-23275234002A}"/>
                </a:ext>
              </a:extLst>
            </p:cNvPr>
            <p:cNvCxnSpPr/>
            <p:nvPr/>
          </p:nvCxnSpPr>
          <p:spPr>
            <a:xfrm rot="10800000">
              <a:off x="2981643" y="343464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93D4EB16-D188-42DC-A062-8605E6AA04E3}"/>
                </a:ext>
              </a:extLst>
            </p:cNvPr>
            <p:cNvSpPr/>
            <p:nvPr/>
          </p:nvSpPr>
          <p:spPr>
            <a:xfrm>
              <a:off x="4808276" y="3030853"/>
              <a:ext cx="335825" cy="25388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683B27D3-9F72-4622-AFF8-901495D4FC77}"/>
                </a:ext>
              </a:extLst>
            </p:cNvPr>
            <p:cNvCxnSpPr/>
            <p:nvPr/>
          </p:nvCxnSpPr>
          <p:spPr>
            <a:xfrm>
              <a:off x="4997526" y="343845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6FC12297-58F2-47EE-B527-4434504A1E92}"/>
                </a:ext>
              </a:extLst>
            </p:cNvPr>
            <p:cNvCxnSpPr/>
            <p:nvPr/>
          </p:nvCxnSpPr>
          <p:spPr>
            <a:xfrm>
              <a:off x="4997525" y="390505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7E3D58D6-A562-4DA8-97D3-BF6E37582AE7}"/>
                </a:ext>
              </a:extLst>
            </p:cNvPr>
            <p:cNvCxnSpPr/>
            <p:nvPr/>
          </p:nvCxnSpPr>
          <p:spPr>
            <a:xfrm>
              <a:off x="4899445" y="36549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B6F63074-F42A-43DF-A0A9-98F0EA468617}"/>
                </a:ext>
              </a:extLst>
            </p:cNvPr>
            <p:cNvCxnSpPr/>
            <p:nvPr/>
          </p:nvCxnSpPr>
          <p:spPr>
            <a:xfrm>
              <a:off x="4899446" y="420709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DE67DEDF-E85C-443A-9A02-B16229D2AC10}"/>
                </a:ext>
              </a:extLst>
            </p:cNvPr>
            <p:cNvCxnSpPr/>
            <p:nvPr/>
          </p:nvCxnSpPr>
          <p:spPr>
            <a:xfrm>
              <a:off x="4984273" y="447071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FE3A55F5-722D-4726-9EA2-DC3ECCBC9F34}"/>
                </a:ext>
              </a:extLst>
            </p:cNvPr>
            <p:cNvCxnSpPr/>
            <p:nvPr/>
          </p:nvCxnSpPr>
          <p:spPr>
            <a:xfrm>
              <a:off x="5024031" y="498899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FEEC8406-9B27-4117-A765-B84A0B9685F1}"/>
                </a:ext>
              </a:extLst>
            </p:cNvPr>
            <p:cNvCxnSpPr/>
            <p:nvPr/>
          </p:nvCxnSpPr>
          <p:spPr>
            <a:xfrm>
              <a:off x="4906070" y="471440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F6738BE9-A4FD-4BCC-97EF-E354B6941F91}"/>
                </a:ext>
              </a:extLst>
            </p:cNvPr>
            <p:cNvCxnSpPr/>
            <p:nvPr/>
          </p:nvCxnSpPr>
          <p:spPr>
            <a:xfrm>
              <a:off x="4912697" y="526253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1A62B342-E25C-4811-89A8-B22F04A14D8B}"/>
              </a:ext>
            </a:extLst>
          </p:cNvPr>
          <p:cNvCxnSpPr>
            <a:cxnSpLocks/>
          </p:cNvCxnSpPr>
          <p:nvPr/>
        </p:nvCxnSpPr>
        <p:spPr>
          <a:xfrm>
            <a:off x="3447476" y="6272122"/>
            <a:ext cx="68911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56FDADD0-921B-49AC-9DDD-3CC3C6D301D7}"/>
              </a:ext>
            </a:extLst>
          </p:cNvPr>
          <p:cNvSpPr/>
          <p:nvPr/>
        </p:nvSpPr>
        <p:spPr>
          <a:xfrm>
            <a:off x="3465836" y="639499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852F727F-03FD-4834-9A18-A63DB239ADB3}"/>
              </a:ext>
            </a:extLst>
          </p:cNvPr>
          <p:cNvSpPr/>
          <p:nvPr/>
        </p:nvSpPr>
        <p:spPr>
          <a:xfrm>
            <a:off x="4097371" y="5239054"/>
            <a:ext cx="416036" cy="97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E93838B-AC2E-4BCA-910E-540C652BC44A}"/>
                  </a:ext>
                </a:extLst>
              </p:cNvPr>
              <p:cNvSpPr/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CE93838B-AC2E-4BCA-910E-540C652BC4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  <a:blipFill>
                <a:blip r:embed="rId3"/>
                <a:stretch>
                  <a:fillRect l="-5435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楕円 26">
            <a:extLst>
              <a:ext uri="{FF2B5EF4-FFF2-40B4-BE49-F238E27FC236}">
                <a16:creationId xmlns:a16="http://schemas.microsoft.com/office/drawing/2014/main" id="{9E027ACC-3588-44F6-B37B-E331A3445D72}"/>
              </a:ext>
            </a:extLst>
          </p:cNvPr>
          <p:cNvSpPr/>
          <p:nvPr/>
        </p:nvSpPr>
        <p:spPr>
          <a:xfrm>
            <a:off x="4717721" y="2675548"/>
            <a:ext cx="436786" cy="1020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3D8AF21-989A-4FDC-A88F-1ADFB0BDA705}"/>
                  </a:ext>
                </a:extLst>
              </p:cNvPr>
              <p:cNvSpPr/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3D8AF21-989A-4FDC-A88F-1ADFB0BDA7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  <a:blipFill>
                <a:blip r:embed="rId4"/>
                <a:stretch>
                  <a:fillRect l="-8556" t="-14474" r="-160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EDA5336F-7D14-4171-9D77-27D535812E8A}"/>
              </a:ext>
            </a:extLst>
          </p:cNvPr>
          <p:cNvCxnSpPr>
            <a:cxnSpLocks/>
          </p:cNvCxnSpPr>
          <p:nvPr/>
        </p:nvCxnSpPr>
        <p:spPr>
          <a:xfrm>
            <a:off x="3438643" y="2828175"/>
            <a:ext cx="13252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BB0837CA-69EF-4741-AD22-150FE6481AEF}"/>
              </a:ext>
            </a:extLst>
          </p:cNvPr>
          <p:cNvSpPr/>
          <p:nvPr/>
        </p:nvSpPr>
        <p:spPr>
          <a:xfrm>
            <a:off x="3781680" y="253360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角丸四角形 35">
            <a:extLst>
              <a:ext uri="{FF2B5EF4-FFF2-40B4-BE49-F238E27FC236}">
                <a16:creationId xmlns:a16="http://schemas.microsoft.com/office/drawing/2014/main" id="{E43FB794-B392-4D57-A15E-1CAEF843E942}"/>
              </a:ext>
            </a:extLst>
          </p:cNvPr>
          <p:cNvSpPr/>
          <p:nvPr/>
        </p:nvSpPr>
        <p:spPr>
          <a:xfrm>
            <a:off x="2871788" y="2166798"/>
            <a:ext cx="1085850" cy="459181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F753CDE9-C901-44CC-B5A6-B8748B99ABEE}"/>
              </a:ext>
            </a:extLst>
          </p:cNvPr>
          <p:cNvSpPr/>
          <p:nvPr/>
        </p:nvSpPr>
        <p:spPr>
          <a:xfrm>
            <a:off x="179672" y="104840"/>
            <a:ext cx="11736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練習２　薄い半径２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の導体板の表面（両面）に８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の電荷が均一に帯電している。導体板から左右それぞれに平行に電気力線が伸びている。図中の電気力線の本数は正確でない。クーロンの比例定数を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とする。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はそのままでよい。</a:t>
            </a: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（１）導体板の全電荷から出る電気力線の本数は何本か。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E6E45267-7A2A-41CB-8513-2FF27F0F209D}"/>
              </a:ext>
            </a:extLst>
          </p:cNvPr>
          <p:cNvSpPr/>
          <p:nvPr/>
        </p:nvSpPr>
        <p:spPr>
          <a:xfrm>
            <a:off x="150795" y="1438077"/>
            <a:ext cx="8098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（２）導体板片面から出る電気力線の本数は何本か。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C91332D1-C3A2-4A40-9BFE-83F2810F10B1}"/>
                  </a:ext>
                </a:extLst>
              </p:cNvPr>
              <p:cNvSpPr/>
              <p:nvPr/>
            </p:nvSpPr>
            <p:spPr>
              <a:xfrm>
                <a:off x="6241079" y="723250"/>
                <a:ext cx="238558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ja-JP" alt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3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4" name="正方形/長方形 33">
                <a:extLst>
                  <a:ext uri="{FF2B5EF4-FFF2-40B4-BE49-F238E27FC236}">
                    <a16:creationId xmlns:a16="http://schemas.microsoft.com/office/drawing/2014/main" id="{C91332D1-C3A2-4A40-9BFE-83F2810F10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079" y="723250"/>
                <a:ext cx="2385589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621E941C-C7EE-4200-B113-8F35FD1A2ECC}"/>
                  </a:ext>
                </a:extLst>
              </p:cNvPr>
              <p:cNvSpPr/>
              <p:nvPr/>
            </p:nvSpPr>
            <p:spPr>
              <a:xfrm>
                <a:off x="6306851" y="1376163"/>
                <a:ext cx="3260764" cy="907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621E941C-C7EE-4200-B113-8F35FD1A2E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851" y="1376163"/>
                <a:ext cx="3260764" cy="907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F057597-1E07-41BD-87B0-E8C3C4DA598A}"/>
                  </a:ext>
                </a:extLst>
              </p:cNvPr>
              <p:cNvSpPr/>
              <p:nvPr/>
            </p:nvSpPr>
            <p:spPr>
              <a:xfrm>
                <a:off x="8374676" y="3261111"/>
                <a:ext cx="3746025" cy="17699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ja-JP" altLang="en-US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ja-JP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ja-JP" sz="3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altLang="ja-JP" sz="3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3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36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F057597-1E07-41BD-87B0-E8C3C4DA59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676" y="3261111"/>
                <a:ext cx="3746025" cy="17699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F2E10862-1ADE-413D-9389-E74426691692}"/>
              </a:ext>
            </a:extLst>
          </p:cNvPr>
          <p:cNvSpPr/>
          <p:nvPr/>
        </p:nvSpPr>
        <p:spPr>
          <a:xfrm>
            <a:off x="6667099" y="5117516"/>
            <a:ext cx="475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（４）導体板から１ｍ離れた点における電界・電場の強さを求めなさい。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0BFC2AC8-7299-4C65-ADFF-05F143FB6647}"/>
                  </a:ext>
                </a:extLst>
              </p:cNvPr>
              <p:cNvSpPr/>
              <p:nvPr/>
            </p:nvSpPr>
            <p:spPr>
              <a:xfrm>
                <a:off x="8661171" y="5843156"/>
                <a:ext cx="272061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ja-JP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8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0BFC2AC8-7299-4C65-ADFF-05F143FB66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171" y="5843156"/>
                <a:ext cx="272061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30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 build="p"/>
      <p:bldP spid="38" grpId="0"/>
      <p:bldP spid="3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474ECBE-37C9-47B7-9E1F-821754A13B66}"/>
                  </a:ext>
                </a:extLst>
              </p:cNvPr>
              <p:cNvSpPr/>
              <p:nvPr/>
            </p:nvSpPr>
            <p:spPr>
              <a:xfrm>
                <a:off x="6660681" y="2291250"/>
                <a:ext cx="5342021" cy="6519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1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（３）導体板から１ｍ離れた点の１</a:t>
                </a:r>
                <a:r>
                  <a:rPr lang="en-US" altLang="ja-JP" sz="16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ja-JP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ja-JP" altLang="en-US" sz="1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の断面を貫く電気力線の本数は何本か。</a:t>
                </a:r>
                <a:r>
                  <a:rPr lang="ja-JP" altLang="en-US" sz="2000" strike="sngStrike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図から読み取りなさい。</a:t>
                </a:r>
                <a:endParaRPr lang="ja-JP" altLang="en-US" sz="1600" strike="sngStrike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5474ECBE-37C9-47B7-9E1F-821754A13B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681" y="2291250"/>
                <a:ext cx="5342021" cy="651910"/>
              </a:xfrm>
              <a:prstGeom prst="rect">
                <a:avLst/>
              </a:prstGeom>
              <a:blipFill>
                <a:blip r:embed="rId2"/>
                <a:stretch>
                  <a:fillRect l="-685" t="-2804" b="-158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285594A-E5FD-43AF-B2F5-9E0784D04D67}"/>
              </a:ext>
            </a:extLst>
          </p:cNvPr>
          <p:cNvGrpSpPr/>
          <p:nvPr/>
        </p:nvGrpSpPr>
        <p:grpSpPr>
          <a:xfrm>
            <a:off x="306176" y="2407707"/>
            <a:ext cx="6202621" cy="3993093"/>
            <a:chOff x="2981643" y="3030853"/>
            <a:chExt cx="3943767" cy="2538899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:a16="http://schemas.microsoft.com/office/drawing/2014/main" id="{634BE0CB-4C7E-4DDC-AE6F-452529A1E709}"/>
                </a:ext>
              </a:extLst>
            </p:cNvPr>
            <p:cNvCxnSpPr/>
            <p:nvPr/>
          </p:nvCxnSpPr>
          <p:spPr>
            <a:xfrm rot="10800000">
              <a:off x="3029336" y="525210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:a16="http://schemas.microsoft.com/office/drawing/2014/main" id="{F6F4A333-0E54-427E-926E-E6778459AD68}"/>
                </a:ext>
              </a:extLst>
            </p:cNvPr>
            <p:cNvCxnSpPr/>
            <p:nvPr/>
          </p:nvCxnSpPr>
          <p:spPr>
            <a:xfrm rot="10800000">
              <a:off x="3029336" y="470598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E8A83026-20F7-45CC-84C1-E9E4BA3D35A6}"/>
                </a:ext>
              </a:extLst>
            </p:cNvPr>
            <p:cNvCxnSpPr/>
            <p:nvPr/>
          </p:nvCxnSpPr>
          <p:spPr>
            <a:xfrm rot="10800000">
              <a:off x="3107539" y="499589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6BA66BD5-22F1-4CB4-9180-41FD3FB6B34B}"/>
                </a:ext>
              </a:extLst>
            </p:cNvPr>
            <p:cNvCxnSpPr/>
            <p:nvPr/>
          </p:nvCxnSpPr>
          <p:spPr>
            <a:xfrm rot="10800000">
              <a:off x="3081035" y="444370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7F40F77D-0689-4ADB-BD2A-6D7905F22F7A}"/>
                </a:ext>
              </a:extLst>
            </p:cNvPr>
            <p:cNvCxnSpPr/>
            <p:nvPr/>
          </p:nvCxnSpPr>
          <p:spPr>
            <a:xfrm rot="10800000">
              <a:off x="3009458" y="42065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976A7A82-72FA-419B-91D6-A24E173CC3DA}"/>
                </a:ext>
              </a:extLst>
            </p:cNvPr>
            <p:cNvCxnSpPr/>
            <p:nvPr/>
          </p:nvCxnSpPr>
          <p:spPr>
            <a:xfrm rot="10800000">
              <a:off x="3029335" y="370818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B19D5C40-B734-4801-9CB2-EAED732C353F}"/>
                </a:ext>
              </a:extLst>
            </p:cNvPr>
            <p:cNvCxnSpPr/>
            <p:nvPr/>
          </p:nvCxnSpPr>
          <p:spPr>
            <a:xfrm rot="10800000">
              <a:off x="3153921" y="396951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92696323-2EC4-4316-A5C0-3A16ED122A29}"/>
                </a:ext>
              </a:extLst>
            </p:cNvPr>
            <p:cNvCxnSpPr/>
            <p:nvPr/>
          </p:nvCxnSpPr>
          <p:spPr>
            <a:xfrm rot="10800000">
              <a:off x="2981643" y="343464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B1E3EE7C-25A0-4853-BE9E-D2ED64A5BDDA}"/>
                </a:ext>
              </a:extLst>
            </p:cNvPr>
            <p:cNvSpPr/>
            <p:nvPr/>
          </p:nvSpPr>
          <p:spPr>
            <a:xfrm>
              <a:off x="4808276" y="3030853"/>
              <a:ext cx="335825" cy="2538899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5466F700-3E4F-4427-891C-75DC80F6A022}"/>
                </a:ext>
              </a:extLst>
            </p:cNvPr>
            <p:cNvCxnSpPr/>
            <p:nvPr/>
          </p:nvCxnSpPr>
          <p:spPr>
            <a:xfrm>
              <a:off x="4997526" y="343845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903A1842-63FF-4CD3-A825-19ED89D25404}"/>
                </a:ext>
              </a:extLst>
            </p:cNvPr>
            <p:cNvCxnSpPr/>
            <p:nvPr/>
          </p:nvCxnSpPr>
          <p:spPr>
            <a:xfrm>
              <a:off x="4997525" y="390505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7D90E9F2-3D04-4D3B-87AD-D61419005AD4}"/>
                </a:ext>
              </a:extLst>
            </p:cNvPr>
            <p:cNvCxnSpPr/>
            <p:nvPr/>
          </p:nvCxnSpPr>
          <p:spPr>
            <a:xfrm>
              <a:off x="4899445" y="36549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047EC01A-39AE-4DF4-B1AF-B940E73DA76D}"/>
                </a:ext>
              </a:extLst>
            </p:cNvPr>
            <p:cNvCxnSpPr/>
            <p:nvPr/>
          </p:nvCxnSpPr>
          <p:spPr>
            <a:xfrm>
              <a:off x="4899446" y="4207094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9C1D0CE8-3F61-47A4-A560-CB96FD53AB39}"/>
                </a:ext>
              </a:extLst>
            </p:cNvPr>
            <p:cNvCxnSpPr/>
            <p:nvPr/>
          </p:nvCxnSpPr>
          <p:spPr>
            <a:xfrm>
              <a:off x="4984273" y="447071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3064B31B-66FA-4C91-8EBD-58B4372CBE54}"/>
                </a:ext>
              </a:extLst>
            </p:cNvPr>
            <p:cNvCxnSpPr/>
            <p:nvPr/>
          </p:nvCxnSpPr>
          <p:spPr>
            <a:xfrm>
              <a:off x="5024031" y="498899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831D9351-9E3F-413E-955A-1F3C08A334F2}"/>
                </a:ext>
              </a:extLst>
            </p:cNvPr>
            <p:cNvCxnSpPr/>
            <p:nvPr/>
          </p:nvCxnSpPr>
          <p:spPr>
            <a:xfrm>
              <a:off x="4906070" y="471440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A5A80EF5-AD5D-4CF0-B701-AECA3EF285FB}"/>
                </a:ext>
              </a:extLst>
            </p:cNvPr>
            <p:cNvCxnSpPr/>
            <p:nvPr/>
          </p:nvCxnSpPr>
          <p:spPr>
            <a:xfrm>
              <a:off x="4912697" y="526253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B9B744F-886C-42AA-B7C8-6A41F79DD0A2}"/>
              </a:ext>
            </a:extLst>
          </p:cNvPr>
          <p:cNvCxnSpPr>
            <a:cxnSpLocks/>
          </p:cNvCxnSpPr>
          <p:nvPr/>
        </p:nvCxnSpPr>
        <p:spPr>
          <a:xfrm>
            <a:off x="3447476" y="6272122"/>
            <a:ext cx="689116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AABF458-83C0-4343-98C4-E62BB53BC64F}"/>
              </a:ext>
            </a:extLst>
          </p:cNvPr>
          <p:cNvSpPr/>
          <p:nvPr/>
        </p:nvSpPr>
        <p:spPr>
          <a:xfrm>
            <a:off x="3465836" y="639499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3E9BAC0-262D-484A-A62C-6EA83C306521}"/>
              </a:ext>
            </a:extLst>
          </p:cNvPr>
          <p:cNvSpPr/>
          <p:nvPr/>
        </p:nvSpPr>
        <p:spPr>
          <a:xfrm>
            <a:off x="4097371" y="5239054"/>
            <a:ext cx="416036" cy="9720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124E846-8B62-4313-BD4C-0ABE8EC67ABF}"/>
                  </a:ext>
                </a:extLst>
              </p:cNvPr>
              <p:cNvSpPr/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C124E846-8B62-4313-BD4C-0ABE8EC67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245" y="6081505"/>
                <a:ext cx="1683074" cy="461665"/>
              </a:xfrm>
              <a:prstGeom prst="rect">
                <a:avLst/>
              </a:prstGeom>
              <a:blipFill>
                <a:blip r:embed="rId3"/>
                <a:stretch>
                  <a:fillRect l="-5435" t="-14667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楕円 27">
            <a:extLst>
              <a:ext uri="{FF2B5EF4-FFF2-40B4-BE49-F238E27FC236}">
                <a16:creationId xmlns:a16="http://schemas.microsoft.com/office/drawing/2014/main" id="{38B1101C-77F3-41D2-9B91-3F7C585169F7}"/>
              </a:ext>
            </a:extLst>
          </p:cNvPr>
          <p:cNvSpPr/>
          <p:nvPr/>
        </p:nvSpPr>
        <p:spPr>
          <a:xfrm>
            <a:off x="4717721" y="2675548"/>
            <a:ext cx="436786" cy="1020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BB4F664-8D90-4C38-8DE8-C70E5D2B1E10}"/>
                  </a:ext>
                </a:extLst>
              </p:cNvPr>
              <p:cNvSpPr/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1[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ja-JP" sz="2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]</a:t>
                </a:r>
                <a:endPara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EBB4F664-8D90-4C38-8DE8-C70E5D2B1E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166" y="2474705"/>
                <a:ext cx="1144888" cy="461665"/>
              </a:xfrm>
              <a:prstGeom prst="rect">
                <a:avLst/>
              </a:prstGeom>
              <a:blipFill>
                <a:blip r:embed="rId4"/>
                <a:stretch>
                  <a:fillRect l="-8556" t="-14474" r="-1604" b="-2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324FCC1-74CD-4FD5-860D-53507ADC6B76}"/>
              </a:ext>
            </a:extLst>
          </p:cNvPr>
          <p:cNvCxnSpPr>
            <a:cxnSpLocks/>
          </p:cNvCxnSpPr>
          <p:nvPr/>
        </p:nvCxnSpPr>
        <p:spPr>
          <a:xfrm>
            <a:off x="3438643" y="2828175"/>
            <a:ext cx="1325220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F4F6092D-5122-4622-98A4-C8D9A7071D30}"/>
              </a:ext>
            </a:extLst>
          </p:cNvPr>
          <p:cNvSpPr/>
          <p:nvPr/>
        </p:nvSpPr>
        <p:spPr>
          <a:xfrm>
            <a:off x="3781680" y="2533603"/>
            <a:ext cx="7237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2[m]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角丸四角形 35">
            <a:extLst>
              <a:ext uri="{FF2B5EF4-FFF2-40B4-BE49-F238E27FC236}">
                <a16:creationId xmlns:a16="http://schemas.microsoft.com/office/drawing/2014/main" id="{8AB36AD2-C76C-4FDA-89AD-47660890BD59}"/>
              </a:ext>
            </a:extLst>
          </p:cNvPr>
          <p:cNvSpPr/>
          <p:nvPr/>
        </p:nvSpPr>
        <p:spPr>
          <a:xfrm>
            <a:off x="2871788" y="2166798"/>
            <a:ext cx="1085850" cy="459181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8B5FFA8-92EB-49C5-8111-D8303A470CC2}"/>
              </a:ext>
            </a:extLst>
          </p:cNvPr>
          <p:cNvSpPr/>
          <p:nvPr/>
        </p:nvSpPr>
        <p:spPr>
          <a:xfrm>
            <a:off x="121920" y="104840"/>
            <a:ext cx="11736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練習２　薄い半径２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の導体板の表面（両面）に８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の電荷が均一に帯電している。導体板から左右それぞれに平行に電気力線が伸びている。図中の電気力線の本数は正確でない。クーロンの比例定数を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ｋ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とする。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π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はそのままでよい。</a:t>
            </a:r>
          </a:p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（１）導体板の全電荷から出る電気力線の本数は何本か。</a:t>
            </a: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58B7830-75F0-4B20-A6F3-D1907CC28070}"/>
              </a:ext>
            </a:extLst>
          </p:cNvPr>
          <p:cNvSpPr/>
          <p:nvPr/>
        </p:nvSpPr>
        <p:spPr>
          <a:xfrm>
            <a:off x="112294" y="1380325"/>
            <a:ext cx="8098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（２）導体板片面から出る電気力線の本数は何本か。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0ED6F86-684E-47D5-86B7-483AEF9A2463}"/>
                  </a:ext>
                </a:extLst>
              </p:cNvPr>
              <p:cNvSpPr/>
              <p:nvPr/>
            </p:nvSpPr>
            <p:spPr>
              <a:xfrm>
                <a:off x="6125576" y="713624"/>
                <a:ext cx="21439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</m:t>
                      </m:r>
                      <m:r>
                        <a:rPr lang="ja-JP" altLang="en-US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32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B0ED6F86-684E-47D5-86B7-483AEF9A24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576" y="713624"/>
                <a:ext cx="214392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DF34A1B8-6673-4E4A-B164-87E23FE51F3C}"/>
                  </a:ext>
                </a:extLst>
              </p:cNvPr>
              <p:cNvSpPr/>
              <p:nvPr/>
            </p:nvSpPr>
            <p:spPr>
              <a:xfrm>
                <a:off x="6191348" y="1366537"/>
                <a:ext cx="2822055" cy="7914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𝟑𝟐</m:t>
                          </m:r>
                          <m:r>
                            <a:rPr lang="ja-JP" alt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ja-JP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24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DF34A1B8-6673-4E4A-B164-87E23FE51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348" y="1366537"/>
                <a:ext cx="2822055" cy="7914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A851DCF-8C49-48E2-BD7A-509DBCE05DA3}"/>
                  </a:ext>
                </a:extLst>
              </p:cNvPr>
              <p:cNvSpPr/>
              <p:nvPr/>
            </p:nvSpPr>
            <p:spPr>
              <a:xfrm>
                <a:off x="6748006" y="2962728"/>
                <a:ext cx="522219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ja-JP" alt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altLang="ja-JP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d>
                        <m:d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altLang="ja-JP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num>
                        <m:den>
                          <m:r>
                            <a:rPr lang="en-US" altLang="ja-JP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altLang="ja-JP" sz="2800" b="1" i="1" dirty="0">
                  <a:solidFill>
                    <a:srgbClr val="FF0000"/>
                  </a:solidFill>
                  <a:latin typeface="Cambria Math" panose="02040503050406030204" pitchFamily="18" charset="0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6A851DCF-8C49-48E2-BD7A-509DBCE05D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8006" y="2962728"/>
                <a:ext cx="5222199" cy="9106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A9F62675-4B6A-4E32-93D9-5F682F930F6F}"/>
              </a:ext>
            </a:extLst>
          </p:cNvPr>
          <p:cNvSpPr/>
          <p:nvPr/>
        </p:nvSpPr>
        <p:spPr>
          <a:xfrm>
            <a:off x="6667098" y="4097239"/>
            <a:ext cx="5431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（４）導体板から１ｍ離れた点における電界・電場の強さを求めなさい。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9701CC1E-201E-4573-960B-9ACEE3B5F55E}"/>
                  </a:ext>
                </a:extLst>
              </p:cNvPr>
              <p:cNvSpPr/>
              <p:nvPr/>
            </p:nvSpPr>
            <p:spPr>
              <a:xfrm>
                <a:off x="9918621" y="4678499"/>
                <a:ext cx="22974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9701CC1E-201E-4573-960B-9ACEE3B5F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621" y="4678499"/>
                <a:ext cx="2297424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8ADBFF03-072A-499F-AB30-A7E45EFF247F}"/>
              </a:ext>
            </a:extLst>
          </p:cNvPr>
          <p:cNvSpPr/>
          <p:nvPr/>
        </p:nvSpPr>
        <p:spPr>
          <a:xfrm>
            <a:off x="6638223" y="5470523"/>
            <a:ext cx="3237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（５）導体板から２ｍ離れた点における電界・電場の強さを求めなさい。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2393B332-FBEE-4170-9B4B-095D944BA1F2}"/>
                  </a:ext>
                </a:extLst>
              </p:cNvPr>
              <p:cNvSpPr/>
              <p:nvPr/>
            </p:nvSpPr>
            <p:spPr>
              <a:xfrm>
                <a:off x="9918621" y="5976305"/>
                <a:ext cx="229742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ja-JP" altLang="en-US" sz="4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2393B332-FBEE-4170-9B4B-095D944BA1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621" y="5976305"/>
                <a:ext cx="2297424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5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0806" y="213717"/>
            <a:ext cx="11961194" cy="149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問１　クーロンの法則の比例定数を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k</a:t>
            </a:r>
            <a:r>
              <a:rPr lang="en-US" altLang="ja-JP" baseline="-25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〔Nm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/C</a:t>
            </a:r>
            <a:r>
              <a:rPr lang="en-US" altLang="ja-JP" baseline="30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とする。</a:t>
            </a: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(1)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＋Ｑ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〔C〕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に帯電した半径Ｒ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〔m〕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の金属球の中心から，</a:t>
            </a:r>
            <a:r>
              <a:rPr lang="ja-JP" altLang="en-US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〔m〕(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Ｒ＜ｒ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はなれた点の電場の強さ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62121" y="4856939"/>
            <a:ext cx="38298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半径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の導体表面に合計で</a:t>
            </a:r>
            <a:r>
              <a:rPr kumimoji="1"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Q[C]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帯電</a:t>
            </a:r>
          </a:p>
        </p:txBody>
      </p:sp>
      <p:sp>
        <p:nvSpPr>
          <p:cNvPr id="6" name="楕円 5"/>
          <p:cNvSpPr/>
          <p:nvPr/>
        </p:nvSpPr>
        <p:spPr>
          <a:xfrm>
            <a:off x="8179611" y="2957257"/>
            <a:ext cx="2557669" cy="25576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9420550" y="2324102"/>
            <a:ext cx="37949" cy="17839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 flipV="1">
            <a:off x="9582823" y="2935285"/>
            <a:ext cx="1444313" cy="1192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9557467" y="4290591"/>
            <a:ext cx="1439189" cy="8977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9447129" y="4356939"/>
            <a:ext cx="33472" cy="16644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7962823" y="4270209"/>
            <a:ext cx="1341255" cy="11032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7837868" y="3080969"/>
            <a:ext cx="1458358" cy="10468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/>
          <p:cNvSpPr/>
          <p:nvPr/>
        </p:nvSpPr>
        <p:spPr>
          <a:xfrm>
            <a:off x="9037434" y="3805395"/>
            <a:ext cx="801757" cy="801757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8788489" y="3152414"/>
            <a:ext cx="669956" cy="1117796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8930877" y="2938375"/>
            <a:ext cx="667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-98771" y="1772697"/>
            <a:ext cx="56380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（ａ）電気力線の本数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5756772" y="1767557"/>
                <a:ext cx="2852448" cy="769441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772" y="1767557"/>
                <a:ext cx="2852448" cy="769441"/>
              </a:xfrm>
              <a:prstGeom prst="rect">
                <a:avLst/>
              </a:prstGeom>
              <a:blipFill>
                <a:blip r:embed="rId2"/>
                <a:stretch>
                  <a:fillRect l="-8547" t="-19048" b="-349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正方形/長方形 21"/>
          <p:cNvSpPr/>
          <p:nvPr/>
        </p:nvSpPr>
        <p:spPr>
          <a:xfrm>
            <a:off x="0" y="2742749"/>
            <a:ext cx="7432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（ｂ）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半径</a:t>
            </a:r>
            <a:r>
              <a:rPr lang="ja-JP" altLang="en-US" sz="3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の球の表面積でＮを割る。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1313825" y="3469864"/>
                <a:ext cx="4852226" cy="11440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3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825" y="3469864"/>
                <a:ext cx="4852226" cy="1144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4DFE190-9CE5-4CE7-A294-B4814FEB97BB}"/>
              </a:ext>
            </a:extLst>
          </p:cNvPr>
          <p:cNvSpPr/>
          <p:nvPr/>
        </p:nvSpPr>
        <p:spPr>
          <a:xfrm>
            <a:off x="121918" y="4963511"/>
            <a:ext cx="7876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（Ｃ）</a:t>
            </a:r>
            <a:endParaRPr lang="en-US" altLang="ja-JP" sz="28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2A986092-9204-4CD7-B604-C019EC72DCF5}"/>
                  </a:ext>
                </a:extLst>
              </p:cNvPr>
              <p:cNvSpPr/>
              <p:nvPr/>
            </p:nvSpPr>
            <p:spPr>
              <a:xfrm>
                <a:off x="1369972" y="5162307"/>
                <a:ext cx="2249654" cy="1129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n-US" altLang="ja-JP" sz="3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ja-JP" sz="3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2A986092-9204-4CD7-B604-C019EC72DC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972" y="5162307"/>
                <a:ext cx="2249654" cy="1129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7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" grpId="0"/>
      <p:bldP spid="2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0118" y="401016"/>
            <a:ext cx="11359717" cy="1639451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(2)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半径</a:t>
            </a:r>
            <a:r>
              <a:rPr lang="en-US" altLang="ja-JP" b="1" i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lang="en-US" altLang="ja-JP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〔m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の薄い金属円板が＋</a:t>
            </a:r>
            <a:r>
              <a:rPr lang="en-US" altLang="ja-JP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〔C〕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に帯電している。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電荷は金属板の表面に一様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に分布し，</a:t>
            </a:r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電気力線は表面に垂直である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。表面から</a:t>
            </a:r>
            <a:r>
              <a:rPr lang="en-US" altLang="ja-JP" b="1" i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lang="en-US" altLang="ja-JP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〔m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〕(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≪</a:t>
            </a:r>
            <a:r>
              <a:rPr lang="en-US" altLang="ja-JP" b="1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はなれた点の電場の強さを求めよ。</a:t>
            </a:r>
          </a:p>
        </p:txBody>
      </p:sp>
      <p:grpSp>
        <p:nvGrpSpPr>
          <p:cNvPr id="32" name="グループ化 31"/>
          <p:cNvGrpSpPr/>
          <p:nvPr/>
        </p:nvGrpSpPr>
        <p:grpSpPr>
          <a:xfrm rot="10800000">
            <a:off x="6958606" y="3852084"/>
            <a:ext cx="1999460" cy="1585548"/>
            <a:chOff x="8709375" y="3634262"/>
            <a:chExt cx="1999460" cy="1585548"/>
          </a:xfrm>
        </p:grpSpPr>
        <p:cxnSp>
          <p:nvCxnSpPr>
            <p:cNvPr id="24" name="直線矢印コネクタ 23"/>
            <p:cNvCxnSpPr/>
            <p:nvPr/>
          </p:nvCxnSpPr>
          <p:spPr>
            <a:xfrm>
              <a:off x="8807456" y="363426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8807456" y="404785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/>
            <p:nvPr/>
          </p:nvCxnSpPr>
          <p:spPr>
            <a:xfrm>
              <a:off x="8709375" y="383746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>
              <a:off x="8709375" y="426375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矢印コネクタ 27"/>
            <p:cNvCxnSpPr/>
            <p:nvPr/>
          </p:nvCxnSpPr>
          <p:spPr>
            <a:xfrm>
              <a:off x="8807456" y="450087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8807456" y="4992653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8709375" y="473794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8709375" y="521981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楕円 12"/>
          <p:cNvSpPr/>
          <p:nvPr/>
        </p:nvSpPr>
        <p:spPr>
          <a:xfrm>
            <a:off x="8856815" y="3375409"/>
            <a:ext cx="335825" cy="2538899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9059317" y="3855895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9059317" y="4269489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8961236" y="4059095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8961236" y="4485388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9059317" y="4722506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9059317" y="5214286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8961236" y="4959573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8961236" y="5441443"/>
            <a:ext cx="190137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/>
        </p:nvSpPr>
        <p:spPr>
          <a:xfrm>
            <a:off x="8132889" y="2520130"/>
            <a:ext cx="3719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外向きに貫く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電気力線の総数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</a:t>
            </a: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8094388" y="20562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endParaRPr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8220454" y="3154085"/>
            <a:ext cx="1611718" cy="298154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49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7927068" y="6211669"/>
            <a:ext cx="2954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endParaRPr lang="ja-JP" altLang="en-US" sz="36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-85268" y="1873799"/>
            <a:ext cx="7571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（ａ）電気力線の左右合計本数Ｎは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1867967" y="2685674"/>
                <a:ext cx="2852448" cy="769441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67" y="2685674"/>
                <a:ext cx="2852448" cy="769441"/>
              </a:xfrm>
              <a:prstGeom prst="rect">
                <a:avLst/>
              </a:prstGeom>
              <a:blipFill>
                <a:blip r:embed="rId2"/>
                <a:stretch>
                  <a:fillRect l="-8547" t="-19048" b="-349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線矢印コネクタ 39"/>
          <p:cNvCxnSpPr>
            <a:cxnSpLocks/>
          </p:cNvCxnSpPr>
          <p:nvPr/>
        </p:nvCxnSpPr>
        <p:spPr>
          <a:xfrm>
            <a:off x="9024727" y="5669736"/>
            <a:ext cx="804274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9149104" y="5527564"/>
            <a:ext cx="6674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317410" y="3607810"/>
            <a:ext cx="6774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電気力線は左右対称に出ているので、右側だけでは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606602" y="5072974"/>
                <a:ext cx="6078267" cy="1373518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ja-JP" altLang="en-US" sz="4400" i="1">
                              <a:latin typeface="Cambria Math" panose="02040503050406030204" pitchFamily="18" charset="0"/>
                            </a:rPr>
                            <m:t>右</m:t>
                          </m:r>
                        </m:sub>
                      </m:sSub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4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ja-JP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4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ja-JP" altLang="en-US" sz="44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4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44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602" y="5072974"/>
                <a:ext cx="6078267" cy="13735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03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6" grpId="0" animBg="1"/>
      <p:bldP spid="37" grpId="0"/>
      <p:bldP spid="39" grpId="0"/>
      <p:bldP spid="44" grpId="0"/>
      <p:bldP spid="4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6393798" y="481771"/>
                <a:ext cx="4470262" cy="1024127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ja-JP" altLang="en-US" sz="3200" i="1">
                              <a:latin typeface="Cambria Math" panose="02040503050406030204" pitchFamily="18" charset="0"/>
                            </a:rPr>
                            <m:t>右</m:t>
                          </m:r>
                        </m:sub>
                      </m:sSub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32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98" y="481771"/>
                <a:ext cx="4470262" cy="10241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85222" y="3035760"/>
            <a:ext cx="62850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（ｃ）電界・電場Ｅは、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単位面積あたりの電気力線の本数</a:t>
            </a:r>
            <a:r>
              <a:rPr lang="ja-JP" altLang="en-US" sz="32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だから、</a:t>
            </a:r>
            <a:endParaRPr lang="en-US" altLang="ja-JP" sz="32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〔m〕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における電界・電場は、半径</a:t>
            </a:r>
            <a:r>
              <a:rPr lang="ja-JP" altLang="en-US" sz="32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の表面積でＮを割る。</a:t>
            </a:r>
          </a:p>
        </p:txBody>
      </p:sp>
      <p:sp>
        <p:nvSpPr>
          <p:cNvPr id="15" name="楕円 14"/>
          <p:cNvSpPr/>
          <p:nvPr/>
        </p:nvSpPr>
        <p:spPr>
          <a:xfrm>
            <a:off x="7393774" y="3895173"/>
            <a:ext cx="335825" cy="2538899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7498195" y="4375659"/>
            <a:ext cx="3317850" cy="1585548"/>
            <a:chOff x="8046836" y="3827018"/>
            <a:chExt cx="1999460" cy="1585548"/>
          </a:xfrm>
        </p:grpSpPr>
        <p:cxnSp>
          <p:nvCxnSpPr>
            <p:cNvPr id="16" name="直線矢印コネクタ 15"/>
            <p:cNvCxnSpPr/>
            <p:nvPr/>
          </p:nvCxnSpPr>
          <p:spPr>
            <a:xfrm>
              <a:off x="8144917" y="382701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8144917" y="4240612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046836" y="4030218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8046836" y="4456511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8144917" y="469362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8144917" y="5185409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8046836" y="493069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/>
            <p:cNvCxnSpPr/>
            <p:nvPr/>
          </p:nvCxnSpPr>
          <p:spPr>
            <a:xfrm>
              <a:off x="8046836" y="5412566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7719093" y="3637638"/>
                <a:ext cx="21796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sz="4000" i="1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4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40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本</a:t>
                </a: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093" y="3637638"/>
                <a:ext cx="2179636" cy="707886"/>
              </a:xfrm>
              <a:prstGeom prst="rect">
                <a:avLst/>
              </a:prstGeom>
              <a:blipFill>
                <a:blip r:embed="rId3"/>
                <a:stretch>
                  <a:fillRect t="-18966" r="-8939" b="-327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楕円 28"/>
          <p:cNvSpPr/>
          <p:nvPr/>
        </p:nvSpPr>
        <p:spPr>
          <a:xfrm>
            <a:off x="9784532" y="3853163"/>
            <a:ext cx="335825" cy="2538899"/>
          </a:xfrm>
          <a:prstGeom prst="ellipse">
            <a:avLst/>
          </a:prstGeom>
          <a:solidFill>
            <a:schemeClr val="accent1">
              <a:lumMod val="40000"/>
              <a:lumOff val="60000"/>
              <a:alpha val="65000"/>
            </a:schemeClr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8541968" y="4683908"/>
            <a:ext cx="667499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0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endParaRPr lang="ja-JP" altLang="en-US" sz="1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>
            <a:off x="7561686" y="5405268"/>
            <a:ext cx="2429336" cy="8139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10168168" y="2885594"/>
                <a:ext cx="1744545" cy="13234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ja-JP" altLang="en-US" sz="40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面積</a:t>
                </a:r>
                <a14:m>
                  <m:oMath xmlns:m="http://schemas.openxmlformats.org/officeDocument/2006/math">
                    <m:r>
                      <a:rPr lang="ja-JP" altLang="en-US" sz="4000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ja-JP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altLang="ja-JP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en-US" sz="1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168" y="2885594"/>
                <a:ext cx="1744545" cy="1323439"/>
              </a:xfrm>
              <a:prstGeom prst="rect">
                <a:avLst/>
              </a:prstGeom>
              <a:blipFill>
                <a:blip r:embed="rId4"/>
                <a:stretch>
                  <a:fillRect l="-12238" t="-82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8977159" y="5551894"/>
                <a:ext cx="102927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altLang="ja-JP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ja-JP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16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159" y="5551894"/>
                <a:ext cx="102927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正方形/長方形 36"/>
          <p:cNvSpPr/>
          <p:nvPr/>
        </p:nvSpPr>
        <p:spPr>
          <a:xfrm>
            <a:off x="10798602" y="4681986"/>
            <a:ext cx="877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電界</a:t>
            </a:r>
            <a:endParaRPr lang="en-US" altLang="ja-JP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電場Ｅ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楕円 29"/>
          <p:cNvSpPr/>
          <p:nvPr/>
        </p:nvSpPr>
        <p:spPr>
          <a:xfrm>
            <a:off x="9832492" y="5203513"/>
            <a:ext cx="275375" cy="473000"/>
          </a:xfrm>
          <a:prstGeom prst="ellipse">
            <a:avLst/>
          </a:prstGeom>
          <a:solidFill>
            <a:srgbClr val="00B0F0"/>
          </a:solidFill>
          <a:ln>
            <a:solidFill>
              <a:schemeClr val="accent1">
                <a:shade val="50000"/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右矢印 30"/>
          <p:cNvSpPr/>
          <p:nvPr/>
        </p:nvSpPr>
        <p:spPr>
          <a:xfrm>
            <a:off x="10021836" y="5207090"/>
            <a:ext cx="1013257" cy="4258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2227310" y="5805679"/>
                <a:ext cx="1322413" cy="769441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310" y="5805679"/>
                <a:ext cx="1322413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69901" y="1320101"/>
                <a:ext cx="4199739" cy="13783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ja-JP" altLang="en-US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4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ja-JP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901" y="1320101"/>
                <a:ext cx="4199739" cy="1378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A557AF6-24DD-4525-A8DA-762466DF3CC1}"/>
                  </a:ext>
                </a:extLst>
              </p:cNvPr>
              <p:cNvSpPr/>
              <p:nvPr/>
            </p:nvSpPr>
            <p:spPr>
              <a:xfrm>
                <a:off x="3605619" y="5370732"/>
                <a:ext cx="1740541" cy="13740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4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400" b="1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4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4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A557AF6-24DD-4525-A8DA-762466DF3C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5619" y="5370732"/>
                <a:ext cx="1740541" cy="13740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CEC320A-5617-429D-BF15-93CFDA5E90C5}"/>
              </a:ext>
            </a:extLst>
          </p:cNvPr>
          <p:cNvSpPr/>
          <p:nvPr/>
        </p:nvSpPr>
        <p:spPr>
          <a:xfrm>
            <a:off x="142142" y="260502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（ｂ）</a:t>
            </a:r>
            <a:endParaRPr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4A1A2859-309E-45AA-A61F-9758D08430DD}"/>
              </a:ext>
            </a:extLst>
          </p:cNvPr>
          <p:cNvCxnSpPr>
            <a:cxnSpLocks/>
          </p:cNvCxnSpPr>
          <p:nvPr/>
        </p:nvCxnSpPr>
        <p:spPr>
          <a:xfrm flipV="1">
            <a:off x="7057125" y="3901922"/>
            <a:ext cx="0" cy="1382111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90BC3EAB-9764-4737-9088-9BDCF9065912}"/>
                  </a:ext>
                </a:extLst>
              </p:cNvPr>
              <p:cNvSpPr/>
              <p:nvPr/>
            </p:nvSpPr>
            <p:spPr>
              <a:xfrm>
                <a:off x="6464996" y="4354945"/>
                <a:ext cx="6674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ja-JP" altLang="en-US" sz="11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90BC3EAB-9764-4737-9088-9BDCF9065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996" y="4354945"/>
                <a:ext cx="66749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82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5" grpId="0" animBg="1"/>
      <p:bldP spid="36" grpId="0" animBg="1"/>
      <p:bldP spid="37" grpId="0"/>
      <p:bldP spid="30" grpId="0" animBg="1"/>
      <p:bldP spid="31" grpId="0" animBg="1"/>
      <p:bldP spid="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4527706D-EC4B-41BB-BE07-1B547166532D}"/>
              </a:ext>
            </a:extLst>
          </p:cNvPr>
          <p:cNvSpPr txBox="1">
            <a:spLocks/>
          </p:cNvSpPr>
          <p:nvPr/>
        </p:nvSpPr>
        <p:spPr>
          <a:xfrm>
            <a:off x="441160" y="1524137"/>
            <a:ext cx="11208648" cy="7003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4000" b="1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B2A1C43-33F8-4C8B-879F-8E1CB25B90CC}"/>
              </a:ext>
            </a:extLst>
          </p:cNvPr>
          <p:cNvSpPr/>
          <p:nvPr/>
        </p:nvSpPr>
        <p:spPr>
          <a:xfrm>
            <a:off x="964222" y="3184426"/>
            <a:ext cx="100437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ある現象において、その現象の前後で、電気量の総和は常に一定である。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0A848D3-1DCB-489E-8F55-56545A40DF9E}"/>
              </a:ext>
            </a:extLst>
          </p:cNvPr>
          <p:cNvSpPr/>
          <p:nvPr/>
        </p:nvSpPr>
        <p:spPr>
          <a:xfrm>
            <a:off x="441160" y="2928308"/>
            <a:ext cx="11245386" cy="20816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1B4934C-B077-4943-A4A7-CA9456E7A21B}"/>
              </a:ext>
            </a:extLst>
          </p:cNvPr>
          <p:cNvSpPr/>
          <p:nvPr/>
        </p:nvSpPr>
        <p:spPr>
          <a:xfrm>
            <a:off x="441160" y="1756936"/>
            <a:ext cx="6509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〇 電気量保存則・電荷保存</a:t>
            </a:r>
            <a:endParaRPr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055366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楕円 77"/>
          <p:cNvSpPr/>
          <p:nvPr/>
        </p:nvSpPr>
        <p:spPr>
          <a:xfrm>
            <a:off x="8563310" y="4290177"/>
            <a:ext cx="184092" cy="26790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9775" y="170773"/>
            <a:ext cx="11254409" cy="1528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十分に長い金属棒が一様に帯電している。単位長さあたりの電気量を＋</a:t>
            </a:r>
            <a:r>
              <a:rPr lang="ja-JP" altLang="en-US" sz="3200" i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〔C〕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として，金属棒から</a:t>
            </a:r>
            <a:r>
              <a:rPr lang="en-US" altLang="ja-JP" sz="3200" i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lang="en-US" altLang="ja-JP" sz="3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〔m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はなれた点の電場の強さを求めよ。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148922" y="1761741"/>
            <a:ext cx="10123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（ａ） 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600" b="1" dirty="0" err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ｍ</a:t>
            </a:r>
            <a:r>
              <a:rPr lang="en-US" altLang="ja-JP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3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あたりの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電気力線の合計本数Ｎは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2276161" y="2591298"/>
                <a:ext cx="2776016" cy="769441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161" y="2591298"/>
                <a:ext cx="2776016" cy="769441"/>
              </a:xfrm>
              <a:prstGeom prst="rect">
                <a:avLst/>
              </a:prstGeom>
              <a:blipFill>
                <a:blip r:embed="rId2"/>
                <a:stretch>
                  <a:fillRect l="-8772" t="-18254" b="-34921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215628" y="3784250"/>
                <a:ext cx="73577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6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（ｂ）</a:t>
                </a:r>
                <a:r>
                  <a:rPr lang="ja-JP" altLang="en-US" sz="3600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円筒の側面積</a:t>
                </a:r>
                <a14:m>
                  <m:oMath xmlns:m="http://schemas.openxmlformats.org/officeDocument/2006/math">
                    <m:r>
                      <a:rPr lang="en-US" altLang="ja-JP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</m:t>
                    </m:r>
                    <m:r>
                      <a:rPr lang="en-US" altLang="ja-JP" sz="3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ja-JP" sz="3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altLang="ja-JP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altLang="ja-JP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628" y="3784250"/>
                <a:ext cx="7357773" cy="646331"/>
              </a:xfrm>
              <a:prstGeom prst="rect">
                <a:avLst/>
              </a:prstGeom>
              <a:blipFill>
                <a:blip r:embed="rId3"/>
                <a:stretch>
                  <a:fillRect l="-2486" t="-17925" b="-320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グループ化 37"/>
          <p:cNvGrpSpPr/>
          <p:nvPr/>
        </p:nvGrpSpPr>
        <p:grpSpPr>
          <a:xfrm rot="16200000">
            <a:off x="9249841" y="2252079"/>
            <a:ext cx="1687390" cy="2288192"/>
            <a:chOff x="8961236" y="3855895"/>
            <a:chExt cx="1901379" cy="2288192"/>
          </a:xfrm>
        </p:grpSpPr>
        <p:cxnSp>
          <p:nvCxnSpPr>
            <p:cNvPr id="15" name="直線矢印コネクタ 14"/>
            <p:cNvCxnSpPr/>
            <p:nvPr/>
          </p:nvCxnSpPr>
          <p:spPr>
            <a:xfrm>
              <a:off x="8961236" y="385589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8961236" y="450966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8961236" y="418278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961236" y="483655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8961236" y="516343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8961236" y="58172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8961236" y="549032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8961236" y="61440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線コネクタ 33"/>
          <p:cNvCxnSpPr/>
          <p:nvPr/>
        </p:nvCxnSpPr>
        <p:spPr>
          <a:xfrm rot="16200000">
            <a:off x="10058850" y="3156749"/>
            <a:ext cx="0" cy="2802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16200000">
            <a:off x="10044887" y="2888846"/>
            <a:ext cx="0" cy="2802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 rot="5400000">
            <a:off x="9293311" y="4300453"/>
            <a:ext cx="1600449" cy="2288192"/>
            <a:chOff x="8961236" y="3855895"/>
            <a:chExt cx="1901379" cy="2288192"/>
          </a:xfrm>
        </p:grpSpPr>
        <p:cxnSp>
          <p:nvCxnSpPr>
            <p:cNvPr id="40" name="直線矢印コネクタ 39"/>
            <p:cNvCxnSpPr/>
            <p:nvPr/>
          </p:nvCxnSpPr>
          <p:spPr>
            <a:xfrm>
              <a:off x="8961236" y="385589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8961236" y="450966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8961236" y="418278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8961236" y="483655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>
              <a:off x="8961236" y="516343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8961236" y="58172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8961236" y="549032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8961236" y="61440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フローチャート: 直接アクセス記憶 50"/>
          <p:cNvSpPr/>
          <p:nvPr/>
        </p:nvSpPr>
        <p:spPr>
          <a:xfrm rot="10800000">
            <a:off x="8059979" y="2834739"/>
            <a:ext cx="3819806" cy="3108859"/>
          </a:xfrm>
          <a:prstGeom prst="flowChartMagneticDrum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9339178" y="4882387"/>
            <a:ext cx="264687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endParaRPr lang="ja-JP" altLang="en-US" sz="32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rot="16200000">
            <a:off x="9428317" y="3558149"/>
            <a:ext cx="135324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790503" y="3197346"/>
            <a:ext cx="66749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H="1">
            <a:off x="8021206" y="4544354"/>
            <a:ext cx="555674" cy="122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 flipV="1">
            <a:off x="7774422" y="4424128"/>
            <a:ext cx="75254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H="1" flipV="1">
            <a:off x="8009012" y="3077635"/>
            <a:ext cx="563119" cy="1212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H="1" flipV="1">
            <a:off x="8657691" y="2552481"/>
            <a:ext cx="1" cy="17036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8671097" y="4590437"/>
            <a:ext cx="11697" cy="16543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>
            <a:off x="8779648" y="4421129"/>
            <a:ext cx="7176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V="1">
            <a:off x="8755485" y="3252258"/>
            <a:ext cx="589629" cy="10730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>
            <a:off x="8760394" y="4522128"/>
            <a:ext cx="567542" cy="10884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CE71B0E-88B2-4BFD-BE21-618C64A436B8}"/>
                  </a:ext>
                </a:extLst>
              </p:cNvPr>
              <p:cNvSpPr/>
              <p:nvPr/>
            </p:nvSpPr>
            <p:spPr>
              <a:xfrm>
                <a:off x="1519290" y="5426404"/>
                <a:ext cx="5878469" cy="1144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ja-JP" alt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altLang="ja-JP" sz="36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altLang="ja-JP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ja-JP" altLang="en-US" sz="3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BCE71B0E-88B2-4BFD-BE21-618C64A43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290" y="5426404"/>
                <a:ext cx="5878469" cy="11445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197D1BD-0188-469C-A02B-EADCC054383F}"/>
              </a:ext>
            </a:extLst>
          </p:cNvPr>
          <p:cNvSpPr/>
          <p:nvPr/>
        </p:nvSpPr>
        <p:spPr>
          <a:xfrm>
            <a:off x="175523" y="4879926"/>
            <a:ext cx="735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（ｃ）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11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1" grpId="0" animBg="1"/>
      <p:bldP spid="52" grpId="0" animBg="1"/>
      <p:bldP spid="48" grpId="0"/>
      <p:bldP spid="49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楕円 77"/>
          <p:cNvSpPr/>
          <p:nvPr/>
        </p:nvSpPr>
        <p:spPr>
          <a:xfrm>
            <a:off x="8563310" y="4290177"/>
            <a:ext cx="184092" cy="26790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9775" y="170773"/>
            <a:ext cx="11254409" cy="1528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(3)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十分に長い金属棒が一様に帯電している。単位長さあたりの電気量を＋</a:t>
            </a:r>
            <a:r>
              <a:rPr lang="ja-JP" altLang="en-US" sz="3200" i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ｑ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〔C〕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として，金属棒から</a:t>
            </a:r>
            <a:r>
              <a:rPr lang="en-US" altLang="ja-JP" sz="3200" i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r>
              <a:rPr lang="en-US" altLang="ja-JP" sz="3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〔m</a:t>
            </a:r>
            <a:r>
              <a:rPr lang="en-US" altLang="ja-JP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〕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はなれた点の電場の強さを求めよ。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428055" y="2425884"/>
            <a:ext cx="824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(d)</a:t>
            </a:r>
            <a:endParaRPr lang="ja-JP" altLang="en-US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 rot="16200000">
            <a:off x="9249841" y="2252079"/>
            <a:ext cx="1687390" cy="2288192"/>
            <a:chOff x="8961236" y="3855895"/>
            <a:chExt cx="1901379" cy="2288192"/>
          </a:xfrm>
        </p:grpSpPr>
        <p:cxnSp>
          <p:nvCxnSpPr>
            <p:cNvPr id="15" name="直線矢印コネクタ 14"/>
            <p:cNvCxnSpPr/>
            <p:nvPr/>
          </p:nvCxnSpPr>
          <p:spPr>
            <a:xfrm>
              <a:off x="8961236" y="385589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8961236" y="450966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8961236" y="418278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>
              <a:off x="8961236" y="483655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>
              <a:off x="8961236" y="516343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8961236" y="58172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8961236" y="549032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8961236" y="61440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直線コネクタ 33"/>
          <p:cNvCxnSpPr/>
          <p:nvPr/>
        </p:nvCxnSpPr>
        <p:spPr>
          <a:xfrm rot="16200000">
            <a:off x="10058850" y="3156749"/>
            <a:ext cx="0" cy="2802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rot="16200000">
            <a:off x="10044887" y="2888846"/>
            <a:ext cx="0" cy="2802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グループ化 38"/>
          <p:cNvGrpSpPr/>
          <p:nvPr/>
        </p:nvGrpSpPr>
        <p:grpSpPr>
          <a:xfrm rot="5400000">
            <a:off x="9293311" y="4300453"/>
            <a:ext cx="1600449" cy="2288192"/>
            <a:chOff x="8961236" y="3855895"/>
            <a:chExt cx="1901379" cy="2288192"/>
          </a:xfrm>
        </p:grpSpPr>
        <p:cxnSp>
          <p:nvCxnSpPr>
            <p:cNvPr id="40" name="直線矢印コネクタ 39"/>
            <p:cNvCxnSpPr/>
            <p:nvPr/>
          </p:nvCxnSpPr>
          <p:spPr>
            <a:xfrm>
              <a:off x="8961236" y="385589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8961236" y="450966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8961236" y="418278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/>
            <p:cNvCxnSpPr/>
            <p:nvPr/>
          </p:nvCxnSpPr>
          <p:spPr>
            <a:xfrm>
              <a:off x="8961236" y="483655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>
              <a:off x="8961236" y="516343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/>
            <p:nvPr/>
          </p:nvCxnSpPr>
          <p:spPr>
            <a:xfrm>
              <a:off x="8961236" y="5817205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/>
            <p:cNvCxnSpPr/>
            <p:nvPr/>
          </p:nvCxnSpPr>
          <p:spPr>
            <a:xfrm>
              <a:off x="8961236" y="5490320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>
              <a:off x="8961236" y="6144087"/>
              <a:ext cx="1901379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フローチャート: 直接アクセス記憶 50"/>
          <p:cNvSpPr/>
          <p:nvPr/>
        </p:nvSpPr>
        <p:spPr>
          <a:xfrm rot="10800000">
            <a:off x="8059979" y="2834739"/>
            <a:ext cx="3819806" cy="3108859"/>
          </a:xfrm>
          <a:prstGeom prst="flowChartMagneticDrum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9339178" y="4882387"/>
            <a:ext cx="264687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endParaRPr lang="ja-JP" altLang="en-US" sz="32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3" name="直線矢印コネクタ 52"/>
          <p:cNvCxnSpPr/>
          <p:nvPr/>
        </p:nvCxnSpPr>
        <p:spPr>
          <a:xfrm rot="16200000">
            <a:off x="9428317" y="3558149"/>
            <a:ext cx="1353241" cy="0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正方形/長方形 53"/>
          <p:cNvSpPr/>
          <p:nvPr/>
        </p:nvSpPr>
        <p:spPr>
          <a:xfrm>
            <a:off x="9790503" y="3197346"/>
            <a:ext cx="667499" cy="7694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4400" i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r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0" name="直線矢印コネクタ 59"/>
          <p:cNvCxnSpPr/>
          <p:nvPr/>
        </p:nvCxnSpPr>
        <p:spPr>
          <a:xfrm flipH="1">
            <a:off x="8021206" y="4544354"/>
            <a:ext cx="555674" cy="122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/>
          <p:nvPr/>
        </p:nvCxnSpPr>
        <p:spPr>
          <a:xfrm flipH="1" flipV="1">
            <a:off x="7774422" y="4424128"/>
            <a:ext cx="752549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H="1" flipV="1">
            <a:off x="8009012" y="3077635"/>
            <a:ext cx="563119" cy="121254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矢印コネクタ 84"/>
          <p:cNvCxnSpPr/>
          <p:nvPr/>
        </p:nvCxnSpPr>
        <p:spPr>
          <a:xfrm flipH="1" flipV="1">
            <a:off x="8657691" y="2552481"/>
            <a:ext cx="1" cy="170365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8671097" y="4590437"/>
            <a:ext cx="11697" cy="16543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線矢印コネクタ 92"/>
          <p:cNvCxnSpPr/>
          <p:nvPr/>
        </p:nvCxnSpPr>
        <p:spPr>
          <a:xfrm>
            <a:off x="8779648" y="4421129"/>
            <a:ext cx="71768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矢印コネクタ 95"/>
          <p:cNvCxnSpPr/>
          <p:nvPr/>
        </p:nvCxnSpPr>
        <p:spPr>
          <a:xfrm flipV="1">
            <a:off x="8755485" y="3252258"/>
            <a:ext cx="589629" cy="10730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矢印コネクタ 98"/>
          <p:cNvCxnSpPr/>
          <p:nvPr/>
        </p:nvCxnSpPr>
        <p:spPr>
          <a:xfrm>
            <a:off x="8760394" y="4522128"/>
            <a:ext cx="567542" cy="10884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809076" y="2760207"/>
                <a:ext cx="1803571" cy="1490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en-US" altLang="ja-JP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num>
                        <m:den>
                          <m:r>
                            <a:rPr lang="en-US" altLang="ja-JP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ja-JP" altLang="en-US" sz="4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76" y="2760207"/>
                <a:ext cx="1803571" cy="14906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A6D3954F-F821-4B22-BF06-AC0BAB4F4BAF}"/>
                  </a:ext>
                </a:extLst>
              </p:cNvPr>
              <p:cNvSpPr/>
              <p:nvPr/>
            </p:nvSpPr>
            <p:spPr>
              <a:xfrm>
                <a:off x="1395404" y="3120655"/>
                <a:ext cx="132523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4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ja-JP" altLang="en-US" sz="44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A6D3954F-F821-4B22-BF06-AC0BAB4F4B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404" y="3120655"/>
                <a:ext cx="1325235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1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607" y="187644"/>
            <a:ext cx="4376047" cy="68666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２（１）図１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250153" y="1037508"/>
            <a:ext cx="551946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導体に帯電している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電荷は表面にのみ均一に分布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298613" y="2268461"/>
            <a:ext cx="54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導体Ｂは静電誘導により、電荷の偏りができる。</a:t>
            </a:r>
          </a:p>
        </p:txBody>
      </p:sp>
      <p:grpSp>
        <p:nvGrpSpPr>
          <p:cNvPr id="103" name="グループ化 102"/>
          <p:cNvGrpSpPr/>
          <p:nvPr/>
        </p:nvGrpSpPr>
        <p:grpSpPr>
          <a:xfrm>
            <a:off x="6487188" y="1001021"/>
            <a:ext cx="4977565" cy="4977564"/>
            <a:chOff x="3405691" y="2117624"/>
            <a:chExt cx="3952560" cy="3952560"/>
          </a:xfrm>
        </p:grpSpPr>
        <p:sp>
          <p:nvSpPr>
            <p:cNvPr id="148" name="楕円 147"/>
            <p:cNvSpPr/>
            <p:nvPr/>
          </p:nvSpPr>
          <p:spPr>
            <a:xfrm>
              <a:off x="3405691" y="2117624"/>
              <a:ext cx="3952560" cy="39525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9" name="楕円 148"/>
            <p:cNvSpPr/>
            <p:nvPr/>
          </p:nvSpPr>
          <p:spPr>
            <a:xfrm>
              <a:off x="4103137" y="2815070"/>
              <a:ext cx="2557669" cy="2557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0" name="楕円 149"/>
            <p:cNvSpPr/>
            <p:nvPr/>
          </p:nvSpPr>
          <p:spPr>
            <a:xfrm>
              <a:off x="4570001" y="3281934"/>
              <a:ext cx="1623940" cy="162394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1" name="直線矢印コネクタ 150"/>
            <p:cNvCxnSpPr/>
            <p:nvPr/>
          </p:nvCxnSpPr>
          <p:spPr>
            <a:xfrm flipH="1" flipV="1">
              <a:off x="4945359" y="3509927"/>
              <a:ext cx="491071" cy="69421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正方形/長方形 151"/>
            <p:cNvSpPr/>
            <p:nvPr/>
          </p:nvSpPr>
          <p:spPr>
            <a:xfrm>
              <a:off x="5099046" y="3468322"/>
              <a:ext cx="667499" cy="61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4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Ｒ</a:t>
              </a:r>
              <a:endParaRPr lang="ja-JP" altLang="en-US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3" name="直線矢印コネクタ 152"/>
            <p:cNvCxnSpPr/>
            <p:nvPr/>
          </p:nvCxnSpPr>
          <p:spPr>
            <a:xfrm flipH="1">
              <a:off x="4330598" y="4196731"/>
              <a:ext cx="1105832" cy="52712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正方形/長方形 153"/>
            <p:cNvSpPr/>
            <p:nvPr/>
          </p:nvSpPr>
          <p:spPr>
            <a:xfrm>
              <a:off x="4153799" y="4189310"/>
              <a:ext cx="836653" cy="464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２Ｒ</a:t>
              </a:r>
              <a:endParaRPr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5" name="直線矢印コネクタ 154"/>
            <p:cNvCxnSpPr>
              <a:endCxn id="148" idx="4"/>
            </p:cNvCxnSpPr>
            <p:nvPr/>
          </p:nvCxnSpPr>
          <p:spPr>
            <a:xfrm flipH="1">
              <a:off x="5381971" y="4265020"/>
              <a:ext cx="54459" cy="18051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5359370" y="4934689"/>
              <a:ext cx="1044479" cy="464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３Ｒ</a:t>
              </a:r>
              <a:endParaRPr lang="ja-JP" altLang="en-US" sz="1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04" name="正方形/長方形 103"/>
          <p:cNvSpPr/>
          <p:nvPr/>
        </p:nvSpPr>
        <p:spPr>
          <a:xfrm>
            <a:off x="8084785" y="273735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7902690" y="33346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8206181" y="38865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8638683" y="41690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9138290" y="40777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9414494" y="387177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9661478" y="33141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9424659" y="273882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8801770" y="24280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9698714" y="163839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9035103" y="32838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導体Ａ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8802975" y="144689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6" name="正方形/長方形 115"/>
          <p:cNvSpPr/>
          <p:nvPr/>
        </p:nvSpPr>
        <p:spPr>
          <a:xfrm>
            <a:off x="7383907" y="196970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7" name="正方形/長方形 116"/>
          <p:cNvSpPr/>
          <p:nvPr/>
        </p:nvSpPr>
        <p:spPr>
          <a:xfrm>
            <a:off x="6951953" y="3258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7492311" y="438574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8621679" y="501791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0" name="正方形/長方形 119"/>
          <p:cNvSpPr/>
          <p:nvPr/>
        </p:nvSpPr>
        <p:spPr>
          <a:xfrm>
            <a:off x="10059487" y="448746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1" name="正方形/長方形 120"/>
          <p:cNvSpPr/>
          <p:nvPr/>
        </p:nvSpPr>
        <p:spPr>
          <a:xfrm>
            <a:off x="10245620" y="21411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10534535" y="327226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3" name="正方形/長方形 122"/>
          <p:cNvSpPr/>
          <p:nvPr/>
        </p:nvSpPr>
        <p:spPr>
          <a:xfrm>
            <a:off x="8582743" y="56714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4" name="正方形/長方形 123"/>
          <p:cNvSpPr/>
          <p:nvPr/>
        </p:nvSpPr>
        <p:spPr>
          <a:xfrm>
            <a:off x="10666442" y="19697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5" name="正方形/長方形 124"/>
          <p:cNvSpPr/>
          <p:nvPr/>
        </p:nvSpPr>
        <p:spPr>
          <a:xfrm>
            <a:off x="11110184" y="33346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10545870" y="496661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6976948" y="48487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6376377" y="33004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9" name="正方形/長方形 128"/>
          <p:cNvSpPr/>
          <p:nvPr/>
        </p:nvSpPr>
        <p:spPr>
          <a:xfrm>
            <a:off x="7029177" y="16951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8800578" y="9160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9802753" y="2550517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flipV="1">
            <a:off x="8998240" y="1852655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>
            <a:off x="10022920" y="3519321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>
            <a:off x="9731919" y="4195936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rot="10800000" flipV="1">
            <a:off x="7820906" y="4255868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rot="10800000" flipV="1">
            <a:off x="8920563" y="4520999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rot="10800000">
            <a:off x="7380319" y="3466752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rot="10800000">
            <a:off x="7756472" y="2373970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 flipV="1">
            <a:off x="8975970" y="324737"/>
            <a:ext cx="0" cy="571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/>
          <p:nvPr/>
        </p:nvCxnSpPr>
        <p:spPr>
          <a:xfrm flipV="1">
            <a:off x="11083305" y="1705907"/>
            <a:ext cx="521119" cy="298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>
            <a:off x="11563005" y="3513952"/>
            <a:ext cx="4896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>
            <a:off x="10927903" y="5301596"/>
            <a:ext cx="398513" cy="41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 flipH="1">
            <a:off x="5898822" y="3513952"/>
            <a:ext cx="4828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/>
          <p:nvPr/>
        </p:nvCxnSpPr>
        <p:spPr>
          <a:xfrm flipH="1" flipV="1">
            <a:off x="6555768" y="1301044"/>
            <a:ext cx="511205" cy="44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flipH="1">
            <a:off x="6584126" y="5151279"/>
            <a:ext cx="384779" cy="328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/>
          <p:cNvCxnSpPr/>
          <p:nvPr/>
        </p:nvCxnSpPr>
        <p:spPr>
          <a:xfrm>
            <a:off x="8966050" y="6077351"/>
            <a:ext cx="9920" cy="456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B52B16E6-7B6C-48DF-B159-DDACF7A880EF}"/>
              </a:ext>
            </a:extLst>
          </p:cNvPr>
          <p:cNvSpPr/>
          <p:nvPr/>
        </p:nvSpPr>
        <p:spPr>
          <a:xfrm>
            <a:off x="284758" y="3612352"/>
            <a:ext cx="54014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鉛筆をもつ人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導体Ａにおける電荷をかく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２Ｒまでの電気力線をかく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導体Ｂの電荷をかく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２Ｒ</a:t>
            </a:r>
            <a:r>
              <a:rPr lang="ja-JP" altLang="en-US" sz="3200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いこうの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電気力線をかく。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5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5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607" y="187644"/>
            <a:ext cx="4376047" cy="68666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２（１）図１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303591" y="1304703"/>
            <a:ext cx="43043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導体に帯電する電荷は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表面にのみ均一に分布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322364" y="3093796"/>
            <a:ext cx="54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導体Ｂは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静電誘導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により、電荷の偏りができる。</a:t>
            </a:r>
          </a:p>
        </p:txBody>
      </p:sp>
      <p:grpSp>
        <p:nvGrpSpPr>
          <p:cNvPr id="103" name="グループ化 102"/>
          <p:cNvGrpSpPr/>
          <p:nvPr/>
        </p:nvGrpSpPr>
        <p:grpSpPr>
          <a:xfrm>
            <a:off x="6487188" y="1001021"/>
            <a:ext cx="4977565" cy="4977564"/>
            <a:chOff x="3405691" y="2117624"/>
            <a:chExt cx="3952560" cy="3952560"/>
          </a:xfrm>
        </p:grpSpPr>
        <p:sp>
          <p:nvSpPr>
            <p:cNvPr id="148" name="楕円 147"/>
            <p:cNvSpPr/>
            <p:nvPr/>
          </p:nvSpPr>
          <p:spPr>
            <a:xfrm>
              <a:off x="3405691" y="2117624"/>
              <a:ext cx="3952560" cy="39525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9" name="楕円 148"/>
            <p:cNvSpPr/>
            <p:nvPr/>
          </p:nvSpPr>
          <p:spPr>
            <a:xfrm>
              <a:off x="4103137" y="2815070"/>
              <a:ext cx="2557669" cy="2557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0" name="楕円 149"/>
            <p:cNvSpPr/>
            <p:nvPr/>
          </p:nvSpPr>
          <p:spPr>
            <a:xfrm>
              <a:off x="4570001" y="3281934"/>
              <a:ext cx="1623940" cy="162394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1" name="直線矢印コネクタ 150"/>
            <p:cNvCxnSpPr/>
            <p:nvPr/>
          </p:nvCxnSpPr>
          <p:spPr>
            <a:xfrm flipH="1" flipV="1">
              <a:off x="4945359" y="3509927"/>
              <a:ext cx="491071" cy="69421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正方形/長方形 151"/>
            <p:cNvSpPr/>
            <p:nvPr/>
          </p:nvSpPr>
          <p:spPr>
            <a:xfrm>
              <a:off x="5099046" y="3468322"/>
              <a:ext cx="667499" cy="61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4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Ｒ</a:t>
              </a:r>
              <a:endParaRPr lang="ja-JP" altLang="en-US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3" name="直線矢印コネクタ 152"/>
            <p:cNvCxnSpPr/>
            <p:nvPr/>
          </p:nvCxnSpPr>
          <p:spPr>
            <a:xfrm flipH="1">
              <a:off x="4330598" y="4196731"/>
              <a:ext cx="1105832" cy="52712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正方形/長方形 153"/>
            <p:cNvSpPr/>
            <p:nvPr/>
          </p:nvSpPr>
          <p:spPr>
            <a:xfrm>
              <a:off x="4153799" y="4189310"/>
              <a:ext cx="836653" cy="464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２Ｒ</a:t>
              </a:r>
              <a:endParaRPr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5" name="直線矢印コネクタ 154"/>
            <p:cNvCxnSpPr>
              <a:endCxn id="148" idx="4"/>
            </p:cNvCxnSpPr>
            <p:nvPr/>
          </p:nvCxnSpPr>
          <p:spPr>
            <a:xfrm flipH="1">
              <a:off x="5381971" y="4265020"/>
              <a:ext cx="54459" cy="18051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5359370" y="4934689"/>
              <a:ext cx="1044479" cy="464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３Ｒ</a:t>
              </a:r>
              <a:endParaRPr lang="ja-JP" altLang="en-US" sz="1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04" name="正方形/長方形 103"/>
          <p:cNvSpPr/>
          <p:nvPr/>
        </p:nvSpPr>
        <p:spPr>
          <a:xfrm>
            <a:off x="8084785" y="273735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7902690" y="33346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8206181" y="38865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8638683" y="416906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9138290" y="407773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9414494" y="387177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9661478" y="331413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9424659" y="273882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8801770" y="242802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9698714" y="1638398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9035103" y="328384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導体Ａ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8802975" y="144689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6" name="正方形/長方形 115"/>
          <p:cNvSpPr/>
          <p:nvPr/>
        </p:nvSpPr>
        <p:spPr>
          <a:xfrm>
            <a:off x="7383907" y="196970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7" name="正方形/長方形 116"/>
          <p:cNvSpPr/>
          <p:nvPr/>
        </p:nvSpPr>
        <p:spPr>
          <a:xfrm>
            <a:off x="6951953" y="32589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7492311" y="438574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8621679" y="501791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0" name="正方形/長方形 119"/>
          <p:cNvSpPr/>
          <p:nvPr/>
        </p:nvSpPr>
        <p:spPr>
          <a:xfrm>
            <a:off x="10059487" y="448746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1" name="正方形/長方形 120"/>
          <p:cNvSpPr/>
          <p:nvPr/>
        </p:nvSpPr>
        <p:spPr>
          <a:xfrm>
            <a:off x="10245620" y="214117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10534535" y="327226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3" name="正方形/長方形 122"/>
          <p:cNvSpPr/>
          <p:nvPr/>
        </p:nvSpPr>
        <p:spPr>
          <a:xfrm>
            <a:off x="8582743" y="56714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4" name="正方形/長方形 123"/>
          <p:cNvSpPr/>
          <p:nvPr/>
        </p:nvSpPr>
        <p:spPr>
          <a:xfrm>
            <a:off x="10666442" y="196970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5" name="正方形/長方形 124"/>
          <p:cNvSpPr/>
          <p:nvPr/>
        </p:nvSpPr>
        <p:spPr>
          <a:xfrm>
            <a:off x="11110184" y="333465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6" name="正方形/長方形 125"/>
          <p:cNvSpPr/>
          <p:nvPr/>
        </p:nvSpPr>
        <p:spPr>
          <a:xfrm>
            <a:off x="10545870" y="496661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7" name="正方形/長方形 126"/>
          <p:cNvSpPr/>
          <p:nvPr/>
        </p:nvSpPr>
        <p:spPr>
          <a:xfrm>
            <a:off x="6976948" y="4848778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8" name="正方形/長方形 127"/>
          <p:cNvSpPr/>
          <p:nvPr/>
        </p:nvSpPr>
        <p:spPr>
          <a:xfrm>
            <a:off x="6376377" y="33004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29" name="正方形/長方形 128"/>
          <p:cNvSpPr/>
          <p:nvPr/>
        </p:nvSpPr>
        <p:spPr>
          <a:xfrm>
            <a:off x="7029177" y="16951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30" name="正方形/長方形 129"/>
          <p:cNvSpPr/>
          <p:nvPr/>
        </p:nvSpPr>
        <p:spPr>
          <a:xfrm>
            <a:off x="8800578" y="91603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9802753" y="2550517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flipV="1">
            <a:off x="8998240" y="1852655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>
            <a:off x="10022920" y="3519321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>
            <a:off x="9731919" y="4195936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rot="10800000" flipV="1">
            <a:off x="7820906" y="4255868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rot="10800000" flipV="1">
            <a:off x="8920563" y="4520999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rot="10800000">
            <a:off x="7380319" y="3466752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rot="10800000">
            <a:off x="7756472" y="2373970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矢印コネクタ 135"/>
          <p:cNvCxnSpPr/>
          <p:nvPr/>
        </p:nvCxnSpPr>
        <p:spPr>
          <a:xfrm flipV="1">
            <a:off x="8975970" y="324737"/>
            <a:ext cx="0" cy="571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矢印コネクタ 136"/>
          <p:cNvCxnSpPr/>
          <p:nvPr/>
        </p:nvCxnSpPr>
        <p:spPr>
          <a:xfrm flipV="1">
            <a:off x="11083305" y="1705907"/>
            <a:ext cx="521119" cy="298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>
            <a:off x="11563005" y="3513952"/>
            <a:ext cx="4896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>
            <a:off x="10927903" y="5301596"/>
            <a:ext cx="398513" cy="41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 flipH="1">
            <a:off x="5898822" y="3513952"/>
            <a:ext cx="4828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/>
          <p:nvPr/>
        </p:nvCxnSpPr>
        <p:spPr>
          <a:xfrm flipH="1" flipV="1">
            <a:off x="6555768" y="1301044"/>
            <a:ext cx="511205" cy="44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flipH="1">
            <a:off x="6584126" y="5151279"/>
            <a:ext cx="384779" cy="328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/>
          <p:cNvCxnSpPr/>
          <p:nvPr/>
        </p:nvCxnSpPr>
        <p:spPr>
          <a:xfrm>
            <a:off x="8966050" y="6077351"/>
            <a:ext cx="9920" cy="456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1610936" y="894476"/>
            <a:ext cx="3046309" cy="475998"/>
            <a:chOff x="498648" y="1684106"/>
            <a:chExt cx="3046309" cy="475998"/>
          </a:xfrm>
        </p:grpSpPr>
        <p:sp>
          <p:nvSpPr>
            <p:cNvPr id="6" name="正方形/長方形 5"/>
            <p:cNvSpPr/>
            <p:nvPr/>
          </p:nvSpPr>
          <p:spPr>
            <a:xfrm rot="5400000">
              <a:off x="1803142" y="418289"/>
              <a:ext cx="437321" cy="3046309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108248" y="1684106"/>
              <a:ext cx="24367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rgbClr val="0070C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＋　＋　＋　＋</a:t>
              </a:r>
              <a:endParaRPr kumimoji="1" lang="ja-JP" altLang="en-US" sz="24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5260929" y="3122186"/>
          <a:ext cx="2292246" cy="3464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Drawing" r:id="rId3" imgW="532923" imgH="806143" progId="Canvas.Drawing.X">
                  <p:embed/>
                </p:oleObj>
              </mc:Choice>
              <mc:Fallback>
                <p:oleObj name="Drawing" r:id="rId3" imgW="532923" imgH="806143" progId="Canvas.Drawing.X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60929" y="3122186"/>
                        <a:ext cx="2292246" cy="3464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コネクタ 8"/>
          <p:cNvCxnSpPr/>
          <p:nvPr/>
        </p:nvCxnSpPr>
        <p:spPr>
          <a:xfrm>
            <a:off x="6227884" y="4775109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6630317" y="4775109"/>
            <a:ext cx="0" cy="139516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5860198" y="27873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6065354" y="2788500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666376" y="278454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57825" y="2785963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735277" y="27873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6943828" y="278454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6518359" y="27873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  <a:endParaRPr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6299290" y="27873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左右矢印 18"/>
          <p:cNvSpPr/>
          <p:nvPr/>
        </p:nvSpPr>
        <p:spPr>
          <a:xfrm>
            <a:off x="6105427" y="6264368"/>
            <a:ext cx="654050" cy="177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687442" y="3919131"/>
            <a:ext cx="44154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指で触れる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→アース（接地）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→電気的中性になる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（引力によって、動けなくなっている電荷を除く）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5457825" y="4776530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6496050" y="4776530"/>
            <a:ext cx="883375" cy="124823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/>
          <p:cNvSpPr/>
          <p:nvPr/>
        </p:nvSpPr>
        <p:spPr>
          <a:xfrm>
            <a:off x="5622363" y="5023907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269964" y="550559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785207" y="5022162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7117173" y="5482884"/>
            <a:ext cx="417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  <a:endParaRPr lang="en-US" altLang="ja-JP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96400" y="2111163"/>
            <a:ext cx="4339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斥力がなくなって、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箔は閉じる。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8278143" y="2388806"/>
            <a:ext cx="430477" cy="1325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スマイル 29"/>
          <p:cNvSpPr/>
          <p:nvPr/>
        </p:nvSpPr>
        <p:spPr>
          <a:xfrm>
            <a:off x="7956668" y="1283145"/>
            <a:ext cx="1073426" cy="1073426"/>
          </a:xfrm>
          <a:prstGeom prst="smileyFac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 rot="3655346" flipH="1">
            <a:off x="7726002" y="2217387"/>
            <a:ext cx="185239" cy="1325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左右矢印 31"/>
          <p:cNvSpPr/>
          <p:nvPr/>
        </p:nvSpPr>
        <p:spPr>
          <a:xfrm rot="3268340">
            <a:off x="6550603" y="2643435"/>
            <a:ext cx="370132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左右矢印 32"/>
          <p:cNvSpPr/>
          <p:nvPr/>
        </p:nvSpPr>
        <p:spPr>
          <a:xfrm rot="3268340">
            <a:off x="6093466" y="2653467"/>
            <a:ext cx="343588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左右矢印 33"/>
          <p:cNvSpPr/>
          <p:nvPr/>
        </p:nvSpPr>
        <p:spPr>
          <a:xfrm rot="3268340">
            <a:off x="5684790" y="2658220"/>
            <a:ext cx="324924" cy="193581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正方形/長方形 34"/>
          <p:cNvSpPr/>
          <p:nvPr/>
        </p:nvSpPr>
        <p:spPr>
          <a:xfrm>
            <a:off x="596400" y="3175976"/>
            <a:ext cx="4339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が、検電器全体は、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電気的中性でない。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37317" y="0"/>
            <a:ext cx="5280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アース（接地）の考え方</a:t>
            </a:r>
            <a:endParaRPr lang="ja-JP" altLang="en-US" sz="3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13230" y="4520421"/>
            <a:ext cx="43396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正電荷は、本当は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動けない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ことが多いが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静電誘導を考えるときには、正電荷を動かして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考えると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簡単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273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21524 0.1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0023 C 0.05573 0.02477 0.01914 0.22778 0.00429 0.365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7" y="1828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L 0.05795 0.03449 C 0.07344 0.12894 0.05899 0.20371 0.03529 0.43125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2157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33333E-6 C 0.00794 -0.00972 -0.03984 0.00811 -0.04219 0.04653 C -0.05026 0.13565 -0.03906 0.30463 -0.01614 0.43449 " pathEditMode="relative" rAng="0" ptsTypes="A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" y="215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00023 C -0.00807 0.22107 -0.0082 0.24468 0.02045 0.3659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04869 -0.08981 C 0.04804 -0.15995 0.04804 -0.2294 0.04765 -0.2993 C 0.10117 -0.29907 0.10546 -0.26805 0.20559 -0.38588 " pathEditMode="relative" rAng="0" ptsTypes="AA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-1930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07851 -0.16319 C 0.07786 -0.23241 0.07734 -0.30208 0.07695 -0.3713 C 0.12565 -0.37153 0.17122 -0.37963 0.23945 -0.45694 " pathEditMode="relative" rAng="0" ptsTypes="AAAA">
                                      <p:cBhvr>
                                        <p:cTn id="10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22847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046 L -0.04544 -0.08565 L -0.04544 -0.29607 L 0.02682 -0.30023 L 0.02942 -0.3044 L 0.11901 -0.38565 " pathEditMode="relative" ptsTypes="AAAA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347 L -0.07044 -0.16134 L -0.07461 -0.3669 L -0.06601 -0.3669 L -0.00351 -0.3669 L 0.00352 -0.37014 L 0.08906 -0.44931 " pathEditMode="relative" ptsTypes="AAAAA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3" grpId="0"/>
      <p:bldP spid="14" grpId="0"/>
      <p:bldP spid="14" grpId="1"/>
      <p:bldP spid="14" grpId="2"/>
      <p:bldP spid="15" grpId="0"/>
      <p:bldP spid="15" grpId="1"/>
      <p:bldP spid="15" grpId="2"/>
      <p:bldP spid="16" grpId="0"/>
      <p:bldP spid="17" grpId="0"/>
      <p:bldP spid="18" grpId="0"/>
      <p:bldP spid="18" grpId="1"/>
      <p:bldP spid="18" grpId="2"/>
      <p:bldP spid="19" grpId="0" animBg="1"/>
      <p:bldP spid="19" grpId="1" animBg="1"/>
      <p:bldP spid="20" grpId="0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  <p:bldP spid="26" grpId="0"/>
      <p:bldP spid="26" grpId="1"/>
      <p:bldP spid="26" grpId="2"/>
      <p:bldP spid="2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607" y="187644"/>
            <a:ext cx="3985430" cy="68666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</a:t>
            </a:r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</a:t>
            </a:r>
            <a:endParaRPr kumimoji="1"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387235" y="1118098"/>
            <a:ext cx="5401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導体Ｂの外側には、帯電しない。</a:t>
            </a:r>
          </a:p>
        </p:txBody>
      </p:sp>
      <p:sp>
        <p:nvSpPr>
          <p:cNvPr id="61" name="正方形/長方形 60"/>
          <p:cNvSpPr/>
          <p:nvPr/>
        </p:nvSpPr>
        <p:spPr>
          <a:xfrm>
            <a:off x="392518" y="2439107"/>
            <a:ext cx="6011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引力がはたらいていない電荷は、アースされているので、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帯電しない。</a:t>
            </a:r>
          </a:p>
        </p:txBody>
      </p:sp>
      <p:grpSp>
        <p:nvGrpSpPr>
          <p:cNvPr id="103" name="グループ化 102"/>
          <p:cNvGrpSpPr/>
          <p:nvPr/>
        </p:nvGrpSpPr>
        <p:grpSpPr>
          <a:xfrm>
            <a:off x="6965723" y="401133"/>
            <a:ext cx="4977565" cy="4977565"/>
            <a:chOff x="3405691" y="2117624"/>
            <a:chExt cx="3952560" cy="3952560"/>
          </a:xfrm>
        </p:grpSpPr>
        <p:sp>
          <p:nvSpPr>
            <p:cNvPr id="148" name="楕円 147"/>
            <p:cNvSpPr/>
            <p:nvPr/>
          </p:nvSpPr>
          <p:spPr>
            <a:xfrm>
              <a:off x="3405691" y="2117624"/>
              <a:ext cx="3952560" cy="39525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9" name="楕円 148"/>
            <p:cNvSpPr/>
            <p:nvPr/>
          </p:nvSpPr>
          <p:spPr>
            <a:xfrm>
              <a:off x="4103137" y="2815070"/>
              <a:ext cx="2557669" cy="2557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0" name="楕円 149"/>
            <p:cNvSpPr/>
            <p:nvPr/>
          </p:nvSpPr>
          <p:spPr>
            <a:xfrm>
              <a:off x="4570001" y="3281934"/>
              <a:ext cx="1623940" cy="162394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04" name="正方形/長方形 103"/>
          <p:cNvSpPr/>
          <p:nvPr/>
        </p:nvSpPr>
        <p:spPr>
          <a:xfrm>
            <a:off x="8563320" y="213746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8381225" y="273476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8684716" y="328664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9117218" y="356918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9616825" y="3477851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9893029" y="327188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10140013" y="271424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9903194" y="213893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9280305" y="182813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10177249" y="103851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9513638" y="268395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導体Ａ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9281510" y="84701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6" name="正方形/長方形 115"/>
          <p:cNvSpPr/>
          <p:nvPr/>
        </p:nvSpPr>
        <p:spPr>
          <a:xfrm>
            <a:off x="7862442" y="136981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7" name="正方形/長方形 116"/>
          <p:cNvSpPr/>
          <p:nvPr/>
        </p:nvSpPr>
        <p:spPr>
          <a:xfrm>
            <a:off x="7430488" y="265908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7970846" y="378585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9100214" y="44180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0" name="正方形/長方形 119"/>
          <p:cNvSpPr/>
          <p:nvPr/>
        </p:nvSpPr>
        <p:spPr>
          <a:xfrm>
            <a:off x="10538022" y="388757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1" name="正方形/長方形 120"/>
          <p:cNvSpPr/>
          <p:nvPr/>
        </p:nvSpPr>
        <p:spPr>
          <a:xfrm>
            <a:off x="10724155" y="154128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11013070" y="267237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10281288" y="1950629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flipV="1">
            <a:off x="9476775" y="1252767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>
            <a:off x="10501455" y="2919433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>
            <a:off x="10210454" y="3596048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rot="10800000" flipV="1">
            <a:off x="8299441" y="3655980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rot="10800000" flipV="1">
            <a:off x="9399098" y="3921111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rot="10800000">
            <a:off x="7858854" y="2866864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rot="10800000">
            <a:off x="8235007" y="1774082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>
            <a:cxnSpLocks/>
          </p:cNvCxnSpPr>
          <p:nvPr/>
        </p:nvCxnSpPr>
        <p:spPr>
          <a:xfrm flipH="1">
            <a:off x="9399098" y="5385266"/>
            <a:ext cx="1" cy="108669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cxnSpLocks/>
          </p:cNvCxnSpPr>
          <p:nvPr/>
        </p:nvCxnSpPr>
        <p:spPr>
          <a:xfrm flipH="1">
            <a:off x="9080116" y="6471964"/>
            <a:ext cx="637964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cxnSpLocks/>
          </p:cNvCxnSpPr>
          <p:nvPr/>
        </p:nvCxnSpPr>
        <p:spPr>
          <a:xfrm flipH="1">
            <a:off x="9230302" y="6578743"/>
            <a:ext cx="337592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>
            <a:cxnSpLocks/>
          </p:cNvCxnSpPr>
          <p:nvPr/>
        </p:nvCxnSpPr>
        <p:spPr>
          <a:xfrm flipH="1">
            <a:off x="9300327" y="6701335"/>
            <a:ext cx="197542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41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/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6242412" y="912277"/>
            <a:ext cx="4977565" cy="4977565"/>
            <a:chOff x="3405691" y="2117624"/>
            <a:chExt cx="3952560" cy="3952560"/>
          </a:xfrm>
        </p:grpSpPr>
        <p:sp>
          <p:nvSpPr>
            <p:cNvPr id="9" name="楕円 8"/>
            <p:cNvSpPr/>
            <p:nvPr/>
          </p:nvSpPr>
          <p:spPr>
            <a:xfrm>
              <a:off x="3405691" y="2117624"/>
              <a:ext cx="3952560" cy="39525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楕円 9"/>
            <p:cNvSpPr/>
            <p:nvPr/>
          </p:nvSpPr>
          <p:spPr>
            <a:xfrm>
              <a:off x="4103137" y="2815070"/>
              <a:ext cx="2557669" cy="2557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4570001" y="3281934"/>
              <a:ext cx="1623940" cy="162394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 flipV="1">
              <a:off x="4945359" y="3509927"/>
              <a:ext cx="491071" cy="69421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正方形/長方形 12"/>
            <p:cNvSpPr/>
            <p:nvPr/>
          </p:nvSpPr>
          <p:spPr>
            <a:xfrm>
              <a:off x="5162052" y="3425039"/>
              <a:ext cx="667499" cy="61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Ｒ</a:t>
              </a:r>
              <a:endPara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H="1">
              <a:off x="4330598" y="4196731"/>
              <a:ext cx="1105832" cy="52712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正方形/長方形 14"/>
            <p:cNvSpPr/>
            <p:nvPr/>
          </p:nvSpPr>
          <p:spPr>
            <a:xfrm>
              <a:off x="4047077" y="4162295"/>
              <a:ext cx="1009234" cy="513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２Ｒ</a:t>
              </a:r>
            </a:p>
          </p:txBody>
        </p:sp>
        <p:cxnSp>
          <p:nvCxnSpPr>
            <p:cNvPr id="16" name="直線矢印コネクタ 15"/>
            <p:cNvCxnSpPr>
              <a:endCxn id="9" idx="4"/>
            </p:cNvCxnSpPr>
            <p:nvPr/>
          </p:nvCxnSpPr>
          <p:spPr>
            <a:xfrm flipH="1">
              <a:off x="5381971" y="4265020"/>
              <a:ext cx="54459" cy="18051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/>
            <p:cNvSpPr/>
            <p:nvPr/>
          </p:nvSpPr>
          <p:spPr>
            <a:xfrm>
              <a:off x="5358780" y="5463037"/>
              <a:ext cx="1155864" cy="5132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6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３Ｒ</a:t>
              </a:r>
              <a:endPara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8" name="正方形/長方形 17"/>
          <p:cNvSpPr/>
          <p:nvPr/>
        </p:nvSpPr>
        <p:spPr>
          <a:xfrm>
            <a:off x="7840009" y="26486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657914" y="32459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961405" y="37977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8393907" y="4080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893514" y="39889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169718" y="3783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9416702" y="32253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9179883" y="265007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8556994" y="23392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9453938" y="154965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8790327" y="319509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導体Ａ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8519263" y="13581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7100195" y="188096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668241" y="31702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7208599" y="429700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8337967" y="49291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9814711" y="439871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9961908" y="205242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0289759" y="31835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8337967" y="558274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0421666" y="18809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0865408" y="32459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0301094" y="48778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6732172" y="47600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6131601" y="32117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6784401" y="160637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8555802" y="8272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8763551" y="1754511"/>
            <a:ext cx="1626186" cy="2771757"/>
            <a:chOff x="9352465" y="2279511"/>
            <a:chExt cx="1626186" cy="2771757"/>
          </a:xfrm>
        </p:grpSpPr>
        <p:cxnSp>
          <p:nvCxnSpPr>
            <p:cNvPr id="46" name="直線矢印コネクタ 45"/>
            <p:cNvCxnSpPr/>
            <p:nvPr/>
          </p:nvCxnSpPr>
          <p:spPr>
            <a:xfrm flipV="1">
              <a:off x="10231478" y="3051280"/>
              <a:ext cx="440334" cy="2872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V="1">
              <a:off x="9352465" y="2279511"/>
              <a:ext cx="1" cy="524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10451645" y="4020084"/>
              <a:ext cx="52700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>
              <a:off x="10160644" y="4728297"/>
              <a:ext cx="398518" cy="3229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線矢印コネクタ 49"/>
          <p:cNvCxnSpPr/>
          <p:nvPr/>
        </p:nvCxnSpPr>
        <p:spPr>
          <a:xfrm rot="10800000" flipV="1">
            <a:off x="7576130" y="4198722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0800000" flipV="1">
            <a:off x="8675787" y="4463853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10800000">
            <a:off x="7135543" y="3409606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10800000">
            <a:off x="7511696" y="2316824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8731194" y="235993"/>
            <a:ext cx="0" cy="571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10838529" y="1617163"/>
            <a:ext cx="521119" cy="298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11318229" y="3425208"/>
            <a:ext cx="4896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10683127" y="5212852"/>
            <a:ext cx="398513" cy="41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654046" y="3425208"/>
            <a:ext cx="4828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 flipV="1">
            <a:off x="6310992" y="1212300"/>
            <a:ext cx="511205" cy="44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6339350" y="5062535"/>
            <a:ext cx="384779" cy="328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8721274" y="5988607"/>
            <a:ext cx="9920" cy="456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タイトル 1"/>
          <p:cNvSpPr txBox="1">
            <a:spLocks/>
          </p:cNvSpPr>
          <p:nvPr/>
        </p:nvSpPr>
        <p:spPr>
          <a:xfrm>
            <a:off x="192937" y="115432"/>
            <a:ext cx="4852506" cy="1368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（２）図１</a:t>
            </a:r>
          </a:p>
        </p:txBody>
      </p:sp>
      <p:sp>
        <p:nvSpPr>
          <p:cNvPr id="65" name="正方形/長方形 64"/>
          <p:cNvSpPr/>
          <p:nvPr/>
        </p:nvSpPr>
        <p:spPr>
          <a:xfrm>
            <a:off x="536209" y="3211725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電気力線の本数Ｎは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925273" y="4010874"/>
                <a:ext cx="3972819" cy="1141851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44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sSub>
                          <m:sSubPr>
                            <m:ctrlPr>
                              <a:rPr lang="en-US" altLang="ja-JP" sz="4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4400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ja-JP" sz="4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73" y="4010874"/>
                <a:ext cx="3972819" cy="1141851"/>
              </a:xfrm>
              <a:prstGeom prst="rect">
                <a:avLst/>
              </a:prstGeom>
              <a:blipFill>
                <a:blip r:embed="rId2"/>
                <a:stretch>
                  <a:fillRect l="-6298" t="-2674" b="-107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/>
              <p:cNvSpPr/>
              <p:nvPr/>
            </p:nvSpPr>
            <p:spPr>
              <a:xfrm>
                <a:off x="867540" y="5379609"/>
                <a:ext cx="6418360" cy="1261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7" name="正方形/長方形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40" y="5379609"/>
                <a:ext cx="6418360" cy="1261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楕円 67"/>
          <p:cNvSpPr/>
          <p:nvPr/>
        </p:nvSpPr>
        <p:spPr>
          <a:xfrm>
            <a:off x="7482522" y="2117556"/>
            <a:ext cx="2557669" cy="255766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9513725" y="4488455"/>
            <a:ext cx="264687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endParaRPr lang="ja-JP" altLang="en-US" sz="32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4050" y="1123650"/>
            <a:ext cx="1420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ｘ＜Ｒ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345337" y="2585566"/>
            <a:ext cx="268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Ｒ＜ｘ＜２Ｒ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368059" y="1861243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導体内には、電界・電場はない</a:t>
            </a:r>
          </a:p>
        </p:txBody>
      </p:sp>
    </p:spTree>
    <p:extLst>
      <p:ext uri="{BB962C8B-B14F-4D97-AF65-F5344CB8AC3E}">
        <p14:creationId xmlns:p14="http://schemas.microsoft.com/office/powerpoint/2010/main" val="218041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8" grpId="0" animBg="1"/>
      <p:bldP spid="69" grpId="0" animBg="1"/>
      <p:bldP spid="7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6242412" y="912277"/>
            <a:ext cx="4977565" cy="4977565"/>
            <a:chOff x="3405691" y="2117624"/>
            <a:chExt cx="3952560" cy="3952560"/>
          </a:xfrm>
        </p:grpSpPr>
        <p:sp>
          <p:nvSpPr>
            <p:cNvPr id="9" name="楕円 8"/>
            <p:cNvSpPr/>
            <p:nvPr/>
          </p:nvSpPr>
          <p:spPr>
            <a:xfrm>
              <a:off x="3405691" y="2117624"/>
              <a:ext cx="3952560" cy="39525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楕円 9"/>
            <p:cNvSpPr/>
            <p:nvPr/>
          </p:nvSpPr>
          <p:spPr>
            <a:xfrm>
              <a:off x="4103137" y="2815070"/>
              <a:ext cx="2557669" cy="2557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1" name="楕円 10"/>
            <p:cNvSpPr/>
            <p:nvPr/>
          </p:nvSpPr>
          <p:spPr>
            <a:xfrm>
              <a:off x="4570001" y="3281934"/>
              <a:ext cx="1623940" cy="162394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2" name="直線矢印コネクタ 11"/>
            <p:cNvCxnSpPr/>
            <p:nvPr/>
          </p:nvCxnSpPr>
          <p:spPr>
            <a:xfrm flipH="1" flipV="1">
              <a:off x="4945359" y="3509927"/>
              <a:ext cx="491071" cy="69421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4330598" y="4196731"/>
              <a:ext cx="1105832" cy="52712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>
              <a:endCxn id="9" idx="4"/>
            </p:cNvCxnSpPr>
            <p:nvPr/>
          </p:nvCxnSpPr>
          <p:spPr>
            <a:xfrm flipH="1">
              <a:off x="5381971" y="4265020"/>
              <a:ext cx="54459" cy="18051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正方形/長方形 17"/>
          <p:cNvSpPr/>
          <p:nvPr/>
        </p:nvSpPr>
        <p:spPr>
          <a:xfrm>
            <a:off x="7840009" y="264860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7657914" y="32459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961405" y="379779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8393907" y="4080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8893514" y="398899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9169718" y="3783031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4" name="正方形/長方形 23"/>
          <p:cNvSpPr/>
          <p:nvPr/>
        </p:nvSpPr>
        <p:spPr>
          <a:xfrm>
            <a:off x="9416702" y="322539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9179883" y="265007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8556994" y="233927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9453938" y="1549654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8790327" y="3195096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導体Ａ</a:t>
            </a:r>
          </a:p>
        </p:txBody>
      </p:sp>
      <p:sp>
        <p:nvSpPr>
          <p:cNvPr id="29" name="正方形/長方形 28"/>
          <p:cNvSpPr/>
          <p:nvPr/>
        </p:nvSpPr>
        <p:spPr>
          <a:xfrm>
            <a:off x="8519263" y="135815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7100195" y="188096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6668241" y="317022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7208599" y="429700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8337967" y="492917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9814711" y="439871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9961908" y="2052428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0289759" y="31835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8337967" y="558274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10421666" y="18809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39" name="正方形/長方形 38"/>
          <p:cNvSpPr/>
          <p:nvPr/>
        </p:nvSpPr>
        <p:spPr>
          <a:xfrm>
            <a:off x="10865408" y="324591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0301094" y="48778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1" name="正方形/長方形 40"/>
          <p:cNvSpPr/>
          <p:nvPr/>
        </p:nvSpPr>
        <p:spPr>
          <a:xfrm>
            <a:off x="6732172" y="476003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6131601" y="321172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6784401" y="160637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44" name="正方形/長方形 43"/>
          <p:cNvSpPr/>
          <p:nvPr/>
        </p:nvSpPr>
        <p:spPr>
          <a:xfrm>
            <a:off x="8555802" y="827295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8763551" y="1754511"/>
            <a:ext cx="1626186" cy="2771757"/>
            <a:chOff x="9352465" y="2279511"/>
            <a:chExt cx="1626186" cy="2771757"/>
          </a:xfrm>
        </p:grpSpPr>
        <p:cxnSp>
          <p:nvCxnSpPr>
            <p:cNvPr id="46" name="直線矢印コネクタ 45"/>
            <p:cNvCxnSpPr/>
            <p:nvPr/>
          </p:nvCxnSpPr>
          <p:spPr>
            <a:xfrm flipV="1">
              <a:off x="10231478" y="3051280"/>
              <a:ext cx="440334" cy="2872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/>
            <p:nvPr/>
          </p:nvCxnSpPr>
          <p:spPr>
            <a:xfrm flipV="1">
              <a:off x="9352465" y="2279511"/>
              <a:ext cx="1" cy="5241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/>
            <p:cNvCxnSpPr/>
            <p:nvPr/>
          </p:nvCxnSpPr>
          <p:spPr>
            <a:xfrm>
              <a:off x="10451645" y="4020084"/>
              <a:ext cx="52700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>
              <a:off x="10160644" y="4728297"/>
              <a:ext cx="398518" cy="32297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直線矢印コネクタ 49"/>
          <p:cNvCxnSpPr/>
          <p:nvPr/>
        </p:nvCxnSpPr>
        <p:spPr>
          <a:xfrm rot="10800000" flipV="1">
            <a:off x="7576130" y="4198722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 rot="10800000" flipV="1">
            <a:off x="8675787" y="4463853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 rot="10800000">
            <a:off x="7135543" y="3409606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/>
          <p:nvPr/>
        </p:nvCxnSpPr>
        <p:spPr>
          <a:xfrm rot="10800000">
            <a:off x="7511696" y="2316824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8731194" y="235993"/>
            <a:ext cx="0" cy="571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 flipV="1">
            <a:off x="10838529" y="1617163"/>
            <a:ext cx="521119" cy="2985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11318229" y="3425208"/>
            <a:ext cx="48968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>
            <a:off x="10683127" y="5212852"/>
            <a:ext cx="398513" cy="41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H="1">
            <a:off x="5654046" y="3425208"/>
            <a:ext cx="48284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H="1" flipV="1">
            <a:off x="6310992" y="1212300"/>
            <a:ext cx="511205" cy="444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/>
          <p:cNvCxnSpPr/>
          <p:nvPr/>
        </p:nvCxnSpPr>
        <p:spPr>
          <a:xfrm flipH="1">
            <a:off x="6339350" y="5062535"/>
            <a:ext cx="384779" cy="3283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/>
          <p:nvPr/>
        </p:nvCxnSpPr>
        <p:spPr>
          <a:xfrm>
            <a:off x="8721274" y="5988607"/>
            <a:ext cx="9920" cy="4569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正方形/長方形 64"/>
          <p:cNvSpPr/>
          <p:nvPr/>
        </p:nvSpPr>
        <p:spPr>
          <a:xfrm>
            <a:off x="536209" y="2668094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電気力線の本数Ｎは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正方形/長方形 65"/>
              <p:cNvSpPr/>
              <p:nvPr/>
            </p:nvSpPr>
            <p:spPr>
              <a:xfrm>
                <a:off x="1020897" y="3708471"/>
                <a:ext cx="2848857" cy="769441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6" name="正方形/長方形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97" y="3708471"/>
                <a:ext cx="2848857" cy="769441"/>
              </a:xfrm>
              <a:prstGeom prst="rect">
                <a:avLst/>
              </a:prstGeom>
              <a:blipFill>
                <a:blip r:embed="rId2"/>
                <a:stretch>
                  <a:fillRect l="-8547" t="-18110" b="-33858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楕円 67"/>
          <p:cNvSpPr/>
          <p:nvPr/>
        </p:nvSpPr>
        <p:spPr>
          <a:xfrm>
            <a:off x="5959203" y="603248"/>
            <a:ext cx="5588524" cy="55885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9" name="正方形/長方形 68"/>
          <p:cNvSpPr/>
          <p:nvPr/>
        </p:nvSpPr>
        <p:spPr>
          <a:xfrm>
            <a:off x="9416702" y="6219358"/>
            <a:ext cx="264687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endParaRPr lang="ja-JP" altLang="en-US" sz="32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4284" y="183951"/>
            <a:ext cx="3449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２Ｒ＜ｘ＜３Ｒ</a:t>
            </a:r>
          </a:p>
        </p:txBody>
      </p:sp>
      <p:sp>
        <p:nvSpPr>
          <p:cNvPr id="63" name="正方形/長方形 62"/>
          <p:cNvSpPr/>
          <p:nvPr/>
        </p:nvSpPr>
        <p:spPr>
          <a:xfrm>
            <a:off x="345337" y="2041935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３Ｒ＜ｘ</a:t>
            </a:r>
          </a:p>
        </p:txBody>
      </p:sp>
      <p:sp>
        <p:nvSpPr>
          <p:cNvPr id="70" name="正方形/長方形 69"/>
          <p:cNvSpPr/>
          <p:nvPr/>
        </p:nvSpPr>
        <p:spPr>
          <a:xfrm>
            <a:off x="278294" y="921544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導体内には、電界・電場はない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/>
              <p:cNvSpPr/>
              <p:nvPr/>
            </p:nvSpPr>
            <p:spPr>
              <a:xfrm>
                <a:off x="96056" y="5288700"/>
                <a:ext cx="6418360" cy="1261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num>
                        <m:den>
                          <m: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ja-JP" altLang="en-US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  <m:sSup>
                            <m:sSup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71" name="正方形/長方形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56" y="5288700"/>
                <a:ext cx="6418360" cy="12611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27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 animBg="1"/>
      <p:bldP spid="69" grpId="0" animBg="1"/>
      <p:bldP spid="70" grpId="0"/>
      <p:bldP spid="7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4852506" cy="1368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（２）図１</a:t>
            </a:r>
          </a:p>
        </p:txBody>
      </p:sp>
      <p:sp>
        <p:nvSpPr>
          <p:cNvPr id="7" name="フリーフォーム 15"/>
          <p:cNvSpPr/>
          <p:nvPr/>
        </p:nvSpPr>
        <p:spPr>
          <a:xfrm>
            <a:off x="2842991" y="2054293"/>
            <a:ext cx="7977389" cy="2882748"/>
          </a:xfrm>
          <a:custGeom>
            <a:avLst/>
            <a:gdLst>
              <a:gd name="connsiteX0" fmla="*/ 10058400 w 10058400"/>
              <a:gd name="connsiteY0" fmla="*/ 2821782 h 2858840"/>
              <a:gd name="connsiteX1" fmla="*/ 2521743 w 10058400"/>
              <a:gd name="connsiteY1" fmla="*/ 2464594 h 2858840"/>
              <a:gd name="connsiteX2" fmla="*/ 0 w 10058400"/>
              <a:gd name="connsiteY2" fmla="*/ 0 h 2858840"/>
              <a:gd name="connsiteX0" fmla="*/ 10115550 w 10115550"/>
              <a:gd name="connsiteY0" fmla="*/ 2958491 h 2976193"/>
              <a:gd name="connsiteX1" fmla="*/ 2521743 w 10115550"/>
              <a:gd name="connsiteY1" fmla="*/ 2464594 h 2976193"/>
              <a:gd name="connsiteX2" fmla="*/ 0 w 10115550"/>
              <a:gd name="connsiteY2" fmla="*/ 0 h 2976193"/>
              <a:gd name="connsiteX0" fmla="*/ 10115550 w 10115550"/>
              <a:gd name="connsiteY0" fmla="*/ 2958491 h 2958491"/>
              <a:gd name="connsiteX1" fmla="*/ 2521743 w 10115550"/>
              <a:gd name="connsiteY1" fmla="*/ 2464594 h 2958491"/>
              <a:gd name="connsiteX2" fmla="*/ 0 w 10115550"/>
              <a:gd name="connsiteY2" fmla="*/ 0 h 2958491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9806" h="3064820">
                <a:moveTo>
                  <a:pt x="9879806" y="3064820"/>
                </a:moveTo>
                <a:cubicBezTo>
                  <a:pt x="6063852" y="2977070"/>
                  <a:pt x="4168377" y="2975397"/>
                  <a:pt x="2521743" y="2464594"/>
                </a:cubicBezTo>
                <a:cubicBezTo>
                  <a:pt x="875109" y="1953791"/>
                  <a:pt x="422671" y="997148"/>
                  <a:pt x="0" y="0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1927193" y="5258591"/>
            <a:ext cx="9348195" cy="1069"/>
          </a:xfrm>
          <a:prstGeom prst="line">
            <a:avLst/>
          </a:prstGeom>
          <a:ln w="5715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0684494" y="4524453"/>
                <a:ext cx="5513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494" y="4524453"/>
                <a:ext cx="55136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/>
          <p:cNvCxnSpPr/>
          <p:nvPr/>
        </p:nvCxnSpPr>
        <p:spPr>
          <a:xfrm>
            <a:off x="2214322" y="2054293"/>
            <a:ext cx="0" cy="4212406"/>
          </a:xfrm>
          <a:prstGeom prst="line">
            <a:avLst/>
          </a:prstGeom>
          <a:ln w="5715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540100" y="162624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Ｅ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585654" y="5258591"/>
            <a:ext cx="840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220259" y="5197471"/>
            <a:ext cx="14534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3668615" y="3599007"/>
            <a:ext cx="1645549" cy="915508"/>
          </a:xfrm>
          <a:custGeom>
            <a:avLst/>
            <a:gdLst>
              <a:gd name="connsiteX0" fmla="*/ 10058400 w 10058400"/>
              <a:gd name="connsiteY0" fmla="*/ 2821782 h 2858840"/>
              <a:gd name="connsiteX1" fmla="*/ 2521743 w 10058400"/>
              <a:gd name="connsiteY1" fmla="*/ 2464594 h 2858840"/>
              <a:gd name="connsiteX2" fmla="*/ 0 w 10058400"/>
              <a:gd name="connsiteY2" fmla="*/ 0 h 2858840"/>
              <a:gd name="connsiteX0" fmla="*/ 10115550 w 10115550"/>
              <a:gd name="connsiteY0" fmla="*/ 2958491 h 2976193"/>
              <a:gd name="connsiteX1" fmla="*/ 2521743 w 10115550"/>
              <a:gd name="connsiteY1" fmla="*/ 2464594 h 2976193"/>
              <a:gd name="connsiteX2" fmla="*/ 0 w 10115550"/>
              <a:gd name="connsiteY2" fmla="*/ 0 h 2976193"/>
              <a:gd name="connsiteX0" fmla="*/ 10115550 w 10115550"/>
              <a:gd name="connsiteY0" fmla="*/ 2958491 h 2958491"/>
              <a:gd name="connsiteX1" fmla="*/ 2521743 w 10115550"/>
              <a:gd name="connsiteY1" fmla="*/ 2464594 h 2958491"/>
              <a:gd name="connsiteX2" fmla="*/ 0 w 10115550"/>
              <a:gd name="connsiteY2" fmla="*/ 0 h 2958491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1554202 w 1554202"/>
              <a:gd name="connsiteY0" fmla="*/ 831755 h 831755"/>
              <a:gd name="connsiteX1" fmla="*/ 0 w 1554202"/>
              <a:gd name="connsiteY1" fmla="*/ 0 h 831755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37973 w 2037973"/>
              <a:gd name="connsiteY0" fmla="*/ 973330 h 973330"/>
              <a:gd name="connsiteX1" fmla="*/ 0 w 2037973"/>
              <a:gd name="connsiteY1" fmla="*/ 0 h 97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7973" h="973330">
                <a:moveTo>
                  <a:pt x="2037973" y="973330"/>
                </a:moveTo>
                <a:cubicBezTo>
                  <a:pt x="1435843" y="858939"/>
                  <a:pt x="609583" y="496913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フリーフォーム 15"/>
          <p:cNvSpPr/>
          <p:nvPr/>
        </p:nvSpPr>
        <p:spPr>
          <a:xfrm>
            <a:off x="6644555" y="4767600"/>
            <a:ext cx="4147933" cy="165073"/>
          </a:xfrm>
          <a:custGeom>
            <a:avLst/>
            <a:gdLst>
              <a:gd name="connsiteX0" fmla="*/ 10058400 w 10058400"/>
              <a:gd name="connsiteY0" fmla="*/ 2821782 h 2858840"/>
              <a:gd name="connsiteX1" fmla="*/ 2521743 w 10058400"/>
              <a:gd name="connsiteY1" fmla="*/ 2464594 h 2858840"/>
              <a:gd name="connsiteX2" fmla="*/ 0 w 10058400"/>
              <a:gd name="connsiteY2" fmla="*/ 0 h 2858840"/>
              <a:gd name="connsiteX0" fmla="*/ 10115550 w 10115550"/>
              <a:gd name="connsiteY0" fmla="*/ 2958491 h 2976193"/>
              <a:gd name="connsiteX1" fmla="*/ 2521743 w 10115550"/>
              <a:gd name="connsiteY1" fmla="*/ 2464594 h 2976193"/>
              <a:gd name="connsiteX2" fmla="*/ 0 w 10115550"/>
              <a:gd name="connsiteY2" fmla="*/ 0 h 2976193"/>
              <a:gd name="connsiteX0" fmla="*/ 10115550 w 10115550"/>
              <a:gd name="connsiteY0" fmla="*/ 2958491 h 2958491"/>
              <a:gd name="connsiteX1" fmla="*/ 2521743 w 10115550"/>
              <a:gd name="connsiteY1" fmla="*/ 2464594 h 2958491"/>
              <a:gd name="connsiteX2" fmla="*/ 0 w 10115550"/>
              <a:gd name="connsiteY2" fmla="*/ 0 h 2958491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7358063 w 7358063"/>
              <a:gd name="connsiteY0" fmla="*/ 600226 h 600226"/>
              <a:gd name="connsiteX1" fmla="*/ 0 w 7358063"/>
              <a:gd name="connsiteY1" fmla="*/ 0 h 600226"/>
              <a:gd name="connsiteX0" fmla="*/ 5137116 w 5137116"/>
              <a:gd name="connsiteY0" fmla="*/ 175499 h 257225"/>
              <a:gd name="connsiteX1" fmla="*/ 0 w 5137116"/>
              <a:gd name="connsiteY1" fmla="*/ 0 h 257225"/>
              <a:gd name="connsiteX0" fmla="*/ 5137116 w 5137116"/>
              <a:gd name="connsiteY0" fmla="*/ 175499 h 175499"/>
              <a:gd name="connsiteX1" fmla="*/ 0 w 5137116"/>
              <a:gd name="connsiteY1" fmla="*/ 0 h 175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37116" h="175499">
                <a:moveTo>
                  <a:pt x="5137116" y="175499"/>
                </a:moveTo>
                <a:cubicBezTo>
                  <a:pt x="1321162" y="87749"/>
                  <a:pt x="778047" y="57761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8" name="直線コネクタ 17"/>
          <p:cNvCxnSpPr>
            <a:cxnSpLocks/>
          </p:cNvCxnSpPr>
          <p:nvPr/>
        </p:nvCxnSpPr>
        <p:spPr>
          <a:xfrm flipV="1">
            <a:off x="3667736" y="3630967"/>
            <a:ext cx="0" cy="154040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cxnSpLocks/>
          </p:cNvCxnSpPr>
          <p:nvPr/>
        </p:nvCxnSpPr>
        <p:spPr>
          <a:xfrm flipV="1">
            <a:off x="5249442" y="4514516"/>
            <a:ext cx="0" cy="74407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5249442" y="5204053"/>
            <a:ext cx="14534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cxnSpLocks/>
          </p:cNvCxnSpPr>
          <p:nvPr/>
        </p:nvCxnSpPr>
        <p:spPr>
          <a:xfrm flipV="1">
            <a:off x="6702856" y="4767601"/>
            <a:ext cx="0" cy="43645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446744" y="928270"/>
                <a:ext cx="2278251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44" y="928270"/>
                <a:ext cx="2278251" cy="1261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469528" y="3207461"/>
                <a:ext cx="729109" cy="674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28" y="3207461"/>
                <a:ext cx="729109" cy="674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483020" y="3883457"/>
                <a:ext cx="729109" cy="674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20" y="3883457"/>
                <a:ext cx="729109" cy="674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979548" y="4581867"/>
                <a:ext cx="729109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48" y="4581867"/>
                <a:ext cx="729109" cy="676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>
            <a:cxnSpLocks/>
          </p:cNvCxnSpPr>
          <p:nvPr/>
        </p:nvCxnSpPr>
        <p:spPr>
          <a:xfrm flipV="1">
            <a:off x="2215158" y="3592203"/>
            <a:ext cx="1499240" cy="2299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cxnSpLocks/>
          </p:cNvCxnSpPr>
          <p:nvPr/>
        </p:nvCxnSpPr>
        <p:spPr>
          <a:xfrm flipV="1">
            <a:off x="2149601" y="4507298"/>
            <a:ext cx="3098963" cy="614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cxnSpLocks/>
          </p:cNvCxnSpPr>
          <p:nvPr/>
        </p:nvCxnSpPr>
        <p:spPr>
          <a:xfrm>
            <a:off x="1704809" y="4782686"/>
            <a:ext cx="5003589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3255803" y="5258591"/>
                <a:ext cx="7152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03" y="5258591"/>
                <a:ext cx="71525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4773362" y="5268840"/>
                <a:ext cx="10214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62" y="5268840"/>
                <a:ext cx="102143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正方形/長方形 39"/>
              <p:cNvSpPr/>
              <p:nvPr/>
            </p:nvSpPr>
            <p:spPr>
              <a:xfrm>
                <a:off x="6290921" y="5268840"/>
                <a:ext cx="10214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40" name="正方形/長方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21" y="5268840"/>
                <a:ext cx="102143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890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25" grpId="0"/>
      <p:bldP spid="26" grpId="0"/>
      <p:bldP spid="27" grpId="0"/>
      <p:bldP spid="28" grpId="0"/>
      <p:bldP spid="38" grpId="0"/>
      <p:bldP spid="39" grpId="0"/>
      <p:bldP spid="4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3607" y="187644"/>
            <a:ext cx="4376047" cy="686663"/>
          </a:xfrm>
        </p:spPr>
        <p:txBody>
          <a:bodyPr>
            <a:noAutofit/>
          </a:bodyPr>
          <a:lstStyle/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</a:t>
            </a:r>
            <a:r>
              <a:rPr kumimoji="1"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２（２）図２</a:t>
            </a:r>
          </a:p>
        </p:txBody>
      </p:sp>
      <p:grpSp>
        <p:nvGrpSpPr>
          <p:cNvPr id="103" name="グループ化 102"/>
          <p:cNvGrpSpPr/>
          <p:nvPr/>
        </p:nvGrpSpPr>
        <p:grpSpPr>
          <a:xfrm>
            <a:off x="6504943" y="308570"/>
            <a:ext cx="4977565" cy="4977564"/>
            <a:chOff x="3405691" y="2117624"/>
            <a:chExt cx="3952560" cy="3952560"/>
          </a:xfrm>
        </p:grpSpPr>
        <p:sp>
          <p:nvSpPr>
            <p:cNvPr id="148" name="楕円 147"/>
            <p:cNvSpPr/>
            <p:nvPr/>
          </p:nvSpPr>
          <p:spPr>
            <a:xfrm>
              <a:off x="3405691" y="2117624"/>
              <a:ext cx="3952560" cy="395256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49" name="楕円 148"/>
            <p:cNvSpPr/>
            <p:nvPr/>
          </p:nvSpPr>
          <p:spPr>
            <a:xfrm>
              <a:off x="4103137" y="2815070"/>
              <a:ext cx="2557669" cy="255766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50" name="楕円 149"/>
            <p:cNvSpPr/>
            <p:nvPr/>
          </p:nvSpPr>
          <p:spPr>
            <a:xfrm>
              <a:off x="4570001" y="3281934"/>
              <a:ext cx="1623940" cy="1623940"/>
            </a:xfrm>
            <a:prstGeom prst="ellipse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1" name="直線矢印コネクタ 150"/>
            <p:cNvCxnSpPr/>
            <p:nvPr/>
          </p:nvCxnSpPr>
          <p:spPr>
            <a:xfrm flipH="1" flipV="1">
              <a:off x="4945359" y="3509927"/>
              <a:ext cx="491071" cy="69421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正方形/長方形 151"/>
            <p:cNvSpPr/>
            <p:nvPr/>
          </p:nvSpPr>
          <p:spPr>
            <a:xfrm>
              <a:off x="5099046" y="3468322"/>
              <a:ext cx="667499" cy="6109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4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Ｒ</a:t>
              </a:r>
              <a:endParaRPr lang="ja-JP" altLang="en-US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3" name="直線矢印コネクタ 152"/>
            <p:cNvCxnSpPr/>
            <p:nvPr/>
          </p:nvCxnSpPr>
          <p:spPr>
            <a:xfrm flipH="1">
              <a:off x="4330598" y="4196731"/>
              <a:ext cx="1105832" cy="527125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正方形/長方形 153"/>
            <p:cNvSpPr/>
            <p:nvPr/>
          </p:nvSpPr>
          <p:spPr>
            <a:xfrm>
              <a:off x="4153799" y="4189310"/>
              <a:ext cx="836653" cy="464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２Ｒ</a:t>
              </a:r>
              <a:endParaRPr lang="ja-JP" altLang="en-US" sz="24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155" name="直線矢印コネクタ 154"/>
            <p:cNvCxnSpPr>
              <a:endCxn id="148" idx="4"/>
            </p:cNvCxnSpPr>
            <p:nvPr/>
          </p:nvCxnSpPr>
          <p:spPr>
            <a:xfrm flipH="1">
              <a:off x="5381971" y="4265020"/>
              <a:ext cx="54459" cy="1805164"/>
            </a:xfrm>
            <a:prstGeom prst="straightConnector1">
              <a:avLst/>
            </a:prstGeom>
            <a:ln w="38100"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正方形/長方形 155"/>
            <p:cNvSpPr/>
            <p:nvPr/>
          </p:nvSpPr>
          <p:spPr>
            <a:xfrm>
              <a:off x="5359370" y="4934689"/>
              <a:ext cx="1044479" cy="4643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3200" b="1" dirty="0">
                  <a:solidFill>
                    <a:srgbClr val="00B05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３Ｒ</a:t>
              </a:r>
              <a:endParaRPr lang="ja-JP" altLang="en-US" sz="1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04" name="正方形/長方形 103"/>
          <p:cNvSpPr/>
          <p:nvPr/>
        </p:nvSpPr>
        <p:spPr>
          <a:xfrm>
            <a:off x="8102540" y="204490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5" name="正方形/長方形 104"/>
          <p:cNvSpPr/>
          <p:nvPr/>
        </p:nvSpPr>
        <p:spPr>
          <a:xfrm>
            <a:off x="7920445" y="264220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6" name="正方形/長方形 105"/>
          <p:cNvSpPr/>
          <p:nvPr/>
        </p:nvSpPr>
        <p:spPr>
          <a:xfrm>
            <a:off x="8223936" y="3194083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7" name="正方形/長方形 106"/>
          <p:cNvSpPr/>
          <p:nvPr/>
        </p:nvSpPr>
        <p:spPr>
          <a:xfrm>
            <a:off x="8656438" y="347661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08" name="正方形/長方形 107"/>
          <p:cNvSpPr/>
          <p:nvPr/>
        </p:nvSpPr>
        <p:spPr>
          <a:xfrm>
            <a:off x="9156045" y="338528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ja-JP" altLang="en-US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9" name="正方形/長方形 108"/>
          <p:cNvSpPr/>
          <p:nvPr/>
        </p:nvSpPr>
        <p:spPr>
          <a:xfrm>
            <a:off x="9432249" y="317932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0" name="正方形/長方形 109"/>
          <p:cNvSpPr/>
          <p:nvPr/>
        </p:nvSpPr>
        <p:spPr>
          <a:xfrm>
            <a:off x="9679233" y="2621686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1" name="正方形/長方形 110"/>
          <p:cNvSpPr/>
          <p:nvPr/>
        </p:nvSpPr>
        <p:spPr>
          <a:xfrm>
            <a:off x="9442414" y="204637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2" name="正方形/長方形 111"/>
          <p:cNvSpPr/>
          <p:nvPr/>
        </p:nvSpPr>
        <p:spPr>
          <a:xfrm>
            <a:off x="8819525" y="173556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＋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9716469" y="94594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導体Ｂ</a:t>
            </a:r>
          </a:p>
        </p:txBody>
      </p:sp>
      <p:sp>
        <p:nvSpPr>
          <p:cNvPr id="114" name="正方形/長方形 113"/>
          <p:cNvSpPr/>
          <p:nvPr/>
        </p:nvSpPr>
        <p:spPr>
          <a:xfrm>
            <a:off x="9052858" y="259138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導体Ａ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8820730" y="754447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6" name="正方形/長方形 115"/>
          <p:cNvSpPr/>
          <p:nvPr/>
        </p:nvSpPr>
        <p:spPr>
          <a:xfrm>
            <a:off x="7401662" y="127725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7" name="正方形/長方形 116"/>
          <p:cNvSpPr/>
          <p:nvPr/>
        </p:nvSpPr>
        <p:spPr>
          <a:xfrm>
            <a:off x="6969708" y="256651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8" name="正方形/長方形 117"/>
          <p:cNvSpPr/>
          <p:nvPr/>
        </p:nvSpPr>
        <p:spPr>
          <a:xfrm>
            <a:off x="7510066" y="3693294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19" name="正方形/長方形 118"/>
          <p:cNvSpPr/>
          <p:nvPr/>
        </p:nvSpPr>
        <p:spPr>
          <a:xfrm>
            <a:off x="8639434" y="4325463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0" name="正方形/長方形 119"/>
          <p:cNvSpPr/>
          <p:nvPr/>
        </p:nvSpPr>
        <p:spPr>
          <a:xfrm>
            <a:off x="10077242" y="379501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1" name="正方形/長方形 120"/>
          <p:cNvSpPr/>
          <p:nvPr/>
        </p:nvSpPr>
        <p:spPr>
          <a:xfrm>
            <a:off x="10263375" y="144872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sp>
        <p:nvSpPr>
          <p:cNvPr id="122" name="正方形/長方形 121"/>
          <p:cNvSpPr/>
          <p:nvPr/>
        </p:nvSpPr>
        <p:spPr>
          <a:xfrm>
            <a:off x="10552290" y="2579812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－</a:t>
            </a:r>
          </a:p>
        </p:txBody>
      </p:sp>
      <p:cxnSp>
        <p:nvCxnSpPr>
          <p:cNvPr id="144" name="直線矢印コネクタ 143"/>
          <p:cNvCxnSpPr/>
          <p:nvPr/>
        </p:nvCxnSpPr>
        <p:spPr>
          <a:xfrm flipV="1">
            <a:off x="9820508" y="1858066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 flipV="1">
            <a:off x="9015995" y="1160204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>
            <a:off x="10040675" y="2826870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>
            <a:off x="9749674" y="3503485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rot="10800000" flipV="1">
            <a:off x="7838661" y="3563417"/>
            <a:ext cx="440334" cy="287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rot="10800000" flipV="1">
            <a:off x="8938318" y="3828548"/>
            <a:ext cx="1" cy="5241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 rot="10800000">
            <a:off x="7398074" y="2774301"/>
            <a:ext cx="52700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rot="10800000">
            <a:off x="7774227" y="1681519"/>
            <a:ext cx="398518" cy="3229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664926" y="984945"/>
            <a:ext cx="48080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ｘ＜Ｒ、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Ｒ＜ｘ＜２Ｒ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２Ｒ＜ｘ＜３Ｒ　は同じ</a:t>
            </a:r>
            <a:endParaRPr lang="en-US" altLang="ja-JP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664926" y="279735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３Ｒ＜ｘ</a:t>
            </a:r>
            <a:endParaRPr lang="ja-JP" altLang="en-US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61" name="直線矢印コネクタ 60"/>
          <p:cNvCxnSpPr>
            <a:cxnSpLocks/>
          </p:cNvCxnSpPr>
          <p:nvPr/>
        </p:nvCxnSpPr>
        <p:spPr>
          <a:xfrm flipH="1">
            <a:off x="8996060" y="5286134"/>
            <a:ext cx="1" cy="1086698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/>
          <p:cNvCxnSpPr>
            <a:cxnSpLocks/>
          </p:cNvCxnSpPr>
          <p:nvPr/>
        </p:nvCxnSpPr>
        <p:spPr>
          <a:xfrm flipH="1">
            <a:off x="8677078" y="6372832"/>
            <a:ext cx="637964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>
            <a:cxnSpLocks/>
          </p:cNvCxnSpPr>
          <p:nvPr/>
        </p:nvCxnSpPr>
        <p:spPr>
          <a:xfrm flipH="1">
            <a:off x="8827264" y="6479611"/>
            <a:ext cx="337592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/>
          <p:cNvCxnSpPr>
            <a:cxnSpLocks/>
          </p:cNvCxnSpPr>
          <p:nvPr/>
        </p:nvCxnSpPr>
        <p:spPr>
          <a:xfrm flipH="1">
            <a:off x="8897289" y="6602203"/>
            <a:ext cx="197542" cy="0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楕円 64"/>
          <p:cNvSpPr/>
          <p:nvPr/>
        </p:nvSpPr>
        <p:spPr>
          <a:xfrm>
            <a:off x="6199464" y="32608"/>
            <a:ext cx="5588524" cy="5588524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6" name="正方形/長方形 65"/>
          <p:cNvSpPr/>
          <p:nvPr/>
        </p:nvSpPr>
        <p:spPr>
          <a:xfrm>
            <a:off x="9340776" y="5673891"/>
            <a:ext cx="2646878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任意の閉曲面</a:t>
            </a:r>
            <a:endParaRPr lang="ja-JP" altLang="en-US" sz="32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7" name="正方形/長方形 66"/>
          <p:cNvSpPr/>
          <p:nvPr/>
        </p:nvSpPr>
        <p:spPr>
          <a:xfrm>
            <a:off x="461516" y="3522783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電気力線の本数Ｎは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/>
              <p:cNvSpPr/>
              <p:nvPr/>
            </p:nvSpPr>
            <p:spPr>
              <a:xfrm>
                <a:off x="737091" y="4433640"/>
                <a:ext cx="4427302" cy="769441"/>
              </a:xfrm>
              <a:prstGeom prst="rect">
                <a:avLst/>
              </a:prstGeom>
              <a:ln w="57150"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sz="4400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ja-JP" sz="4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ja-JP" altLang="en-US" sz="4400" b="0" i="1" smtClean="0">
                        <a:latin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ja-JP" sz="4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ja-JP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×0=0</m:t>
                    </m:r>
                  </m:oMath>
                </a14:m>
                <a:endParaRPr lang="ja-JP" altLang="en-US" sz="4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8" name="正方形/長方形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091" y="4433640"/>
                <a:ext cx="4427302" cy="769441"/>
              </a:xfrm>
              <a:prstGeom prst="rect">
                <a:avLst/>
              </a:prstGeom>
              <a:blipFill>
                <a:blip r:embed="rId2"/>
                <a:stretch>
                  <a:fillRect l="-5647" t="-18110" b="-33858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正方形/長方形 68"/>
              <p:cNvSpPr/>
              <p:nvPr/>
            </p:nvSpPr>
            <p:spPr>
              <a:xfrm>
                <a:off x="1735762" y="5315995"/>
                <a:ext cx="3428631" cy="1244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ja-JP" sz="4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ja-JP" sz="4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ja-JP" altLang="en-US" sz="4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ja-JP" sz="4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ja-JP" sz="4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ja-JP" sz="4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4000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69" name="正方形/長方形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762" y="5315995"/>
                <a:ext cx="3428631" cy="12448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369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5" grpId="0"/>
      <p:bldP spid="106" grpId="0"/>
      <p:bldP spid="107" grpId="0"/>
      <p:bldP spid="109" grpId="0"/>
      <p:bldP spid="110" grpId="0"/>
      <p:bldP spid="111" grpId="0"/>
      <p:bldP spid="112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65" grpId="0" animBg="1"/>
      <p:bldP spid="66" grpId="0" animBg="1"/>
      <p:bldP spid="67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DD4EB77-675B-44CC-BE11-2FF4D218C81B}"/>
              </a:ext>
            </a:extLst>
          </p:cNvPr>
          <p:cNvSpPr/>
          <p:nvPr/>
        </p:nvSpPr>
        <p:spPr>
          <a:xfrm>
            <a:off x="300193" y="710708"/>
            <a:ext cx="1172028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問１　同じ材質、同じ大きさの金属球Ａ・Ｂがあり、</a:t>
            </a:r>
            <a:endParaRPr lang="en-US" altLang="ja-JP" sz="28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Ａは＋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4.0×10</a:t>
            </a:r>
            <a:r>
              <a:rPr lang="en-US" altLang="ja-JP" sz="2800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、Ｂは＋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4.0×10</a:t>
            </a:r>
            <a:r>
              <a:rPr lang="en-US" altLang="ja-JP" sz="2800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に帯電している。ＡとＢを接触させた。</a:t>
            </a: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（１）接触させたＡＢに帯電する電気量はいくらか。</a:t>
            </a:r>
          </a:p>
          <a:p>
            <a:pPr algn="just"/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（２）再び離すとそれぞれの金属球に帯電する電気量はいくらになるか。　</a:t>
            </a: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EA466A73-CE8E-4151-84FA-F178BCA7F34D}"/>
              </a:ext>
            </a:extLst>
          </p:cNvPr>
          <p:cNvSpPr/>
          <p:nvPr/>
        </p:nvSpPr>
        <p:spPr>
          <a:xfrm>
            <a:off x="3116812" y="4150249"/>
            <a:ext cx="2358887" cy="23588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2928D8A8-570A-46C4-BE74-3996E340CA67}"/>
              </a:ext>
            </a:extLst>
          </p:cNvPr>
          <p:cNvSpPr/>
          <p:nvPr/>
        </p:nvSpPr>
        <p:spPr>
          <a:xfrm>
            <a:off x="6041339" y="4143491"/>
            <a:ext cx="2358887" cy="23588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5D97168-25AA-44F7-8A3F-F26EDD29A253}"/>
              </a:ext>
            </a:extLst>
          </p:cNvPr>
          <p:cNvSpPr/>
          <p:nvPr/>
        </p:nvSpPr>
        <p:spPr>
          <a:xfrm>
            <a:off x="8590964" y="2528750"/>
            <a:ext cx="32111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+8.0×10</a:t>
            </a:r>
            <a:r>
              <a:rPr lang="en-US" altLang="ja-JP" sz="3200" b="1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CD376782-25AC-4B50-B0B4-CA9A0B25760D}"/>
              </a:ext>
            </a:extLst>
          </p:cNvPr>
          <p:cNvSpPr/>
          <p:nvPr/>
        </p:nvSpPr>
        <p:spPr>
          <a:xfrm>
            <a:off x="8590964" y="3851103"/>
            <a:ext cx="321113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+4.0×10</a:t>
            </a:r>
            <a:r>
              <a:rPr lang="en-US" altLang="ja-JP" sz="3200" b="1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3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163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04297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7 0.00208 L 0.04726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0" y="0"/>
            <a:ext cx="4852506" cy="1368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（２）図２</a:t>
            </a:r>
            <a:endParaRPr lang="en-US" altLang="ja-JP" sz="3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フリーフォーム 15"/>
          <p:cNvSpPr/>
          <p:nvPr/>
        </p:nvSpPr>
        <p:spPr>
          <a:xfrm>
            <a:off x="2842991" y="2054293"/>
            <a:ext cx="7977389" cy="2882748"/>
          </a:xfrm>
          <a:custGeom>
            <a:avLst/>
            <a:gdLst>
              <a:gd name="connsiteX0" fmla="*/ 10058400 w 10058400"/>
              <a:gd name="connsiteY0" fmla="*/ 2821782 h 2858840"/>
              <a:gd name="connsiteX1" fmla="*/ 2521743 w 10058400"/>
              <a:gd name="connsiteY1" fmla="*/ 2464594 h 2858840"/>
              <a:gd name="connsiteX2" fmla="*/ 0 w 10058400"/>
              <a:gd name="connsiteY2" fmla="*/ 0 h 2858840"/>
              <a:gd name="connsiteX0" fmla="*/ 10115550 w 10115550"/>
              <a:gd name="connsiteY0" fmla="*/ 2958491 h 2976193"/>
              <a:gd name="connsiteX1" fmla="*/ 2521743 w 10115550"/>
              <a:gd name="connsiteY1" fmla="*/ 2464594 h 2976193"/>
              <a:gd name="connsiteX2" fmla="*/ 0 w 10115550"/>
              <a:gd name="connsiteY2" fmla="*/ 0 h 2976193"/>
              <a:gd name="connsiteX0" fmla="*/ 10115550 w 10115550"/>
              <a:gd name="connsiteY0" fmla="*/ 2958491 h 2958491"/>
              <a:gd name="connsiteX1" fmla="*/ 2521743 w 10115550"/>
              <a:gd name="connsiteY1" fmla="*/ 2464594 h 2958491"/>
              <a:gd name="connsiteX2" fmla="*/ 0 w 10115550"/>
              <a:gd name="connsiteY2" fmla="*/ 0 h 2958491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79806" h="3064820">
                <a:moveTo>
                  <a:pt x="9879806" y="3064820"/>
                </a:moveTo>
                <a:cubicBezTo>
                  <a:pt x="6063852" y="2977070"/>
                  <a:pt x="4168377" y="2975397"/>
                  <a:pt x="2521743" y="2464594"/>
                </a:cubicBezTo>
                <a:cubicBezTo>
                  <a:pt x="875109" y="1953791"/>
                  <a:pt x="422671" y="997148"/>
                  <a:pt x="0" y="0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1927193" y="5258591"/>
            <a:ext cx="9348195" cy="1069"/>
          </a:xfrm>
          <a:prstGeom prst="line">
            <a:avLst/>
          </a:prstGeom>
          <a:ln w="5715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/>
              <p:cNvSpPr/>
              <p:nvPr/>
            </p:nvSpPr>
            <p:spPr>
              <a:xfrm>
                <a:off x="10684494" y="4524453"/>
                <a:ext cx="55136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ja-JP" altLang="en-US" sz="32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4494" y="4524453"/>
                <a:ext cx="55136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コネクタ 9"/>
          <p:cNvCxnSpPr/>
          <p:nvPr/>
        </p:nvCxnSpPr>
        <p:spPr>
          <a:xfrm>
            <a:off x="2214322" y="2054293"/>
            <a:ext cx="0" cy="4212406"/>
          </a:xfrm>
          <a:prstGeom prst="line">
            <a:avLst/>
          </a:prstGeom>
          <a:ln w="57150">
            <a:solidFill>
              <a:schemeClr val="tx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540100" y="162624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Ｅ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1585654" y="5258591"/>
            <a:ext cx="840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０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5" name="直線コネクタ 14"/>
          <p:cNvCxnSpPr/>
          <p:nvPr/>
        </p:nvCxnSpPr>
        <p:spPr>
          <a:xfrm>
            <a:off x="2214322" y="5171372"/>
            <a:ext cx="145341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 15"/>
          <p:cNvSpPr/>
          <p:nvPr/>
        </p:nvSpPr>
        <p:spPr>
          <a:xfrm>
            <a:off x="3668615" y="3599007"/>
            <a:ext cx="1645549" cy="915508"/>
          </a:xfrm>
          <a:custGeom>
            <a:avLst/>
            <a:gdLst>
              <a:gd name="connsiteX0" fmla="*/ 10058400 w 10058400"/>
              <a:gd name="connsiteY0" fmla="*/ 2821782 h 2858840"/>
              <a:gd name="connsiteX1" fmla="*/ 2521743 w 10058400"/>
              <a:gd name="connsiteY1" fmla="*/ 2464594 h 2858840"/>
              <a:gd name="connsiteX2" fmla="*/ 0 w 10058400"/>
              <a:gd name="connsiteY2" fmla="*/ 0 h 2858840"/>
              <a:gd name="connsiteX0" fmla="*/ 10115550 w 10115550"/>
              <a:gd name="connsiteY0" fmla="*/ 2958491 h 2976193"/>
              <a:gd name="connsiteX1" fmla="*/ 2521743 w 10115550"/>
              <a:gd name="connsiteY1" fmla="*/ 2464594 h 2976193"/>
              <a:gd name="connsiteX2" fmla="*/ 0 w 10115550"/>
              <a:gd name="connsiteY2" fmla="*/ 0 h 2976193"/>
              <a:gd name="connsiteX0" fmla="*/ 10115550 w 10115550"/>
              <a:gd name="connsiteY0" fmla="*/ 2958491 h 2958491"/>
              <a:gd name="connsiteX1" fmla="*/ 2521743 w 10115550"/>
              <a:gd name="connsiteY1" fmla="*/ 2464594 h 2958491"/>
              <a:gd name="connsiteX2" fmla="*/ 0 w 10115550"/>
              <a:gd name="connsiteY2" fmla="*/ 0 h 2958491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9879806 w 9879806"/>
              <a:gd name="connsiteY0" fmla="*/ 3064820 h 3064820"/>
              <a:gd name="connsiteX1" fmla="*/ 2521743 w 9879806"/>
              <a:gd name="connsiteY1" fmla="*/ 2464594 h 3064820"/>
              <a:gd name="connsiteX2" fmla="*/ 0 w 9879806"/>
              <a:gd name="connsiteY2" fmla="*/ 0 h 3064820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499229 w 8857292"/>
              <a:gd name="connsiteY1" fmla="*/ 822317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8857292 w 8857292"/>
              <a:gd name="connsiteY0" fmla="*/ 1422543 h 1422543"/>
              <a:gd name="connsiteX1" fmla="*/ 1554202 w 8857292"/>
              <a:gd name="connsiteY1" fmla="*/ 831755 h 1422543"/>
              <a:gd name="connsiteX2" fmla="*/ 0 w 8857292"/>
              <a:gd name="connsiteY2" fmla="*/ 0 h 1422543"/>
              <a:gd name="connsiteX0" fmla="*/ 1554202 w 1554202"/>
              <a:gd name="connsiteY0" fmla="*/ 831755 h 831755"/>
              <a:gd name="connsiteX1" fmla="*/ 0 w 1554202"/>
              <a:gd name="connsiteY1" fmla="*/ 0 h 831755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04989 w 2004989"/>
              <a:gd name="connsiteY0" fmla="*/ 982769 h 982769"/>
              <a:gd name="connsiteX1" fmla="*/ 0 w 2004989"/>
              <a:gd name="connsiteY1" fmla="*/ 0 h 982769"/>
              <a:gd name="connsiteX0" fmla="*/ 2037973 w 2037973"/>
              <a:gd name="connsiteY0" fmla="*/ 973330 h 973330"/>
              <a:gd name="connsiteX1" fmla="*/ 0 w 2037973"/>
              <a:gd name="connsiteY1" fmla="*/ 0 h 97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37973" h="973330">
                <a:moveTo>
                  <a:pt x="2037973" y="973330"/>
                </a:moveTo>
                <a:cubicBezTo>
                  <a:pt x="1435843" y="858939"/>
                  <a:pt x="609583" y="496913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18" name="直線コネクタ 17"/>
          <p:cNvCxnSpPr>
            <a:cxnSpLocks/>
          </p:cNvCxnSpPr>
          <p:nvPr/>
        </p:nvCxnSpPr>
        <p:spPr>
          <a:xfrm flipV="1">
            <a:off x="3667736" y="3630967"/>
            <a:ext cx="0" cy="154040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cxnSpLocks/>
          </p:cNvCxnSpPr>
          <p:nvPr/>
        </p:nvCxnSpPr>
        <p:spPr>
          <a:xfrm flipV="1">
            <a:off x="5249442" y="4514516"/>
            <a:ext cx="0" cy="74407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cxnSpLocks/>
          </p:cNvCxnSpPr>
          <p:nvPr/>
        </p:nvCxnSpPr>
        <p:spPr>
          <a:xfrm>
            <a:off x="5249442" y="5204053"/>
            <a:ext cx="335723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cxnSpLocks/>
          </p:cNvCxnSpPr>
          <p:nvPr/>
        </p:nvCxnSpPr>
        <p:spPr>
          <a:xfrm flipV="1">
            <a:off x="6702856" y="4767601"/>
            <a:ext cx="0" cy="43645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2446744" y="928270"/>
                <a:ext cx="2278251" cy="12615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altLang="ja-JP" sz="4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4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altLang="ja-JP" sz="4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744" y="928270"/>
                <a:ext cx="2278251" cy="12615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469528" y="3207461"/>
                <a:ext cx="729109" cy="674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528" y="3207461"/>
                <a:ext cx="729109" cy="6749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1483020" y="3883457"/>
                <a:ext cx="729109" cy="674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020" y="3883457"/>
                <a:ext cx="729109" cy="6749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正方形/長方形 27"/>
              <p:cNvSpPr/>
              <p:nvPr/>
            </p:nvSpPr>
            <p:spPr>
              <a:xfrm>
                <a:off x="979548" y="4581867"/>
                <a:ext cx="729109" cy="676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sub>
                          </m:sSub>
                          <m:r>
                            <a:rPr lang="en-US" altLang="ja-JP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en-US" altLang="ja-JP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8" name="正方形/長方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548" y="4581867"/>
                <a:ext cx="729109" cy="6769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コネクタ 28"/>
          <p:cNvCxnSpPr>
            <a:cxnSpLocks/>
          </p:cNvCxnSpPr>
          <p:nvPr/>
        </p:nvCxnSpPr>
        <p:spPr>
          <a:xfrm flipV="1">
            <a:off x="2215158" y="3592203"/>
            <a:ext cx="1499240" cy="2299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>
            <a:cxnSpLocks/>
          </p:cNvCxnSpPr>
          <p:nvPr/>
        </p:nvCxnSpPr>
        <p:spPr>
          <a:xfrm flipV="1">
            <a:off x="2149601" y="4507298"/>
            <a:ext cx="3098963" cy="6149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>
            <a:cxnSpLocks/>
          </p:cNvCxnSpPr>
          <p:nvPr/>
        </p:nvCxnSpPr>
        <p:spPr>
          <a:xfrm>
            <a:off x="1704809" y="4782686"/>
            <a:ext cx="5003589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3255803" y="5258591"/>
                <a:ext cx="71525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803" y="5258591"/>
                <a:ext cx="71525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4773362" y="5268840"/>
                <a:ext cx="10214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362" y="5268840"/>
                <a:ext cx="102143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6290921" y="5268840"/>
                <a:ext cx="102143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4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ja-JP" altLang="en-US" sz="4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921" y="5268840"/>
                <a:ext cx="1021433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056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FBC8F5B1-F28F-4C8E-A27B-EAA716AABC39}"/>
              </a:ext>
            </a:extLst>
          </p:cNvPr>
          <p:cNvSpPr txBox="1">
            <a:spLocks/>
          </p:cNvSpPr>
          <p:nvPr/>
        </p:nvSpPr>
        <p:spPr>
          <a:xfrm>
            <a:off x="-21980" y="0"/>
            <a:ext cx="12213980" cy="6682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§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</a:t>
            </a:r>
            <a:r>
              <a:rPr lang="en-US" altLang="ja-JP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.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静電気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694104D-4EC1-479D-A5AD-665001F1B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69149"/>
            <a:ext cx="2743200" cy="365125"/>
          </a:xfrm>
        </p:spPr>
        <p:txBody>
          <a:bodyPr/>
          <a:lstStyle/>
          <a:p>
            <a:fld id="{E5F23ADE-3167-4E81-92F9-B6DC78158E7F}" type="datetime1">
              <a:rPr kumimoji="1" lang="ja-JP" altLang="en-US" smtClean="0"/>
              <a:t>2020/5/6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7AA6D1-F801-4257-B167-AB67B9F2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satoshu.com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2916F-A0B1-44D6-831B-020DA44E7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EDA33-2A29-496E-A303-53C487D9B51A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CECF74-1274-439E-A587-ADCAB9B476B8}"/>
              </a:ext>
            </a:extLst>
          </p:cNvPr>
          <p:cNvSpPr/>
          <p:nvPr/>
        </p:nvSpPr>
        <p:spPr>
          <a:xfrm>
            <a:off x="307798" y="762182"/>
            <a:ext cx="11263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問２　同じ材質、同じ大きさの金属球Ａ・Ｂがあり、Ａは＋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4.0×10</a:t>
            </a:r>
            <a:r>
              <a:rPr lang="en-US" altLang="ja-JP" sz="2800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、Ｂは－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2.0×10</a:t>
            </a:r>
            <a:r>
              <a:rPr lang="en-US" altLang="ja-JP" sz="2800" baseline="300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r>
              <a:rPr lang="ja-JP" altLang="en-US" sz="28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に帯電している。ＡとＢを接触させた。</a:t>
            </a: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（１）接触させたＡＢに帯電する電気量はいくらか。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endParaRPr lang="ja-JP" altLang="en-US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（２）再び離すとそれぞれの金属球に帯電する電気量はいくらになるか。　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A7AD5E6-AE94-491B-A2D7-DAD3D52A0F8E}"/>
              </a:ext>
            </a:extLst>
          </p:cNvPr>
          <p:cNvSpPr/>
          <p:nvPr/>
        </p:nvSpPr>
        <p:spPr>
          <a:xfrm>
            <a:off x="3372677" y="4194312"/>
            <a:ext cx="2358887" cy="23588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E40F5C5-6888-4553-920E-357B1A15653D}"/>
              </a:ext>
            </a:extLst>
          </p:cNvPr>
          <p:cNvSpPr/>
          <p:nvPr/>
        </p:nvSpPr>
        <p:spPr>
          <a:xfrm>
            <a:off x="6294781" y="4194312"/>
            <a:ext cx="2358887" cy="2358887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D99B78E-7974-48E3-8FAD-1C0C040F4F79}"/>
              </a:ext>
            </a:extLst>
          </p:cNvPr>
          <p:cNvSpPr/>
          <p:nvPr/>
        </p:nvSpPr>
        <p:spPr>
          <a:xfrm>
            <a:off x="8726467" y="2618577"/>
            <a:ext cx="319350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+2.0×10</a:t>
            </a:r>
            <a:r>
              <a:rPr lang="en-US" altLang="ja-JP" sz="3200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BB11AEC0-4C59-4C98-8C5B-03C47D7A9DB5}"/>
              </a:ext>
            </a:extLst>
          </p:cNvPr>
          <p:cNvSpPr/>
          <p:nvPr/>
        </p:nvSpPr>
        <p:spPr>
          <a:xfrm>
            <a:off x="8781786" y="4125368"/>
            <a:ext cx="3193503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+1.0×10</a:t>
            </a:r>
            <a:r>
              <a:rPr lang="en-US" altLang="ja-JP" sz="3200" baseline="300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-7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[</a:t>
            </a:r>
            <a:r>
              <a:rPr lang="ja-JP" altLang="en-US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Ｃ</a:t>
            </a:r>
            <a:r>
              <a:rPr lang="en-US" altLang="ja-JP" sz="32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]</a:t>
            </a:r>
            <a:endParaRPr lang="ja-JP" altLang="en-US" sz="32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636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-0.04297 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97 0.00208 L 0.04727 -0.000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5" y="-16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22229</TotalTime>
  <Words>5963</Words>
  <Application>Microsoft Office PowerPoint</Application>
  <PresentationFormat>ワイド画面</PresentationFormat>
  <Paragraphs>1092</Paragraphs>
  <Slides>80</Slides>
  <Notes>0</Notes>
  <HiddenSlides>1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80</vt:i4>
      </vt:variant>
    </vt:vector>
  </HeadingPairs>
  <TitlesOfParts>
    <vt:vector size="88" baseType="lpstr">
      <vt:lpstr>HG丸ｺﾞｼｯｸM-PRO</vt:lpstr>
      <vt:lpstr>游ゴシック</vt:lpstr>
      <vt:lpstr>Arial</vt:lpstr>
      <vt:lpstr>Calibri</vt:lpstr>
      <vt:lpstr>Cambria Math</vt:lpstr>
      <vt:lpstr>Times New Roman</vt:lpstr>
      <vt:lpstr>Office テーマ</vt:lpstr>
      <vt:lpstr>Drawing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問２（１）図１</vt:lpstr>
      <vt:lpstr>問２（１）図１</vt:lpstr>
      <vt:lpstr>PowerPoint プレゼンテーション</vt:lpstr>
      <vt:lpstr>問２（１）図２</vt:lpstr>
      <vt:lpstr>PowerPoint プレゼンテーション</vt:lpstr>
      <vt:lpstr>PowerPoint プレゼンテーション</vt:lpstr>
      <vt:lpstr>PowerPoint プレゼンテーション</vt:lpstr>
      <vt:lpstr>問２（２）図２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shusatotoinchuto@gmail.com</dc:creator>
  <cp:lastModifiedBy>衆 佐藤</cp:lastModifiedBy>
  <cp:revision>390</cp:revision>
  <cp:lastPrinted>2016-06-15T05:37:27Z</cp:lastPrinted>
  <dcterms:created xsi:type="dcterms:W3CDTF">2016-05-24T10:07:18Z</dcterms:created>
  <dcterms:modified xsi:type="dcterms:W3CDTF">2020-05-06T02:32:56Z</dcterms:modified>
</cp:coreProperties>
</file>