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491" r:id="rId3"/>
    <p:sldId id="257" r:id="rId4"/>
    <p:sldId id="492" r:id="rId5"/>
    <p:sldId id="493" r:id="rId6"/>
    <p:sldId id="494" r:id="rId7"/>
    <p:sldId id="495" r:id="rId8"/>
    <p:sldId id="499" r:id="rId9"/>
    <p:sldId id="497" r:id="rId10"/>
    <p:sldId id="496" r:id="rId11"/>
    <p:sldId id="500" r:id="rId12"/>
    <p:sldId id="501" r:id="rId13"/>
    <p:sldId id="502" r:id="rId14"/>
    <p:sldId id="503" r:id="rId15"/>
    <p:sldId id="504" r:id="rId16"/>
    <p:sldId id="505" r:id="rId17"/>
    <p:sldId id="506" r:id="rId18"/>
    <p:sldId id="507" r:id="rId19"/>
    <p:sldId id="508" r:id="rId20"/>
    <p:sldId id="509" r:id="rId21"/>
    <p:sldId id="514" r:id="rId22"/>
    <p:sldId id="515" r:id="rId23"/>
    <p:sldId id="516" r:id="rId24"/>
    <p:sldId id="517" r:id="rId25"/>
    <p:sldId id="518" r:id="rId26"/>
    <p:sldId id="519" r:id="rId27"/>
    <p:sldId id="520" r:id="rId28"/>
    <p:sldId id="521" r:id="rId29"/>
    <p:sldId id="522" r:id="rId30"/>
    <p:sldId id="523" r:id="rId31"/>
    <p:sldId id="525" r:id="rId32"/>
    <p:sldId id="528" r:id="rId33"/>
    <p:sldId id="524" r:id="rId34"/>
    <p:sldId id="526" r:id="rId35"/>
    <p:sldId id="540" r:id="rId36"/>
    <p:sldId id="529" r:id="rId37"/>
    <p:sldId id="530" r:id="rId38"/>
    <p:sldId id="532" r:id="rId39"/>
    <p:sldId id="533" r:id="rId40"/>
    <p:sldId id="534" r:id="rId41"/>
    <p:sldId id="535" r:id="rId42"/>
    <p:sldId id="536" r:id="rId43"/>
    <p:sldId id="539" r:id="rId44"/>
    <p:sldId id="537" r:id="rId45"/>
  </p:sldIdLst>
  <p:sldSz cx="12192000" cy="6858000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21" autoAdjust="0"/>
    <p:restoredTop sz="94660"/>
  </p:normalViewPr>
  <p:slideViewPr>
    <p:cSldViewPr snapToGrid="0">
      <p:cViewPr varScale="1">
        <p:scale>
          <a:sx n="85" d="100"/>
          <a:sy n="85" d="100"/>
        </p:scale>
        <p:origin x="84" y="3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7733" y="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00126-2FDE-4E7A-AAEA-845E64BFB850}" type="datetimeFigureOut">
              <a:rPr kumimoji="1" lang="ja-JP" altLang="en-US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2020/5/9</a:t>
            </a:fld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39762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7733" y="639762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06D76-849A-43FC-B827-C7F9F8C67D90}" type="slidenum">
              <a:rPr kumimoji="1" lang="ja-JP" altLang="en-US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‹#›</a:t>
            </a:fld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1100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000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fld id="{12145857-B551-44BF-879A-0AE4E702665E}" type="datetimeFigureOut">
              <a:rPr lang="ja-JP" altLang="en-US" smtClean="0"/>
              <a:pPr/>
              <a:t>2020/5/9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1775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7425" y="3241675"/>
            <a:ext cx="7893050" cy="2652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000" y="6397625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fld id="{8EE14C4E-10AD-4502-93C9-8281BE3E73F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7926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71A0-9812-4FBC-BE4F-C26F41227F8D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1A1F-9D53-467E-ACD0-61C058AE1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390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111A-C9C0-48D7-B929-1D40EE21F43F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1A1F-9D53-467E-ACD0-61C058AE1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460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1938-5B68-4EE8-BCD8-886785F58A83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1A1F-9D53-467E-ACD0-61C058AE1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70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9984AF-0968-44FC-B4CF-47A8C3788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1479-48BA-4BD1-8423-D29BB38E3537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36BCBD-33C1-4A68-8153-BD7A72C60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B4145A-F002-494A-82D5-22D5CA3AA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176231A-5CF9-46F8-BE9A-984F78F5BFB6}"/>
              </a:ext>
            </a:extLst>
          </p:cNvPr>
          <p:cNvCxnSpPr>
            <a:cxnSpLocks/>
          </p:cNvCxnSpPr>
          <p:nvPr userDrawn="1"/>
        </p:nvCxnSpPr>
        <p:spPr>
          <a:xfrm>
            <a:off x="40638" y="668352"/>
            <a:ext cx="121107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13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629F-B31B-4349-9EA2-FEB028DD4783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1A1F-9D53-467E-ACD0-61C058AE1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026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772D-BE74-47C6-AAC2-F161B732E63E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1A1F-9D53-467E-ACD0-61C058AE1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104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1357-F32A-4186-9259-8B5A19F573E9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1A1F-9D53-467E-ACD0-61C058AE1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27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0E2A-08D9-4B7F-88B7-2AD9FC343D83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1A1F-9D53-467E-ACD0-61C058AE1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6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B099-18DC-40AA-B69C-1C529FA8AE48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1A1F-9D53-467E-ACD0-61C058AE1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425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4036-1315-4CA6-BEF3-4A38CFB8F404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1A1F-9D53-467E-ACD0-61C058AE1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090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0FC0-7325-4840-9EBB-67BBF728BF64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1A1F-9D53-467E-ACD0-61C058AE1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5185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3938-16C6-40CF-9523-1CCD0400ABD5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1A1F-9D53-467E-ACD0-61C058AE1F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982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fld id="{3FEA2F1E-0875-44DB-95F1-6EB8EEF05C63}" type="datetime1">
              <a:rPr lang="ja-JP" altLang="en-US" smtClean="0"/>
              <a:pPr/>
              <a:t>2020/5/9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fld id="{8F9E1A1F-9D53-467E-ACD0-61C058AE1F2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633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9.png"/><Relationship Id="rId7" Type="http://schemas.openxmlformats.org/officeDocument/2006/relationships/image" Target="../media/image4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62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7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8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3.png"/><Relationship Id="rId3" Type="http://schemas.openxmlformats.org/officeDocument/2006/relationships/image" Target="../media/image76.png"/><Relationship Id="rId7" Type="http://schemas.openxmlformats.org/officeDocument/2006/relationships/image" Target="../media/image84.png"/><Relationship Id="rId12" Type="http://schemas.openxmlformats.org/officeDocument/2006/relationships/image" Target="../media/image9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3.png"/><Relationship Id="rId11" Type="http://schemas.openxmlformats.org/officeDocument/2006/relationships/image" Target="../media/image91.png"/><Relationship Id="rId5" Type="http://schemas.openxmlformats.org/officeDocument/2006/relationships/image" Target="../media/image82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6.png"/><Relationship Id="rId3" Type="http://schemas.openxmlformats.org/officeDocument/2006/relationships/image" Target="../media/image88.png"/><Relationship Id="rId7" Type="http://schemas.openxmlformats.org/officeDocument/2006/relationships/image" Target="../media/image98.png"/><Relationship Id="rId12" Type="http://schemas.openxmlformats.org/officeDocument/2006/relationships/image" Target="../media/image105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7.png"/><Relationship Id="rId11" Type="http://schemas.openxmlformats.org/officeDocument/2006/relationships/image" Target="../media/image104.png"/><Relationship Id="rId5" Type="http://schemas.openxmlformats.org/officeDocument/2006/relationships/image" Target="../media/image96.png"/><Relationship Id="rId15" Type="http://schemas.openxmlformats.org/officeDocument/2006/relationships/image" Target="../media/image95.png"/><Relationship Id="rId10" Type="http://schemas.openxmlformats.org/officeDocument/2006/relationships/image" Target="../media/image103.png"/><Relationship Id="rId4" Type="http://schemas.openxmlformats.org/officeDocument/2006/relationships/image" Target="../media/image89.png"/><Relationship Id="rId9" Type="http://schemas.openxmlformats.org/officeDocument/2006/relationships/image" Target="../media/image100.png"/><Relationship Id="rId14" Type="http://schemas.openxmlformats.org/officeDocument/2006/relationships/image" Target="../media/image94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6.png"/><Relationship Id="rId18" Type="http://schemas.openxmlformats.org/officeDocument/2006/relationships/image" Target="../media/image107.png"/><Relationship Id="rId21" Type="http://schemas.openxmlformats.org/officeDocument/2006/relationships/image" Target="../media/image110.png"/><Relationship Id="rId12" Type="http://schemas.openxmlformats.org/officeDocument/2006/relationships/image" Target="../media/image115.png"/><Relationship Id="rId17" Type="http://schemas.openxmlformats.org/officeDocument/2006/relationships/image" Target="../media/image102.png"/><Relationship Id="rId16" Type="http://schemas.openxmlformats.org/officeDocument/2006/relationships/image" Target="../media/image101.png"/><Relationship Id="rId20" Type="http://schemas.openxmlformats.org/officeDocument/2006/relationships/image" Target="../media/image109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114.png"/><Relationship Id="rId15" Type="http://schemas.openxmlformats.org/officeDocument/2006/relationships/image" Target="../media/image118.png"/><Relationship Id="rId23" Type="http://schemas.openxmlformats.org/officeDocument/2006/relationships/image" Target="../media/image111.png"/><Relationship Id="rId10" Type="http://schemas.openxmlformats.org/officeDocument/2006/relationships/image" Target="../media/image113.png"/><Relationship Id="rId19" Type="http://schemas.openxmlformats.org/officeDocument/2006/relationships/image" Target="../media/image108.png"/><Relationship Id="rId14" Type="http://schemas.openxmlformats.org/officeDocument/2006/relationships/image" Target="../media/image117.png"/><Relationship Id="rId22" Type="http://schemas.openxmlformats.org/officeDocument/2006/relationships/image" Target="../media/image10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8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12" Type="http://schemas.openxmlformats.org/officeDocument/2006/relationships/image" Target="../media/image12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2.png"/><Relationship Id="rId11" Type="http://schemas.openxmlformats.org/officeDocument/2006/relationships/image" Target="../media/image126.png"/><Relationship Id="rId5" Type="http://schemas.openxmlformats.org/officeDocument/2006/relationships/image" Target="../media/image121.png"/><Relationship Id="rId15" Type="http://schemas.openxmlformats.org/officeDocument/2006/relationships/image" Target="../media/image130.png"/><Relationship Id="rId10" Type="http://schemas.openxmlformats.org/officeDocument/2006/relationships/image" Target="../media/image125.png"/><Relationship Id="rId4" Type="http://schemas.openxmlformats.org/officeDocument/2006/relationships/image" Target="../media/image120.png"/><Relationship Id="rId14" Type="http://schemas.openxmlformats.org/officeDocument/2006/relationships/image" Target="../media/image1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15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12" Type="http://schemas.openxmlformats.org/officeDocument/2006/relationships/image" Target="../media/image139.png"/><Relationship Id="rId17" Type="http://schemas.openxmlformats.org/officeDocument/2006/relationships/image" Target="../media/image137.png"/><Relationship Id="rId2" Type="http://schemas.openxmlformats.org/officeDocument/2006/relationships/image" Target="../media/image86.png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4.png"/><Relationship Id="rId11" Type="http://schemas.openxmlformats.org/officeDocument/2006/relationships/image" Target="../media/image138.png"/><Relationship Id="rId5" Type="http://schemas.openxmlformats.org/officeDocument/2006/relationships/image" Target="../media/image133.png"/><Relationship Id="rId15" Type="http://schemas.openxmlformats.org/officeDocument/2006/relationships/image" Target="../media/image117.png"/><Relationship Id="rId4" Type="http://schemas.openxmlformats.org/officeDocument/2006/relationships/image" Target="../media/image132.png"/><Relationship Id="rId14" Type="http://schemas.openxmlformats.org/officeDocument/2006/relationships/image" Target="../media/image140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0.png"/><Relationship Id="rId18" Type="http://schemas.openxmlformats.org/officeDocument/2006/relationships/image" Target="../media/image143.png"/><Relationship Id="rId21" Type="http://schemas.openxmlformats.org/officeDocument/2006/relationships/image" Target="../media/image146.png"/><Relationship Id="rId12" Type="http://schemas.openxmlformats.org/officeDocument/2006/relationships/image" Target="../media/image149.png"/><Relationship Id="rId17" Type="http://schemas.openxmlformats.org/officeDocument/2006/relationships/image" Target="../media/image142.png"/><Relationship Id="rId16" Type="http://schemas.openxmlformats.org/officeDocument/2006/relationships/image" Target="../media/image141.png"/><Relationship Id="rId20" Type="http://schemas.openxmlformats.org/officeDocument/2006/relationships/image" Target="../media/image145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148.png"/><Relationship Id="rId15" Type="http://schemas.openxmlformats.org/officeDocument/2006/relationships/image" Target="../media/image152.png"/><Relationship Id="rId10" Type="http://schemas.openxmlformats.org/officeDocument/2006/relationships/image" Target="../media/image147.png"/><Relationship Id="rId19" Type="http://schemas.openxmlformats.org/officeDocument/2006/relationships/image" Target="../media/image144.png"/><Relationship Id="rId14" Type="http://schemas.openxmlformats.org/officeDocument/2006/relationships/image" Target="../media/image151.png"/><Relationship Id="rId22" Type="http://schemas.openxmlformats.org/officeDocument/2006/relationships/image" Target="../media/image15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10" Type="http://schemas.openxmlformats.org/officeDocument/2006/relationships/image" Target="../media/image162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13" Type="http://schemas.openxmlformats.org/officeDocument/2006/relationships/image" Target="../media/image183.png"/><Relationship Id="rId3" Type="http://schemas.openxmlformats.org/officeDocument/2006/relationships/image" Target="../media/image173.png"/><Relationship Id="rId7" Type="http://schemas.openxmlformats.org/officeDocument/2006/relationships/image" Target="../media/image177.png"/><Relationship Id="rId12" Type="http://schemas.openxmlformats.org/officeDocument/2006/relationships/image" Target="../media/image182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6.png"/><Relationship Id="rId11" Type="http://schemas.openxmlformats.org/officeDocument/2006/relationships/image" Target="../media/image181.png"/><Relationship Id="rId5" Type="http://schemas.openxmlformats.org/officeDocument/2006/relationships/image" Target="../media/image175.png"/><Relationship Id="rId15" Type="http://schemas.openxmlformats.org/officeDocument/2006/relationships/image" Target="../media/image185.png"/><Relationship Id="rId10" Type="http://schemas.openxmlformats.org/officeDocument/2006/relationships/image" Target="../media/image180.png"/><Relationship Id="rId4" Type="http://schemas.openxmlformats.org/officeDocument/2006/relationships/image" Target="../media/image174.png"/><Relationship Id="rId9" Type="http://schemas.openxmlformats.org/officeDocument/2006/relationships/image" Target="../media/image179.png"/><Relationship Id="rId14" Type="http://schemas.openxmlformats.org/officeDocument/2006/relationships/image" Target="../media/image18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4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780.png"/><Relationship Id="rId2" Type="http://schemas.openxmlformats.org/officeDocument/2006/relationships/image" Target="../media/image186.png"/><Relationship Id="rId16" Type="http://schemas.openxmlformats.org/officeDocument/2006/relationships/image" Target="../media/image19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0.png"/><Relationship Id="rId11" Type="http://schemas.openxmlformats.org/officeDocument/2006/relationships/image" Target="../media/image1770.png"/><Relationship Id="rId5" Type="http://schemas.openxmlformats.org/officeDocument/2006/relationships/image" Target="../media/image189.png"/><Relationship Id="rId15" Type="http://schemas.openxmlformats.org/officeDocument/2006/relationships/image" Target="../media/image196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19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image" Target="../media/image199.png"/><Relationship Id="rId7" Type="http://schemas.openxmlformats.org/officeDocument/2006/relationships/image" Target="../media/image203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2.png"/><Relationship Id="rId5" Type="http://schemas.openxmlformats.org/officeDocument/2006/relationships/image" Target="../media/image201.png"/><Relationship Id="rId4" Type="http://schemas.openxmlformats.org/officeDocument/2006/relationships/image" Target="../media/image20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3" Type="http://schemas.openxmlformats.org/officeDocument/2006/relationships/image" Target="../media/image207.png"/><Relationship Id="rId7" Type="http://schemas.openxmlformats.org/officeDocument/2006/relationships/image" Target="../media/image211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0.png"/><Relationship Id="rId5" Type="http://schemas.openxmlformats.org/officeDocument/2006/relationships/image" Target="../media/image209.png"/><Relationship Id="rId10" Type="http://schemas.openxmlformats.org/officeDocument/2006/relationships/image" Target="../media/image214.png"/><Relationship Id="rId4" Type="http://schemas.openxmlformats.org/officeDocument/2006/relationships/image" Target="../media/image208.png"/><Relationship Id="rId9" Type="http://schemas.openxmlformats.org/officeDocument/2006/relationships/image" Target="../media/image21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8.png"/><Relationship Id="rId4" Type="http://schemas.openxmlformats.org/officeDocument/2006/relationships/image" Target="../media/image21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13" Type="http://schemas.openxmlformats.org/officeDocument/2006/relationships/image" Target="../media/image230.png"/><Relationship Id="rId3" Type="http://schemas.openxmlformats.org/officeDocument/2006/relationships/image" Target="../media/image220.png"/><Relationship Id="rId7" Type="http://schemas.openxmlformats.org/officeDocument/2006/relationships/image" Target="../media/image224.png"/><Relationship Id="rId12" Type="http://schemas.openxmlformats.org/officeDocument/2006/relationships/image" Target="../media/image229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3.png"/><Relationship Id="rId11" Type="http://schemas.openxmlformats.org/officeDocument/2006/relationships/image" Target="../media/image228.png"/><Relationship Id="rId5" Type="http://schemas.openxmlformats.org/officeDocument/2006/relationships/image" Target="../media/image222.png"/><Relationship Id="rId15" Type="http://schemas.openxmlformats.org/officeDocument/2006/relationships/image" Target="../media/image232.png"/><Relationship Id="rId10" Type="http://schemas.openxmlformats.org/officeDocument/2006/relationships/image" Target="../media/image227.png"/><Relationship Id="rId4" Type="http://schemas.openxmlformats.org/officeDocument/2006/relationships/image" Target="../media/image221.png"/><Relationship Id="rId9" Type="http://schemas.openxmlformats.org/officeDocument/2006/relationships/image" Target="../media/image226.png"/><Relationship Id="rId14" Type="http://schemas.openxmlformats.org/officeDocument/2006/relationships/image" Target="../media/image2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9.png"/><Relationship Id="rId5" Type="http://schemas.openxmlformats.org/officeDocument/2006/relationships/image" Target="../media/image238.png"/><Relationship Id="rId4" Type="http://schemas.openxmlformats.org/officeDocument/2006/relationships/image" Target="../media/image2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3.png"/><Relationship Id="rId4" Type="http://schemas.openxmlformats.org/officeDocument/2006/relationships/image" Target="../media/image2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png"/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png"/><Relationship Id="rId3" Type="http://schemas.openxmlformats.org/officeDocument/2006/relationships/image" Target="../media/image249.png"/><Relationship Id="rId7" Type="http://schemas.openxmlformats.org/officeDocument/2006/relationships/image" Target="../media/image253.png"/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2.png"/><Relationship Id="rId11" Type="http://schemas.openxmlformats.org/officeDocument/2006/relationships/image" Target="../media/image257.png"/><Relationship Id="rId5" Type="http://schemas.openxmlformats.org/officeDocument/2006/relationships/image" Target="../media/image251.png"/><Relationship Id="rId10" Type="http://schemas.openxmlformats.org/officeDocument/2006/relationships/image" Target="../media/image256.png"/><Relationship Id="rId4" Type="http://schemas.openxmlformats.org/officeDocument/2006/relationships/image" Target="../media/image250.png"/><Relationship Id="rId9" Type="http://schemas.openxmlformats.org/officeDocument/2006/relationships/image" Target="../media/image2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2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31.pn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30.png"/><Relationship Id="rId5" Type="http://schemas.openxmlformats.org/officeDocument/2006/relationships/image" Target="../media/image13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12.pn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53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5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51.png"/><Relationship Id="rId5" Type="http://schemas.openxmlformats.org/officeDocument/2006/relationships/image" Target="../media/image23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B8BF67-E54D-4106-9C0E-4849E4ACD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2A3E-56C7-4BB7-8447-82D169E97149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2CD15CD-9BA1-4E96-B8F3-D1A0E4512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BA19B74-65D2-43B6-B518-A4A89A4E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7B632E68-31B9-44DB-918B-20085BDEB274}"/>
              </a:ext>
            </a:extLst>
          </p:cNvPr>
          <p:cNvSpPr txBox="1">
            <a:spLocks/>
          </p:cNvSpPr>
          <p:nvPr/>
        </p:nvSpPr>
        <p:spPr>
          <a:xfrm>
            <a:off x="1719049" y="3224704"/>
            <a:ext cx="9592255" cy="126376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6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物体系の衝突を表現する</a:t>
            </a:r>
            <a:endParaRPr lang="ja-JP" altLang="en-US" sz="6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E0649BC-03AD-4667-95E2-13149A052831}"/>
              </a:ext>
            </a:extLst>
          </p:cNvPr>
          <p:cNvSpPr txBox="1"/>
          <p:nvPr/>
        </p:nvSpPr>
        <p:spPr>
          <a:xfrm>
            <a:off x="279402" y="1164466"/>
            <a:ext cx="489487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本時の目標・学ぶこと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7FC51772-BEC9-426A-B0AE-8D577CF3B71B}"/>
              </a:ext>
            </a:extLst>
          </p:cNvPr>
          <p:cNvSpPr/>
          <p:nvPr/>
        </p:nvSpPr>
        <p:spPr>
          <a:xfrm>
            <a:off x="545726" y="2201264"/>
            <a:ext cx="11100548" cy="3111016"/>
          </a:xfrm>
          <a:prstGeom prst="roundRect">
            <a:avLst>
              <a:gd name="adj" fmla="val 41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3A74294B-BBF9-4E9C-971A-EF19DDE2E284}"/>
              </a:ext>
            </a:extLst>
          </p:cNvPr>
          <p:cNvSpPr txBox="1">
            <a:spLocks/>
          </p:cNvSpPr>
          <p:nvPr/>
        </p:nvSpPr>
        <p:spPr>
          <a:xfrm>
            <a:off x="-21980" y="79867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/>
              <a:t>§</a:t>
            </a:r>
            <a:r>
              <a:rPr lang="ja-JP" altLang="en-US" sz="3600" dirty="0"/>
              <a:t>１</a:t>
            </a:r>
            <a:r>
              <a:rPr lang="en-US" altLang="ja-JP" sz="3600" dirty="0"/>
              <a:t>. </a:t>
            </a:r>
            <a:r>
              <a:rPr lang="ja-JP" altLang="en-US" sz="3600" dirty="0"/>
              <a:t>　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3763156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反発係数（はね返り係数）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47B6F78-18E0-4308-ACB2-521B45CA929E}"/>
              </a:ext>
            </a:extLst>
          </p:cNvPr>
          <p:cNvSpPr/>
          <p:nvPr/>
        </p:nvSpPr>
        <p:spPr>
          <a:xfrm>
            <a:off x="428693" y="969044"/>
            <a:ext cx="111112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衝突後の速度は、運動量保存則だけからは計算することはできません。</a:t>
            </a:r>
            <a:r>
              <a:rPr lang="en-US" altLang="ja-JP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未知数２つで、式が１つのため。</a:t>
            </a:r>
            <a:endParaRPr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r>
              <a:rPr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もうひとつの式は反発係数の式です。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A985E36-B6E6-412C-8742-3EEB875911C9}"/>
              </a:ext>
            </a:extLst>
          </p:cNvPr>
          <p:cNvGrpSpPr/>
          <p:nvPr/>
        </p:nvGrpSpPr>
        <p:grpSpPr>
          <a:xfrm>
            <a:off x="3303775" y="2521285"/>
            <a:ext cx="5692160" cy="3472659"/>
            <a:chOff x="7038607" y="371373"/>
            <a:chExt cx="4362789" cy="2661639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CF6869DA-EB11-4104-927E-475D6B24DE38}"/>
                </a:ext>
              </a:extLst>
            </p:cNvPr>
            <p:cNvCxnSpPr>
              <a:cxnSpLocks/>
            </p:cNvCxnSpPr>
            <p:nvPr/>
          </p:nvCxnSpPr>
          <p:spPr>
            <a:xfrm>
              <a:off x="7246909" y="1312316"/>
              <a:ext cx="3761596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AC43C562-47B3-4410-A169-886144084221}"/>
                </a:ext>
              </a:extLst>
            </p:cNvPr>
            <p:cNvSpPr/>
            <p:nvPr/>
          </p:nvSpPr>
          <p:spPr>
            <a:xfrm>
              <a:off x="7390015" y="1163627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8459C834-49B5-4E63-9F99-FC4B7C941436}"/>
                </a:ext>
              </a:extLst>
            </p:cNvPr>
            <p:cNvSpPr/>
            <p:nvPr/>
          </p:nvSpPr>
          <p:spPr>
            <a:xfrm>
              <a:off x="9241661" y="1156900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C09EA97D-D5F4-46ED-98F9-F07EDBA7DACC}"/>
                </a:ext>
              </a:extLst>
            </p:cNvPr>
            <p:cNvCxnSpPr>
              <a:cxnSpLocks/>
            </p:cNvCxnSpPr>
            <p:nvPr/>
          </p:nvCxnSpPr>
          <p:spPr>
            <a:xfrm>
              <a:off x="7694120" y="1315679"/>
              <a:ext cx="44775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正方形/長方形 11">
                  <a:extLst>
                    <a:ext uri="{FF2B5EF4-FFF2-40B4-BE49-F238E27FC236}">
                      <a16:creationId xmlns:a16="http://schemas.microsoft.com/office/drawing/2014/main" id="{BB008D7A-2CFA-486E-A63A-B59EA63F176C}"/>
                    </a:ext>
                  </a:extLst>
                </p:cNvPr>
                <p:cNvSpPr/>
                <p:nvPr/>
              </p:nvSpPr>
              <p:spPr>
                <a:xfrm>
                  <a:off x="7734496" y="1388457"/>
                  <a:ext cx="829572" cy="3066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正方形/長方形 11">
                  <a:extLst>
                    <a:ext uri="{FF2B5EF4-FFF2-40B4-BE49-F238E27FC236}">
                      <a16:creationId xmlns:a16="http://schemas.microsoft.com/office/drawing/2014/main" id="{364CF46E-F60C-46E0-BE99-B65511C5F7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4496" y="1388457"/>
                  <a:ext cx="829572" cy="306667"/>
                </a:xfrm>
                <a:prstGeom prst="rect">
                  <a:avLst/>
                </a:prstGeom>
                <a:blipFill>
                  <a:blip r:embed="rId2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EC65D9A2-2E45-4F11-919C-6E1CB25B86A7}"/>
                </a:ext>
              </a:extLst>
            </p:cNvPr>
            <p:cNvCxnSpPr>
              <a:cxnSpLocks/>
            </p:cNvCxnSpPr>
            <p:nvPr/>
          </p:nvCxnSpPr>
          <p:spPr>
            <a:xfrm>
              <a:off x="9545767" y="1312316"/>
              <a:ext cx="44775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正方形/長方形 13">
                  <a:extLst>
                    <a:ext uri="{FF2B5EF4-FFF2-40B4-BE49-F238E27FC236}">
                      <a16:creationId xmlns:a16="http://schemas.microsoft.com/office/drawing/2014/main" id="{2F52CB7B-B59C-4F70-9EFC-0D95D22F28E7}"/>
                    </a:ext>
                  </a:extLst>
                </p:cNvPr>
                <p:cNvSpPr/>
                <p:nvPr/>
              </p:nvSpPr>
              <p:spPr>
                <a:xfrm>
                  <a:off x="9608736" y="1388457"/>
                  <a:ext cx="829572" cy="3066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正方形/長方形 13">
                  <a:extLst>
                    <a:ext uri="{FF2B5EF4-FFF2-40B4-BE49-F238E27FC236}">
                      <a16:creationId xmlns:a16="http://schemas.microsoft.com/office/drawing/2014/main" id="{84013162-4940-4A11-A38F-4BC568EC33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8736" y="1388457"/>
                  <a:ext cx="829572" cy="306667"/>
                </a:xfrm>
                <a:prstGeom prst="rect">
                  <a:avLst/>
                </a:prstGeom>
                <a:blipFill>
                  <a:blip r:embed="rId3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正方形/長方形 14">
                  <a:extLst>
                    <a:ext uri="{FF2B5EF4-FFF2-40B4-BE49-F238E27FC236}">
                      <a16:creationId xmlns:a16="http://schemas.microsoft.com/office/drawing/2014/main" id="{79000FFD-8BCE-4070-9C13-C5DC40B3EBE6}"/>
                    </a:ext>
                  </a:extLst>
                </p:cNvPr>
                <p:cNvSpPr/>
                <p:nvPr/>
              </p:nvSpPr>
              <p:spPr>
                <a:xfrm>
                  <a:off x="7139843" y="760460"/>
                  <a:ext cx="706708" cy="3066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𝒌𝒈</m:t>
                        </m:r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正方形/長方形 14">
                  <a:extLst>
                    <a:ext uri="{FF2B5EF4-FFF2-40B4-BE49-F238E27FC236}">
                      <a16:creationId xmlns:a16="http://schemas.microsoft.com/office/drawing/2014/main" id="{C94AB6B0-E563-44AA-BB04-38BF4658CB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9843" y="760460"/>
                  <a:ext cx="706708" cy="306667"/>
                </a:xfrm>
                <a:prstGeom prst="rect">
                  <a:avLst/>
                </a:prstGeom>
                <a:blipFill>
                  <a:blip r:embed="rId4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正方形/長方形 15">
                  <a:extLst>
                    <a:ext uri="{FF2B5EF4-FFF2-40B4-BE49-F238E27FC236}">
                      <a16:creationId xmlns:a16="http://schemas.microsoft.com/office/drawing/2014/main" id="{5604005B-933C-45FA-8D15-EBA3E4DEAD3D}"/>
                    </a:ext>
                  </a:extLst>
                </p:cNvPr>
                <p:cNvSpPr/>
                <p:nvPr/>
              </p:nvSpPr>
              <p:spPr>
                <a:xfrm>
                  <a:off x="9127707" y="760460"/>
                  <a:ext cx="706708" cy="3066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𝒌𝒈</m:t>
                        </m:r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正方形/長方形 15">
                  <a:extLst>
                    <a:ext uri="{FF2B5EF4-FFF2-40B4-BE49-F238E27FC236}">
                      <a16:creationId xmlns:a16="http://schemas.microsoft.com/office/drawing/2014/main" id="{95C0B928-316A-4479-809E-C16B052FD1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7707" y="760460"/>
                  <a:ext cx="706708" cy="306667"/>
                </a:xfrm>
                <a:prstGeom prst="rect">
                  <a:avLst/>
                </a:prstGeom>
                <a:blipFill>
                  <a:blip r:embed="rId5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F89041D8-4A91-40F2-A6A9-045BACEC6255}"/>
                </a:ext>
              </a:extLst>
            </p:cNvPr>
            <p:cNvCxnSpPr>
              <a:cxnSpLocks/>
            </p:cNvCxnSpPr>
            <p:nvPr/>
          </p:nvCxnSpPr>
          <p:spPr>
            <a:xfrm>
              <a:off x="7246909" y="2647190"/>
              <a:ext cx="3761596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B8FD5B54-3561-4D67-9B5A-8DE9C077E72A}"/>
                </a:ext>
              </a:extLst>
            </p:cNvPr>
            <p:cNvSpPr/>
            <p:nvPr/>
          </p:nvSpPr>
          <p:spPr>
            <a:xfrm>
              <a:off x="8183918" y="2498500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D919920A-5586-4638-9CBC-D95014B40212}"/>
                </a:ext>
              </a:extLst>
            </p:cNvPr>
            <p:cNvSpPr/>
            <p:nvPr/>
          </p:nvSpPr>
          <p:spPr>
            <a:xfrm>
              <a:off x="10035565" y="2491774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20" name="直線矢印コネクタ 19">
              <a:extLst>
                <a:ext uri="{FF2B5EF4-FFF2-40B4-BE49-F238E27FC236}">
                  <a16:creationId xmlns:a16="http://schemas.microsoft.com/office/drawing/2014/main" id="{34DBCB81-72A7-4248-8D5D-F3B251D27034}"/>
                </a:ext>
              </a:extLst>
            </p:cNvPr>
            <p:cNvCxnSpPr>
              <a:cxnSpLocks/>
            </p:cNvCxnSpPr>
            <p:nvPr/>
          </p:nvCxnSpPr>
          <p:spPr>
            <a:xfrm>
              <a:off x="8488023" y="2650553"/>
              <a:ext cx="44775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正方形/長方形 20">
                  <a:extLst>
                    <a:ext uri="{FF2B5EF4-FFF2-40B4-BE49-F238E27FC236}">
                      <a16:creationId xmlns:a16="http://schemas.microsoft.com/office/drawing/2014/main" id="{997A6B68-B9C0-42CD-9EEA-5DE45CDE3CD6}"/>
                    </a:ext>
                  </a:extLst>
                </p:cNvPr>
                <p:cNvSpPr/>
                <p:nvPr/>
              </p:nvSpPr>
              <p:spPr>
                <a:xfrm>
                  <a:off x="8528398" y="2726345"/>
                  <a:ext cx="974108" cy="3066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ja-JP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′[</m:t>
                        </m:r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正方形/長方形 20">
                  <a:extLst>
                    <a:ext uri="{FF2B5EF4-FFF2-40B4-BE49-F238E27FC236}">
                      <a16:creationId xmlns:a16="http://schemas.microsoft.com/office/drawing/2014/main" id="{4213DE83-0B24-461A-9310-5D9B9ABB8E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8398" y="2726345"/>
                  <a:ext cx="974108" cy="306667"/>
                </a:xfrm>
                <a:prstGeom prst="rect">
                  <a:avLst/>
                </a:prstGeom>
                <a:blipFill>
                  <a:blip r:embed="rId6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51D5BD7A-ECF3-46B0-BD18-EC32E11EF4F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70" y="2647190"/>
              <a:ext cx="44775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正方形/長方形 22">
                  <a:extLst>
                    <a:ext uri="{FF2B5EF4-FFF2-40B4-BE49-F238E27FC236}">
                      <a16:creationId xmlns:a16="http://schemas.microsoft.com/office/drawing/2014/main" id="{067E1A65-E3BD-4659-AA75-40B32B3466BA}"/>
                    </a:ext>
                  </a:extLst>
                </p:cNvPr>
                <p:cNvSpPr/>
                <p:nvPr/>
              </p:nvSpPr>
              <p:spPr>
                <a:xfrm>
                  <a:off x="10427288" y="2726345"/>
                  <a:ext cx="974108" cy="3066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ja-JP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′[</m:t>
                        </m:r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正方形/長方形 22">
                  <a:extLst>
                    <a:ext uri="{FF2B5EF4-FFF2-40B4-BE49-F238E27FC236}">
                      <a16:creationId xmlns:a16="http://schemas.microsoft.com/office/drawing/2014/main" id="{781B509D-DC24-491D-A599-373B791ACE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7288" y="2726345"/>
                  <a:ext cx="974108" cy="306667"/>
                </a:xfrm>
                <a:prstGeom prst="rect">
                  <a:avLst/>
                </a:prstGeom>
                <a:blipFill>
                  <a:blip r:embed="rId7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2AE6CED2-50F9-4C26-B47E-ECBB75F5381B}"/>
                </a:ext>
              </a:extLst>
            </p:cNvPr>
            <p:cNvSpPr/>
            <p:nvPr/>
          </p:nvSpPr>
          <p:spPr>
            <a:xfrm>
              <a:off x="7038607" y="371373"/>
              <a:ext cx="1489792" cy="35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【</a:t>
              </a:r>
              <a:r>
                <a:rPr lang="ja-JP" altLang="en-US" sz="2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衝突前</a:t>
              </a:r>
              <a:r>
                <a:rPr lang="en-US" altLang="ja-JP" sz="2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】</a:t>
              </a:r>
              <a:endPara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A4D7AE6C-9B33-4989-9D53-2420B6A21F10}"/>
                </a:ext>
              </a:extLst>
            </p:cNvPr>
            <p:cNvSpPr/>
            <p:nvPr/>
          </p:nvSpPr>
          <p:spPr>
            <a:xfrm>
              <a:off x="7038607" y="2052841"/>
              <a:ext cx="1489792" cy="35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【</a:t>
              </a:r>
              <a:r>
                <a:rPr lang="ja-JP" altLang="en-US" sz="2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衝突後</a:t>
              </a:r>
              <a:r>
                <a:rPr lang="en-US" altLang="ja-JP" sz="2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】</a:t>
              </a:r>
              <a:endPara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723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反発係数（はね返り係数）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11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AD7DA3A6-6AD7-40E9-BA31-349DE111090A}"/>
                  </a:ext>
                </a:extLst>
              </p:cNvPr>
              <p:cNvSpPr/>
              <p:nvPr/>
            </p:nvSpPr>
            <p:spPr>
              <a:xfrm>
                <a:off x="438344" y="800644"/>
                <a:ext cx="11169889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TW" altLang="en-US" sz="2800" b="1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①完全弾性衝突</a:t>
                </a:r>
              </a:p>
              <a:p>
                <a:pPr algn="just"/>
                <a:r>
                  <a:rPr lang="ja-JP" altLang="en-US" sz="24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</a:t>
                </a:r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小球が速度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HG丸ｺﾞｼｯｸM-PRO" panose="020F0600000000000000" pitchFamily="50" charset="-128"/>
                      </a:rPr>
                      <m:t>𝑣</m:t>
                    </m:r>
                  </m:oMath>
                </a14:m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で壁に衝突して、速度</a:t>
                </a:r>
                <a14:m>
                  <m:oMath xmlns:m="http://schemas.openxmlformats.org/officeDocument/2006/math">
                    <m:r>
                      <a:rPr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HG丸ｺﾞｼｯｸM-PRO" panose="020F0600000000000000" pitchFamily="50" charset="-128"/>
                      </a:rPr>
                      <m:t>−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HG丸ｺﾞｼｯｸM-PRO" panose="020F0600000000000000" pitchFamily="50" charset="-128"/>
                      </a:rPr>
                      <m:t>𝑣</m:t>
                    </m:r>
                  </m:oMath>
                </a14:m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ではね返るような場合が、完全弾性衝突である。</a:t>
                </a:r>
                <a:endParaRPr lang="en-US" altLang="ja-JP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algn="just"/>
                <a:r>
                  <a:rPr lang="en-US" altLang="ja-JP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 </a:t>
                </a:r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この場合、運動量だけでなく力学的エネルギーも保存する。</a:t>
                </a:r>
              </a:p>
            </p:txBody>
          </p:sp>
        </mc:Choice>
        <mc:Fallback xmlns="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AD7DA3A6-6AD7-40E9-BA31-349DE11109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44" y="800644"/>
                <a:ext cx="11169889" cy="1631216"/>
              </a:xfrm>
              <a:prstGeom prst="rect">
                <a:avLst/>
              </a:prstGeom>
              <a:blipFill>
                <a:blip r:embed="rId2"/>
                <a:stretch>
                  <a:fillRect l="-1146" t="-3731" r="-819" b="-74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FBED2AFF-B14D-447F-A8EF-A9F8133EDB7B}"/>
              </a:ext>
            </a:extLst>
          </p:cNvPr>
          <p:cNvCxnSpPr>
            <a:cxnSpLocks/>
          </p:cNvCxnSpPr>
          <p:nvPr/>
        </p:nvCxnSpPr>
        <p:spPr>
          <a:xfrm>
            <a:off x="4521843" y="2370304"/>
            <a:ext cx="351098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A9B970D2-1438-4D98-A332-27752864737C}"/>
                  </a:ext>
                </a:extLst>
              </p:cNvPr>
              <p:cNvSpPr/>
              <p:nvPr/>
            </p:nvSpPr>
            <p:spPr>
              <a:xfrm>
                <a:off x="486470" y="2792382"/>
                <a:ext cx="11300518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ja-JP" altLang="en-US" sz="28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②非弾性衝突</a:t>
                </a:r>
              </a:p>
              <a:p>
                <a:pPr algn="just"/>
                <a:r>
                  <a:rPr lang="ja-JP" altLang="en-US" sz="28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</a:t>
                </a:r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小球が速度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HG丸ｺﾞｼｯｸM-PRO" panose="020F0600000000000000" pitchFamily="50" charset="-128"/>
                      </a:rPr>
                      <m:t>𝑣</m:t>
                    </m:r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で壁に衝突して、衝突前よりも遅い速度ではね返るような場合が、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非弾性衝突</a:t>
                </a:r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である。</a:t>
                </a:r>
              </a:p>
            </p:txBody>
          </p:sp>
        </mc:Choice>
        <mc:Fallback xmlns="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A9B970D2-1438-4D98-A332-2775286473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70" y="2792382"/>
                <a:ext cx="11300518" cy="1384995"/>
              </a:xfrm>
              <a:prstGeom prst="rect">
                <a:avLst/>
              </a:prstGeom>
              <a:blipFill>
                <a:blip r:embed="rId3"/>
                <a:stretch>
                  <a:fillRect l="-1133" t="-4405" r="-1079" b="-114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805B4386-786B-41B9-B358-B0B3C0ACCC5D}"/>
              </a:ext>
            </a:extLst>
          </p:cNvPr>
          <p:cNvSpPr/>
          <p:nvPr/>
        </p:nvSpPr>
        <p:spPr>
          <a:xfrm>
            <a:off x="486470" y="4642321"/>
            <a:ext cx="1145864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③完全非弾性衝突</a:t>
            </a:r>
          </a:p>
          <a:p>
            <a:pPr algn="just"/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小球が速度</a:t>
            </a:r>
            <a:r>
              <a:rPr lang="ja-JP" altLang="en-US" sz="24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ｖ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で壁に衝突して、まったくはね返らないような場合が、</a:t>
            </a:r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完全非弾性衝突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である。（合体）</a:t>
            </a:r>
          </a:p>
        </p:txBody>
      </p:sp>
    </p:spTree>
    <p:extLst>
      <p:ext uri="{BB962C8B-B14F-4D97-AF65-F5344CB8AC3E}">
        <p14:creationId xmlns:p14="http://schemas.microsoft.com/office/powerpoint/2010/main" val="340177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反発係数（はね返り係数）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12</a:t>
            </a:fld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D86FC50-D413-49DD-9A63-7DB607767811}"/>
              </a:ext>
            </a:extLst>
          </p:cNvPr>
          <p:cNvCxnSpPr>
            <a:cxnSpLocks/>
          </p:cNvCxnSpPr>
          <p:nvPr/>
        </p:nvCxnSpPr>
        <p:spPr>
          <a:xfrm>
            <a:off x="2237018" y="2095753"/>
            <a:ext cx="6750289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E2D1B1A3-2F0B-4475-99C4-A0CAFBD75026}"/>
              </a:ext>
            </a:extLst>
          </p:cNvPr>
          <p:cNvCxnSpPr>
            <a:cxnSpLocks/>
          </p:cNvCxnSpPr>
          <p:nvPr/>
        </p:nvCxnSpPr>
        <p:spPr>
          <a:xfrm>
            <a:off x="819583" y="5968915"/>
            <a:ext cx="1042966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楕円 7">
            <a:extLst>
              <a:ext uri="{FF2B5EF4-FFF2-40B4-BE49-F238E27FC236}">
                <a16:creationId xmlns:a16="http://schemas.microsoft.com/office/drawing/2014/main" id="{DC9778CE-FB8D-4FB6-BD24-C461E4BFFEC5}"/>
              </a:ext>
            </a:extLst>
          </p:cNvPr>
          <p:cNvSpPr/>
          <p:nvPr/>
        </p:nvSpPr>
        <p:spPr>
          <a:xfrm>
            <a:off x="2504005" y="1866006"/>
            <a:ext cx="460638" cy="460638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DDBAFF07-7406-4811-B893-8AC8DA2B2324}"/>
              </a:ext>
            </a:extLst>
          </p:cNvPr>
          <p:cNvSpPr/>
          <p:nvPr/>
        </p:nvSpPr>
        <p:spPr>
          <a:xfrm>
            <a:off x="5282727" y="1866006"/>
            <a:ext cx="460638" cy="460638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EBB12B2F-F7A2-43C1-956F-FB245B38946C}"/>
              </a:ext>
            </a:extLst>
          </p:cNvPr>
          <p:cNvSpPr/>
          <p:nvPr/>
        </p:nvSpPr>
        <p:spPr>
          <a:xfrm>
            <a:off x="8088950" y="1866006"/>
            <a:ext cx="460638" cy="460638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E64526A-03FD-45C3-A672-58D8BB48677E}"/>
              </a:ext>
            </a:extLst>
          </p:cNvPr>
          <p:cNvSpPr/>
          <p:nvPr/>
        </p:nvSpPr>
        <p:spPr>
          <a:xfrm>
            <a:off x="1798149" y="1846344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Ａ</a:t>
            </a:r>
            <a:endParaRPr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FDE906-D958-495F-AF91-2B1C74FB7A33}"/>
              </a:ext>
            </a:extLst>
          </p:cNvPr>
          <p:cNvSpPr/>
          <p:nvPr/>
        </p:nvSpPr>
        <p:spPr>
          <a:xfrm>
            <a:off x="4576872" y="1799363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Ｂ</a:t>
            </a:r>
            <a:endParaRPr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AAF1CF2-980E-47F0-8B9B-D4F3AE84E55A}"/>
              </a:ext>
            </a:extLst>
          </p:cNvPr>
          <p:cNvSpPr/>
          <p:nvPr/>
        </p:nvSpPr>
        <p:spPr>
          <a:xfrm>
            <a:off x="7403720" y="1793634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Ｃ</a:t>
            </a:r>
            <a:endParaRPr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5A68CDE-C774-48F8-BEBF-276C535F71FA}"/>
              </a:ext>
            </a:extLst>
          </p:cNvPr>
          <p:cNvSpPr/>
          <p:nvPr/>
        </p:nvSpPr>
        <p:spPr>
          <a:xfrm>
            <a:off x="6775227" y="2385740"/>
            <a:ext cx="3427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TW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①完全弾性衝突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5E67EF3-431D-4BD2-B419-A03037D13CF0}"/>
              </a:ext>
            </a:extLst>
          </p:cNvPr>
          <p:cNvSpPr/>
          <p:nvPr/>
        </p:nvSpPr>
        <p:spPr>
          <a:xfrm>
            <a:off x="3737203" y="4597399"/>
            <a:ext cx="3890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</a:t>
            </a:r>
            <a:r>
              <a:rPr lang="zh-TW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完全</a:t>
            </a:r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非</a:t>
            </a:r>
            <a:r>
              <a:rPr lang="zh-TW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弾性衝突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D4F2C4E-E62B-44BC-845D-DC6D7CC1A692}"/>
              </a:ext>
            </a:extLst>
          </p:cNvPr>
          <p:cNvSpPr/>
          <p:nvPr/>
        </p:nvSpPr>
        <p:spPr>
          <a:xfrm>
            <a:off x="1401515" y="2422910"/>
            <a:ext cx="29642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②非</a:t>
            </a:r>
            <a:r>
              <a:rPr lang="zh-TW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弾性衝突</a:t>
            </a:r>
          </a:p>
        </p:txBody>
      </p:sp>
    </p:spTree>
    <p:extLst>
      <p:ext uri="{BB962C8B-B14F-4D97-AF65-F5344CB8AC3E}">
        <p14:creationId xmlns:p14="http://schemas.microsoft.com/office/powerpoint/2010/main" val="233873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209 L 0.0026 0.52708 L 0.00026 0.16921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264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00144 0.52638 " pathEditMode="relative" rAng="0" ptsTypes="AA">
                                      <p:cBhvr>
                                        <p:cTn id="8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263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162 L 0.00052 0.52638 L 0.00052 -0.00162 Z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反発係数（はね返り係数）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A8B3109-82A2-4966-A37D-275102AC6AAE}"/>
              </a:ext>
            </a:extLst>
          </p:cNvPr>
          <p:cNvSpPr/>
          <p:nvPr/>
        </p:nvSpPr>
        <p:spPr>
          <a:xfrm>
            <a:off x="499700" y="668216"/>
            <a:ext cx="112181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これらの衝突の３種類の分類は、</a:t>
            </a:r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反発係数の値</a:t>
            </a:r>
            <a:r>
              <a:rPr lang="ja-JP" altLang="en-US" sz="2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でも区別することができます。反発係数の式は以下のようになります。</a:t>
            </a:r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BCFBFC1-9445-4990-9AC9-C11098149F84}"/>
              </a:ext>
            </a:extLst>
          </p:cNvPr>
          <p:cNvSpPr/>
          <p:nvPr/>
        </p:nvSpPr>
        <p:spPr>
          <a:xfrm>
            <a:off x="667265" y="1680119"/>
            <a:ext cx="8480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反発係数・はね返り係数＝衝突前後の相対速度の比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4C7074F-F93A-4BD5-94E4-739FD74BF6A9}"/>
                  </a:ext>
                </a:extLst>
              </p:cNvPr>
              <p:cNvSpPr/>
              <p:nvPr/>
            </p:nvSpPr>
            <p:spPr>
              <a:xfrm>
                <a:off x="966532" y="2417110"/>
                <a:ext cx="10200548" cy="13445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ja-JP" sz="36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3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3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3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ja-JP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3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3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3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ja-JP" alt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衝突後の相対速度</m:t>
                              </m:r>
                            </m:num>
                            <m:den>
                              <m:r>
                                <a:rPr lang="ja-JP" alt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衝突前の相対速度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ja-JP" altLang="en-US" sz="3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4C7074F-F93A-4BD5-94E4-739FD74BF6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532" y="2417110"/>
                <a:ext cx="10200548" cy="13445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30527DCC-B2D9-4E0F-875D-A31AF051E235}"/>
              </a:ext>
            </a:extLst>
          </p:cNvPr>
          <p:cNvSpPr/>
          <p:nvPr/>
        </p:nvSpPr>
        <p:spPr>
          <a:xfrm>
            <a:off x="554953" y="1590475"/>
            <a:ext cx="11107622" cy="2661481"/>
          </a:xfrm>
          <a:prstGeom prst="roundRect">
            <a:avLst>
              <a:gd name="adj" fmla="val 80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C9185DE-CD32-46BF-83C5-7FC96CCD038A}"/>
              </a:ext>
            </a:extLst>
          </p:cNvPr>
          <p:cNvSpPr/>
          <p:nvPr/>
        </p:nvSpPr>
        <p:spPr>
          <a:xfrm>
            <a:off x="838200" y="4386093"/>
            <a:ext cx="61702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①完全弾性衝突　（反発係数ｅ＝１）</a:t>
            </a:r>
          </a:p>
          <a:p>
            <a:r>
              <a:rPr lang="zh-TW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②非弾性衝突　　（０＜ｅ＜１）</a:t>
            </a:r>
          </a:p>
          <a:p>
            <a:r>
              <a:rPr lang="zh-TW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③完全非弾性衝突（ｅ＝０）</a:t>
            </a:r>
            <a:endParaRPr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6871096D-FF0F-46E2-9898-534596231E57}"/>
              </a:ext>
            </a:extLst>
          </p:cNvPr>
          <p:cNvGrpSpPr/>
          <p:nvPr/>
        </p:nvGrpSpPr>
        <p:grpSpPr>
          <a:xfrm>
            <a:off x="7523863" y="4281594"/>
            <a:ext cx="3443987" cy="2087555"/>
            <a:chOff x="7038607" y="371373"/>
            <a:chExt cx="4479558" cy="2715262"/>
          </a:xfrm>
        </p:grpSpPr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DF4DC324-F28F-4039-AC15-70165D299CD3}"/>
                </a:ext>
              </a:extLst>
            </p:cNvPr>
            <p:cNvCxnSpPr>
              <a:cxnSpLocks/>
            </p:cNvCxnSpPr>
            <p:nvPr/>
          </p:nvCxnSpPr>
          <p:spPr>
            <a:xfrm>
              <a:off x="7246909" y="1312316"/>
              <a:ext cx="3761596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1215519C-0A11-4A0F-B5D0-4663A384A93B}"/>
                </a:ext>
              </a:extLst>
            </p:cNvPr>
            <p:cNvSpPr/>
            <p:nvPr/>
          </p:nvSpPr>
          <p:spPr>
            <a:xfrm>
              <a:off x="7390015" y="1163627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BD66C8DC-9213-4436-B53A-1D876262D4E2}"/>
                </a:ext>
              </a:extLst>
            </p:cNvPr>
            <p:cNvSpPr/>
            <p:nvPr/>
          </p:nvSpPr>
          <p:spPr>
            <a:xfrm>
              <a:off x="9241661" y="1156900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id="{0A23127B-3744-467C-BD82-651A86B4FB68}"/>
                </a:ext>
              </a:extLst>
            </p:cNvPr>
            <p:cNvCxnSpPr>
              <a:cxnSpLocks/>
            </p:cNvCxnSpPr>
            <p:nvPr/>
          </p:nvCxnSpPr>
          <p:spPr>
            <a:xfrm>
              <a:off x="7694120" y="1315679"/>
              <a:ext cx="44775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正方形/長方形 15">
                  <a:extLst>
                    <a:ext uri="{FF2B5EF4-FFF2-40B4-BE49-F238E27FC236}">
                      <a16:creationId xmlns:a16="http://schemas.microsoft.com/office/drawing/2014/main" id="{35B2861F-7EAB-481A-9835-08D084C51B93}"/>
                    </a:ext>
                  </a:extLst>
                </p:cNvPr>
                <p:cNvSpPr/>
                <p:nvPr/>
              </p:nvSpPr>
              <p:spPr>
                <a:xfrm>
                  <a:off x="7734495" y="1425169"/>
                  <a:ext cx="1038752" cy="3602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ja-JP" sz="1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ja-JP" sz="1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sz="1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sz="1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1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sz="1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sz="12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正方形/長方形 15">
                  <a:extLst>
                    <a:ext uri="{FF2B5EF4-FFF2-40B4-BE49-F238E27FC236}">
                      <a16:creationId xmlns:a16="http://schemas.microsoft.com/office/drawing/2014/main" id="{35B2861F-7EAB-481A-9835-08D084C51B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4495" y="1425169"/>
                  <a:ext cx="1038752" cy="360290"/>
                </a:xfrm>
                <a:prstGeom prst="rect">
                  <a:avLst/>
                </a:prstGeom>
                <a:blipFill>
                  <a:blip r:embed="rId3"/>
                  <a:stretch>
                    <a:fillRect b="-652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85E8CD83-B2BF-44AD-A3FA-2DF1AD168D56}"/>
                </a:ext>
              </a:extLst>
            </p:cNvPr>
            <p:cNvCxnSpPr>
              <a:cxnSpLocks/>
            </p:cNvCxnSpPr>
            <p:nvPr/>
          </p:nvCxnSpPr>
          <p:spPr>
            <a:xfrm>
              <a:off x="9545767" y="1312316"/>
              <a:ext cx="44775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正方形/長方形 17">
                  <a:extLst>
                    <a:ext uri="{FF2B5EF4-FFF2-40B4-BE49-F238E27FC236}">
                      <a16:creationId xmlns:a16="http://schemas.microsoft.com/office/drawing/2014/main" id="{571F91F8-6443-42D5-B203-1166B15FC08C}"/>
                    </a:ext>
                  </a:extLst>
                </p:cNvPr>
                <p:cNvSpPr/>
                <p:nvPr/>
              </p:nvSpPr>
              <p:spPr>
                <a:xfrm>
                  <a:off x="9608736" y="1310213"/>
                  <a:ext cx="1038752" cy="3602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ja-JP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ja-JP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sz="12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正方形/長方形 17">
                  <a:extLst>
                    <a:ext uri="{FF2B5EF4-FFF2-40B4-BE49-F238E27FC236}">
                      <a16:creationId xmlns:a16="http://schemas.microsoft.com/office/drawing/2014/main" id="{571F91F8-6443-42D5-B203-1166B15FC08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8736" y="1310213"/>
                  <a:ext cx="1038752" cy="360290"/>
                </a:xfrm>
                <a:prstGeom prst="rect">
                  <a:avLst/>
                </a:prstGeom>
                <a:blipFill>
                  <a:blip r:embed="rId4"/>
                  <a:stretch>
                    <a:fillRect b="-888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正方形/長方形 18">
                  <a:extLst>
                    <a:ext uri="{FF2B5EF4-FFF2-40B4-BE49-F238E27FC236}">
                      <a16:creationId xmlns:a16="http://schemas.microsoft.com/office/drawing/2014/main" id="{DA340060-BFFD-4F65-BBCA-82EF1FF6734D}"/>
                    </a:ext>
                  </a:extLst>
                </p:cNvPr>
                <p:cNvSpPr/>
                <p:nvPr/>
              </p:nvSpPr>
              <p:spPr>
                <a:xfrm>
                  <a:off x="7139844" y="760460"/>
                  <a:ext cx="978286" cy="3602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ja-JP" sz="1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ja-JP" sz="1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sz="1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𝒌𝒈</m:t>
                        </m:r>
                        <m:r>
                          <a:rPr lang="en-US" altLang="ja-JP" sz="1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sz="12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正方形/長方形 18">
                  <a:extLst>
                    <a:ext uri="{FF2B5EF4-FFF2-40B4-BE49-F238E27FC236}">
                      <a16:creationId xmlns:a16="http://schemas.microsoft.com/office/drawing/2014/main" id="{DA340060-BFFD-4F65-BBCA-82EF1FF673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9844" y="760460"/>
                  <a:ext cx="978286" cy="360290"/>
                </a:xfrm>
                <a:prstGeom prst="rect">
                  <a:avLst/>
                </a:prstGeom>
                <a:blipFill>
                  <a:blip r:embed="rId5"/>
                  <a:stretch>
                    <a:fillRect b="-652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正方形/長方形 19">
                  <a:extLst>
                    <a:ext uri="{FF2B5EF4-FFF2-40B4-BE49-F238E27FC236}">
                      <a16:creationId xmlns:a16="http://schemas.microsoft.com/office/drawing/2014/main" id="{24EC9681-53EE-407B-8671-D0FBAF4CAB5F}"/>
                    </a:ext>
                  </a:extLst>
                </p:cNvPr>
                <p:cNvSpPr/>
                <p:nvPr/>
              </p:nvSpPr>
              <p:spPr>
                <a:xfrm>
                  <a:off x="9127707" y="760460"/>
                  <a:ext cx="978286" cy="3602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ja-JP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ja-JP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𝒌𝒈</m:t>
                        </m:r>
                        <m:r>
                          <a:rPr lang="en-US" altLang="ja-JP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sz="12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正方形/長方形 19">
                  <a:extLst>
                    <a:ext uri="{FF2B5EF4-FFF2-40B4-BE49-F238E27FC236}">
                      <a16:creationId xmlns:a16="http://schemas.microsoft.com/office/drawing/2014/main" id="{24EC9681-53EE-407B-8671-D0FBAF4CAB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7707" y="760460"/>
                  <a:ext cx="978286" cy="360290"/>
                </a:xfrm>
                <a:prstGeom prst="rect">
                  <a:avLst/>
                </a:prstGeom>
                <a:blipFill>
                  <a:blip r:embed="rId6"/>
                  <a:stretch>
                    <a:fillRect b="-652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5084FAAF-F97E-44C2-96EC-847955529C4C}"/>
                </a:ext>
              </a:extLst>
            </p:cNvPr>
            <p:cNvCxnSpPr>
              <a:cxnSpLocks/>
            </p:cNvCxnSpPr>
            <p:nvPr/>
          </p:nvCxnSpPr>
          <p:spPr>
            <a:xfrm>
              <a:off x="7246909" y="2647190"/>
              <a:ext cx="3761596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A938B09B-A79F-4C82-84B2-4D4A873411FA}"/>
                </a:ext>
              </a:extLst>
            </p:cNvPr>
            <p:cNvSpPr/>
            <p:nvPr/>
          </p:nvSpPr>
          <p:spPr>
            <a:xfrm>
              <a:off x="8183918" y="2498500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DB8A5F2F-7C9A-4DDF-99AF-4E90523805BF}"/>
                </a:ext>
              </a:extLst>
            </p:cNvPr>
            <p:cNvSpPr/>
            <p:nvPr/>
          </p:nvSpPr>
          <p:spPr>
            <a:xfrm>
              <a:off x="10035565" y="2491774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24" name="直線矢印コネクタ 23">
              <a:extLst>
                <a:ext uri="{FF2B5EF4-FFF2-40B4-BE49-F238E27FC236}">
                  <a16:creationId xmlns:a16="http://schemas.microsoft.com/office/drawing/2014/main" id="{37D05D41-72DF-48E7-8C67-BC2C3909EF83}"/>
                </a:ext>
              </a:extLst>
            </p:cNvPr>
            <p:cNvCxnSpPr>
              <a:cxnSpLocks/>
            </p:cNvCxnSpPr>
            <p:nvPr/>
          </p:nvCxnSpPr>
          <p:spPr>
            <a:xfrm>
              <a:off x="8488023" y="2650553"/>
              <a:ext cx="44775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正方形/長方形 24">
                  <a:extLst>
                    <a:ext uri="{FF2B5EF4-FFF2-40B4-BE49-F238E27FC236}">
                      <a16:creationId xmlns:a16="http://schemas.microsoft.com/office/drawing/2014/main" id="{2F2795BB-0AA0-4D5A-8AA2-7B48C3A43AC2}"/>
                    </a:ext>
                  </a:extLst>
                </p:cNvPr>
                <p:cNvSpPr/>
                <p:nvPr/>
              </p:nvSpPr>
              <p:spPr>
                <a:xfrm>
                  <a:off x="8528399" y="2726345"/>
                  <a:ext cx="1090877" cy="3602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ja-JP" sz="1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ja-JP" sz="1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′[</m:t>
                        </m:r>
                        <m:r>
                          <a:rPr lang="en-US" altLang="ja-JP" sz="1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sz="1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1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sz="1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sz="12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正方形/長方形 24">
                  <a:extLst>
                    <a:ext uri="{FF2B5EF4-FFF2-40B4-BE49-F238E27FC236}">
                      <a16:creationId xmlns:a16="http://schemas.microsoft.com/office/drawing/2014/main" id="{2F2795BB-0AA0-4D5A-8AA2-7B48C3A43A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8399" y="2726345"/>
                  <a:ext cx="1090877" cy="360290"/>
                </a:xfrm>
                <a:prstGeom prst="rect">
                  <a:avLst/>
                </a:prstGeom>
                <a:blipFill>
                  <a:blip r:embed="rId7"/>
                  <a:stretch>
                    <a:fillRect b="-652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直線矢印コネクタ 25">
              <a:extLst>
                <a:ext uri="{FF2B5EF4-FFF2-40B4-BE49-F238E27FC236}">
                  <a16:creationId xmlns:a16="http://schemas.microsoft.com/office/drawing/2014/main" id="{4FC47333-0E8F-4D5D-B3AD-930A74A22776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70" y="2647190"/>
              <a:ext cx="44775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正方形/長方形 26">
                  <a:extLst>
                    <a:ext uri="{FF2B5EF4-FFF2-40B4-BE49-F238E27FC236}">
                      <a16:creationId xmlns:a16="http://schemas.microsoft.com/office/drawing/2014/main" id="{4F2851F5-67C2-407E-845E-76FFB6B347C1}"/>
                    </a:ext>
                  </a:extLst>
                </p:cNvPr>
                <p:cNvSpPr/>
                <p:nvPr/>
              </p:nvSpPr>
              <p:spPr>
                <a:xfrm>
                  <a:off x="10427288" y="2726345"/>
                  <a:ext cx="1090877" cy="3602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ja-JP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ja-JP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′[</m:t>
                        </m:r>
                        <m:r>
                          <a:rPr lang="en-US" altLang="ja-JP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sz="12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正方形/長方形 26">
                  <a:extLst>
                    <a:ext uri="{FF2B5EF4-FFF2-40B4-BE49-F238E27FC236}">
                      <a16:creationId xmlns:a16="http://schemas.microsoft.com/office/drawing/2014/main" id="{4F2851F5-67C2-407E-845E-76FFB6B347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7288" y="2726345"/>
                  <a:ext cx="1090877" cy="360290"/>
                </a:xfrm>
                <a:prstGeom prst="rect">
                  <a:avLst/>
                </a:prstGeom>
                <a:blipFill>
                  <a:blip r:embed="rId8"/>
                  <a:stretch>
                    <a:fillRect b="-652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047A1364-3D33-4FEE-A9D7-33DC1D314600}"/>
                </a:ext>
              </a:extLst>
            </p:cNvPr>
            <p:cNvSpPr/>
            <p:nvPr/>
          </p:nvSpPr>
          <p:spPr>
            <a:xfrm>
              <a:off x="7038607" y="371373"/>
              <a:ext cx="1489792" cy="400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【</a:t>
              </a:r>
              <a:r>
                <a:rPr lang="ja-JP" altLang="en-US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衝突前</a:t>
              </a:r>
              <a:r>
                <a:rPr lang="en-US" altLang="ja-JP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】</a:t>
              </a:r>
              <a:endPara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C774FED1-3EC2-43BB-86A1-A8D154589CF3}"/>
                </a:ext>
              </a:extLst>
            </p:cNvPr>
            <p:cNvSpPr/>
            <p:nvPr/>
          </p:nvSpPr>
          <p:spPr>
            <a:xfrm>
              <a:off x="7038607" y="2052841"/>
              <a:ext cx="1489792" cy="400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【</a:t>
              </a:r>
              <a:r>
                <a:rPr lang="ja-JP" altLang="en-US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衝突後</a:t>
              </a:r>
              <a:r>
                <a:rPr lang="en-US" altLang="ja-JP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】</a:t>
              </a:r>
              <a:endPara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7482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反発係数（はね返り係数）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BCFBFC1-9445-4990-9AC9-C11098149F84}"/>
              </a:ext>
            </a:extLst>
          </p:cNvPr>
          <p:cNvSpPr/>
          <p:nvPr/>
        </p:nvSpPr>
        <p:spPr>
          <a:xfrm>
            <a:off x="667265" y="883729"/>
            <a:ext cx="8480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反発係数・はね返り係数＝衝突前後の相対速度の比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4C7074F-F93A-4BD5-94E4-739FD74BF6A9}"/>
                  </a:ext>
                </a:extLst>
              </p:cNvPr>
              <p:cNvSpPr/>
              <p:nvPr/>
            </p:nvSpPr>
            <p:spPr>
              <a:xfrm>
                <a:off x="1224987" y="1951319"/>
                <a:ext cx="9892496" cy="1837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ja-JP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ja-JP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5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5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5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ja-JP" sz="5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5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5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5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5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5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5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5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5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5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5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ja-JP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5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5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5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5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5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ja-JP" sz="5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5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5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5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5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5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5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5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5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5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5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sz="5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4C7074F-F93A-4BD5-94E4-739FD74BF6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987" y="1951319"/>
                <a:ext cx="9892496" cy="18377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30527DCC-B2D9-4E0F-875D-A31AF051E235}"/>
              </a:ext>
            </a:extLst>
          </p:cNvPr>
          <p:cNvSpPr/>
          <p:nvPr/>
        </p:nvSpPr>
        <p:spPr>
          <a:xfrm>
            <a:off x="554953" y="1590475"/>
            <a:ext cx="11107622" cy="2661481"/>
          </a:xfrm>
          <a:prstGeom prst="roundRect">
            <a:avLst>
              <a:gd name="adj" fmla="val 80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6871096D-FF0F-46E2-9898-534596231E57}"/>
              </a:ext>
            </a:extLst>
          </p:cNvPr>
          <p:cNvGrpSpPr/>
          <p:nvPr/>
        </p:nvGrpSpPr>
        <p:grpSpPr>
          <a:xfrm>
            <a:off x="7523863" y="4281594"/>
            <a:ext cx="3443987" cy="2087555"/>
            <a:chOff x="7038607" y="371373"/>
            <a:chExt cx="4479558" cy="2715262"/>
          </a:xfrm>
        </p:grpSpPr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DF4DC324-F28F-4039-AC15-70165D299CD3}"/>
                </a:ext>
              </a:extLst>
            </p:cNvPr>
            <p:cNvCxnSpPr>
              <a:cxnSpLocks/>
            </p:cNvCxnSpPr>
            <p:nvPr/>
          </p:nvCxnSpPr>
          <p:spPr>
            <a:xfrm>
              <a:off x="7246909" y="1312316"/>
              <a:ext cx="3761596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1215519C-0A11-4A0F-B5D0-4663A384A93B}"/>
                </a:ext>
              </a:extLst>
            </p:cNvPr>
            <p:cNvSpPr/>
            <p:nvPr/>
          </p:nvSpPr>
          <p:spPr>
            <a:xfrm>
              <a:off x="7390015" y="1163627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BD66C8DC-9213-4436-B53A-1D876262D4E2}"/>
                </a:ext>
              </a:extLst>
            </p:cNvPr>
            <p:cNvSpPr/>
            <p:nvPr/>
          </p:nvSpPr>
          <p:spPr>
            <a:xfrm>
              <a:off x="9241661" y="1156900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id="{0A23127B-3744-467C-BD82-651A86B4FB68}"/>
                </a:ext>
              </a:extLst>
            </p:cNvPr>
            <p:cNvCxnSpPr>
              <a:cxnSpLocks/>
            </p:cNvCxnSpPr>
            <p:nvPr/>
          </p:nvCxnSpPr>
          <p:spPr>
            <a:xfrm>
              <a:off x="7694120" y="1315679"/>
              <a:ext cx="44775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正方形/長方形 15">
                  <a:extLst>
                    <a:ext uri="{FF2B5EF4-FFF2-40B4-BE49-F238E27FC236}">
                      <a16:creationId xmlns:a16="http://schemas.microsoft.com/office/drawing/2014/main" id="{35B2861F-7EAB-481A-9835-08D084C51B93}"/>
                    </a:ext>
                  </a:extLst>
                </p:cNvPr>
                <p:cNvSpPr/>
                <p:nvPr/>
              </p:nvSpPr>
              <p:spPr>
                <a:xfrm>
                  <a:off x="7734495" y="1364090"/>
                  <a:ext cx="1038752" cy="3602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ja-JP" sz="1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ja-JP" sz="1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sz="1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sz="1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1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sz="1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sz="12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正方形/長方形 15">
                  <a:extLst>
                    <a:ext uri="{FF2B5EF4-FFF2-40B4-BE49-F238E27FC236}">
                      <a16:creationId xmlns:a16="http://schemas.microsoft.com/office/drawing/2014/main" id="{35B2861F-7EAB-481A-9835-08D084C51B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4495" y="1364090"/>
                  <a:ext cx="1038752" cy="360290"/>
                </a:xfrm>
                <a:prstGeom prst="rect">
                  <a:avLst/>
                </a:prstGeom>
                <a:blipFill>
                  <a:blip r:embed="rId3"/>
                  <a:stretch>
                    <a:fillRect b="-888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85E8CD83-B2BF-44AD-A3FA-2DF1AD168D56}"/>
                </a:ext>
              </a:extLst>
            </p:cNvPr>
            <p:cNvCxnSpPr>
              <a:cxnSpLocks/>
            </p:cNvCxnSpPr>
            <p:nvPr/>
          </p:nvCxnSpPr>
          <p:spPr>
            <a:xfrm>
              <a:off x="9545767" y="1312316"/>
              <a:ext cx="44775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正方形/長方形 17">
                  <a:extLst>
                    <a:ext uri="{FF2B5EF4-FFF2-40B4-BE49-F238E27FC236}">
                      <a16:creationId xmlns:a16="http://schemas.microsoft.com/office/drawing/2014/main" id="{571F91F8-6443-42D5-B203-1166B15FC08C}"/>
                    </a:ext>
                  </a:extLst>
                </p:cNvPr>
                <p:cNvSpPr/>
                <p:nvPr/>
              </p:nvSpPr>
              <p:spPr>
                <a:xfrm>
                  <a:off x="9608736" y="1364090"/>
                  <a:ext cx="1038752" cy="3602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ja-JP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ja-JP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sz="12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正方形/長方形 17">
                  <a:extLst>
                    <a:ext uri="{FF2B5EF4-FFF2-40B4-BE49-F238E27FC236}">
                      <a16:creationId xmlns:a16="http://schemas.microsoft.com/office/drawing/2014/main" id="{571F91F8-6443-42D5-B203-1166B15FC08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8736" y="1364090"/>
                  <a:ext cx="1038752" cy="360290"/>
                </a:xfrm>
                <a:prstGeom prst="rect">
                  <a:avLst/>
                </a:prstGeom>
                <a:blipFill>
                  <a:blip r:embed="rId4"/>
                  <a:stretch>
                    <a:fillRect b="-888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正方形/長方形 18">
                  <a:extLst>
                    <a:ext uri="{FF2B5EF4-FFF2-40B4-BE49-F238E27FC236}">
                      <a16:creationId xmlns:a16="http://schemas.microsoft.com/office/drawing/2014/main" id="{DA340060-BFFD-4F65-BBCA-82EF1FF6734D}"/>
                    </a:ext>
                  </a:extLst>
                </p:cNvPr>
                <p:cNvSpPr/>
                <p:nvPr/>
              </p:nvSpPr>
              <p:spPr>
                <a:xfrm>
                  <a:off x="7139844" y="760460"/>
                  <a:ext cx="978286" cy="3602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ja-JP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ja-JP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𝒌𝒈</m:t>
                        </m:r>
                        <m:r>
                          <a:rPr lang="en-US" altLang="ja-JP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sz="12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正方形/長方形 18">
                  <a:extLst>
                    <a:ext uri="{FF2B5EF4-FFF2-40B4-BE49-F238E27FC236}">
                      <a16:creationId xmlns:a16="http://schemas.microsoft.com/office/drawing/2014/main" id="{DA340060-BFFD-4F65-BBCA-82EF1FF673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9844" y="760460"/>
                  <a:ext cx="978286" cy="360290"/>
                </a:xfrm>
                <a:prstGeom prst="rect">
                  <a:avLst/>
                </a:prstGeom>
                <a:blipFill>
                  <a:blip r:embed="rId5"/>
                  <a:stretch>
                    <a:fillRect b="-652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正方形/長方形 19">
                  <a:extLst>
                    <a:ext uri="{FF2B5EF4-FFF2-40B4-BE49-F238E27FC236}">
                      <a16:creationId xmlns:a16="http://schemas.microsoft.com/office/drawing/2014/main" id="{24EC9681-53EE-407B-8671-D0FBAF4CAB5F}"/>
                    </a:ext>
                  </a:extLst>
                </p:cNvPr>
                <p:cNvSpPr/>
                <p:nvPr/>
              </p:nvSpPr>
              <p:spPr>
                <a:xfrm>
                  <a:off x="9127707" y="760460"/>
                  <a:ext cx="978286" cy="3602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ja-JP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ja-JP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𝒌𝒈</m:t>
                        </m:r>
                        <m:r>
                          <a:rPr lang="en-US" altLang="ja-JP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sz="12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正方形/長方形 19">
                  <a:extLst>
                    <a:ext uri="{FF2B5EF4-FFF2-40B4-BE49-F238E27FC236}">
                      <a16:creationId xmlns:a16="http://schemas.microsoft.com/office/drawing/2014/main" id="{24EC9681-53EE-407B-8671-D0FBAF4CAB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7707" y="760460"/>
                  <a:ext cx="978286" cy="360290"/>
                </a:xfrm>
                <a:prstGeom prst="rect">
                  <a:avLst/>
                </a:prstGeom>
                <a:blipFill>
                  <a:blip r:embed="rId6"/>
                  <a:stretch>
                    <a:fillRect b="-652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5084FAAF-F97E-44C2-96EC-847955529C4C}"/>
                </a:ext>
              </a:extLst>
            </p:cNvPr>
            <p:cNvCxnSpPr>
              <a:cxnSpLocks/>
            </p:cNvCxnSpPr>
            <p:nvPr/>
          </p:nvCxnSpPr>
          <p:spPr>
            <a:xfrm>
              <a:off x="7246909" y="2647190"/>
              <a:ext cx="3761596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A938B09B-A79F-4C82-84B2-4D4A873411FA}"/>
                </a:ext>
              </a:extLst>
            </p:cNvPr>
            <p:cNvSpPr/>
            <p:nvPr/>
          </p:nvSpPr>
          <p:spPr>
            <a:xfrm>
              <a:off x="8183918" y="2498500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DB8A5F2F-7C9A-4DDF-99AF-4E90523805BF}"/>
                </a:ext>
              </a:extLst>
            </p:cNvPr>
            <p:cNvSpPr/>
            <p:nvPr/>
          </p:nvSpPr>
          <p:spPr>
            <a:xfrm>
              <a:off x="10035565" y="2491774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24" name="直線矢印コネクタ 23">
              <a:extLst>
                <a:ext uri="{FF2B5EF4-FFF2-40B4-BE49-F238E27FC236}">
                  <a16:creationId xmlns:a16="http://schemas.microsoft.com/office/drawing/2014/main" id="{37D05D41-72DF-48E7-8C67-BC2C3909EF83}"/>
                </a:ext>
              </a:extLst>
            </p:cNvPr>
            <p:cNvCxnSpPr>
              <a:cxnSpLocks/>
            </p:cNvCxnSpPr>
            <p:nvPr/>
          </p:nvCxnSpPr>
          <p:spPr>
            <a:xfrm>
              <a:off x="8488023" y="2650553"/>
              <a:ext cx="44775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正方形/長方形 24">
                  <a:extLst>
                    <a:ext uri="{FF2B5EF4-FFF2-40B4-BE49-F238E27FC236}">
                      <a16:creationId xmlns:a16="http://schemas.microsoft.com/office/drawing/2014/main" id="{2F2795BB-0AA0-4D5A-8AA2-7B48C3A43AC2}"/>
                    </a:ext>
                  </a:extLst>
                </p:cNvPr>
                <p:cNvSpPr/>
                <p:nvPr/>
              </p:nvSpPr>
              <p:spPr>
                <a:xfrm>
                  <a:off x="8528399" y="2726345"/>
                  <a:ext cx="1090877" cy="3602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ja-JP" sz="1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ja-JP" sz="1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′[</m:t>
                        </m:r>
                        <m:r>
                          <a:rPr lang="en-US" altLang="ja-JP" sz="1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sz="1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1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sz="1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sz="12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正方形/長方形 24">
                  <a:extLst>
                    <a:ext uri="{FF2B5EF4-FFF2-40B4-BE49-F238E27FC236}">
                      <a16:creationId xmlns:a16="http://schemas.microsoft.com/office/drawing/2014/main" id="{2F2795BB-0AA0-4D5A-8AA2-7B48C3A43A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8399" y="2726345"/>
                  <a:ext cx="1090877" cy="360290"/>
                </a:xfrm>
                <a:prstGeom prst="rect">
                  <a:avLst/>
                </a:prstGeom>
                <a:blipFill>
                  <a:blip r:embed="rId7"/>
                  <a:stretch>
                    <a:fillRect b="-652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直線矢印コネクタ 25">
              <a:extLst>
                <a:ext uri="{FF2B5EF4-FFF2-40B4-BE49-F238E27FC236}">
                  <a16:creationId xmlns:a16="http://schemas.microsoft.com/office/drawing/2014/main" id="{4FC47333-0E8F-4D5D-B3AD-930A74A22776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70" y="2647190"/>
              <a:ext cx="44775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正方形/長方形 26">
                  <a:extLst>
                    <a:ext uri="{FF2B5EF4-FFF2-40B4-BE49-F238E27FC236}">
                      <a16:creationId xmlns:a16="http://schemas.microsoft.com/office/drawing/2014/main" id="{4F2851F5-67C2-407E-845E-76FFB6B347C1}"/>
                    </a:ext>
                  </a:extLst>
                </p:cNvPr>
                <p:cNvSpPr/>
                <p:nvPr/>
              </p:nvSpPr>
              <p:spPr>
                <a:xfrm>
                  <a:off x="10427288" y="2726345"/>
                  <a:ext cx="1090877" cy="3602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ja-JP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ja-JP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′[</m:t>
                        </m:r>
                        <m:r>
                          <a:rPr lang="en-US" altLang="ja-JP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sz="12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正方形/長方形 26">
                  <a:extLst>
                    <a:ext uri="{FF2B5EF4-FFF2-40B4-BE49-F238E27FC236}">
                      <a16:creationId xmlns:a16="http://schemas.microsoft.com/office/drawing/2014/main" id="{4F2851F5-67C2-407E-845E-76FFB6B347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7288" y="2726345"/>
                  <a:ext cx="1090877" cy="360290"/>
                </a:xfrm>
                <a:prstGeom prst="rect">
                  <a:avLst/>
                </a:prstGeom>
                <a:blipFill>
                  <a:blip r:embed="rId8"/>
                  <a:stretch>
                    <a:fillRect b="-652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047A1364-3D33-4FEE-A9D7-33DC1D314600}"/>
                </a:ext>
              </a:extLst>
            </p:cNvPr>
            <p:cNvSpPr/>
            <p:nvPr/>
          </p:nvSpPr>
          <p:spPr>
            <a:xfrm>
              <a:off x="7038607" y="371373"/>
              <a:ext cx="1489792" cy="400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【</a:t>
              </a:r>
              <a:r>
                <a:rPr lang="ja-JP" altLang="en-US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衝突前</a:t>
              </a:r>
              <a:r>
                <a:rPr lang="en-US" altLang="ja-JP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】</a:t>
              </a:r>
              <a:endPara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C774FED1-3EC2-43BB-86A1-A8D154589CF3}"/>
                </a:ext>
              </a:extLst>
            </p:cNvPr>
            <p:cNvSpPr/>
            <p:nvPr/>
          </p:nvSpPr>
          <p:spPr>
            <a:xfrm>
              <a:off x="7038607" y="2052841"/>
              <a:ext cx="1489792" cy="400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【</a:t>
              </a:r>
              <a:r>
                <a:rPr lang="ja-JP" altLang="en-US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衝突後</a:t>
              </a:r>
              <a:r>
                <a:rPr lang="en-US" altLang="ja-JP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】</a:t>
              </a:r>
              <a:endPara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0126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反発係数（はね返り係数）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5E8B157-1C8E-4F15-AC7C-73BBC8919BFE}"/>
              </a:ext>
            </a:extLst>
          </p:cNvPr>
          <p:cNvSpPr/>
          <p:nvPr/>
        </p:nvSpPr>
        <p:spPr>
          <a:xfrm>
            <a:off x="570571" y="1010413"/>
            <a:ext cx="60216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練習（１）右の図のように衝突した場合の反発係数を求めなさい。また、この衝突が①完全弾性衝突、②非弾性衝突、③完全非弾性衝突のいずれであるか、番号で答えなさい。</a:t>
            </a:r>
            <a:endParaRPr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DB32BFE9-BC0B-4EC8-A1A5-646C06B2D313}"/>
                  </a:ext>
                </a:extLst>
              </p:cNvPr>
              <p:cNvSpPr/>
              <p:nvPr/>
            </p:nvSpPr>
            <p:spPr>
              <a:xfrm>
                <a:off x="1062916" y="4546694"/>
                <a:ext cx="3855927" cy="1255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ja-JP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ja-JP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ja-JP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ja-JP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sz="3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DB32BFE9-BC0B-4EC8-A1A5-646C06B2D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916" y="4546694"/>
                <a:ext cx="3855927" cy="12559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F733CE9E-3238-4AF5-9A36-0ED20B21A5C8}"/>
              </a:ext>
            </a:extLst>
          </p:cNvPr>
          <p:cNvSpPr/>
          <p:nvPr/>
        </p:nvSpPr>
        <p:spPr>
          <a:xfrm>
            <a:off x="696983" y="3566945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右向きを正として、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369E2B38-4B2E-4086-89D9-7133B4A5B5B2}"/>
                  </a:ext>
                </a:extLst>
              </p:cNvPr>
              <p:cNvSpPr/>
              <p:nvPr/>
            </p:nvSpPr>
            <p:spPr>
              <a:xfrm>
                <a:off x="4751609" y="4522252"/>
                <a:ext cx="2929520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ja-JP" altLang="en-US" sz="4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369E2B38-4B2E-4086-89D9-7133B4A5B5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609" y="4522252"/>
                <a:ext cx="2929520" cy="1248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F8598BC4-4E32-466E-BAF2-8B791BFB6EA9}"/>
              </a:ext>
            </a:extLst>
          </p:cNvPr>
          <p:cNvSpPr/>
          <p:nvPr/>
        </p:nvSpPr>
        <p:spPr>
          <a:xfrm>
            <a:off x="8004001" y="5009169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①完全弾性衝突</a:t>
            </a:r>
            <a:endParaRPr lang="ja-JP" altLang="en-US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331FB785-F2C2-4E6E-9EB0-6E79BDA23079}"/>
              </a:ext>
            </a:extLst>
          </p:cNvPr>
          <p:cNvGrpSpPr/>
          <p:nvPr/>
        </p:nvGrpSpPr>
        <p:grpSpPr>
          <a:xfrm>
            <a:off x="7319061" y="1168544"/>
            <a:ext cx="4381260" cy="2483529"/>
            <a:chOff x="7038607" y="652432"/>
            <a:chExt cx="4381260" cy="2483529"/>
          </a:xfrm>
        </p:grpSpPr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700A1EC7-0C1E-4921-8C40-0CCCA60576D9}"/>
                </a:ext>
              </a:extLst>
            </p:cNvPr>
            <p:cNvCxnSpPr>
              <a:cxnSpLocks/>
            </p:cNvCxnSpPr>
            <p:nvPr/>
          </p:nvCxnSpPr>
          <p:spPr>
            <a:xfrm>
              <a:off x="7246909" y="1312316"/>
              <a:ext cx="3761596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楕円 36">
              <a:extLst>
                <a:ext uri="{FF2B5EF4-FFF2-40B4-BE49-F238E27FC236}">
                  <a16:creationId xmlns:a16="http://schemas.microsoft.com/office/drawing/2014/main" id="{01DBA14E-069B-4263-BE3B-D681A2AD745E}"/>
                </a:ext>
              </a:extLst>
            </p:cNvPr>
            <p:cNvSpPr/>
            <p:nvPr/>
          </p:nvSpPr>
          <p:spPr>
            <a:xfrm>
              <a:off x="7390015" y="1163627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4C7292DE-0907-41B7-B107-0A05AAAC3661}"/>
                </a:ext>
              </a:extLst>
            </p:cNvPr>
            <p:cNvSpPr/>
            <p:nvPr/>
          </p:nvSpPr>
          <p:spPr>
            <a:xfrm>
              <a:off x="9241661" y="1156900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39" name="直線矢印コネクタ 38">
              <a:extLst>
                <a:ext uri="{FF2B5EF4-FFF2-40B4-BE49-F238E27FC236}">
                  <a16:creationId xmlns:a16="http://schemas.microsoft.com/office/drawing/2014/main" id="{2A9C7B40-D123-47B7-9423-4990E87036E0}"/>
                </a:ext>
              </a:extLst>
            </p:cNvPr>
            <p:cNvCxnSpPr>
              <a:cxnSpLocks/>
            </p:cNvCxnSpPr>
            <p:nvPr/>
          </p:nvCxnSpPr>
          <p:spPr>
            <a:xfrm>
              <a:off x="7694120" y="1315679"/>
              <a:ext cx="44775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正方形/長方形 39">
                  <a:extLst>
                    <a:ext uri="{FF2B5EF4-FFF2-40B4-BE49-F238E27FC236}">
                      <a16:creationId xmlns:a16="http://schemas.microsoft.com/office/drawing/2014/main" id="{D49FFC36-40FC-4C79-8538-E4DDA4B56FCF}"/>
                    </a:ext>
                  </a:extLst>
                </p:cNvPr>
                <p:cNvSpPr/>
                <p:nvPr/>
              </p:nvSpPr>
              <p:spPr>
                <a:xfrm>
                  <a:off x="7734496" y="1391471"/>
                  <a:ext cx="992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正方形/長方形 15">
                  <a:extLst>
                    <a:ext uri="{FF2B5EF4-FFF2-40B4-BE49-F238E27FC236}">
                      <a16:creationId xmlns:a16="http://schemas.microsoft.com/office/drawing/2014/main" id="{49002259-1B67-45CB-A849-23D155F87E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4496" y="1391471"/>
                  <a:ext cx="992579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直線矢印コネクタ 40">
              <a:extLst>
                <a:ext uri="{FF2B5EF4-FFF2-40B4-BE49-F238E27FC236}">
                  <a16:creationId xmlns:a16="http://schemas.microsoft.com/office/drawing/2014/main" id="{48528798-D59F-4AD1-84E1-4F923C1594A7}"/>
                </a:ext>
              </a:extLst>
            </p:cNvPr>
            <p:cNvCxnSpPr>
              <a:cxnSpLocks/>
            </p:cNvCxnSpPr>
            <p:nvPr/>
          </p:nvCxnSpPr>
          <p:spPr>
            <a:xfrm>
              <a:off x="9545767" y="1312316"/>
              <a:ext cx="44775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正方形/長方形 41">
                  <a:extLst>
                    <a:ext uri="{FF2B5EF4-FFF2-40B4-BE49-F238E27FC236}">
                      <a16:creationId xmlns:a16="http://schemas.microsoft.com/office/drawing/2014/main" id="{C9BCFB70-2883-4736-B412-71371FCE4ED6}"/>
                    </a:ext>
                  </a:extLst>
                </p:cNvPr>
                <p:cNvSpPr/>
                <p:nvPr/>
              </p:nvSpPr>
              <p:spPr>
                <a:xfrm>
                  <a:off x="9608736" y="1391471"/>
                  <a:ext cx="992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正方形/長方形 17">
                  <a:extLst>
                    <a:ext uri="{FF2B5EF4-FFF2-40B4-BE49-F238E27FC236}">
                      <a16:creationId xmlns:a16="http://schemas.microsoft.com/office/drawing/2014/main" id="{408AD757-3CA4-4232-8CEC-6DA2549278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8736" y="1391471"/>
                  <a:ext cx="992579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02CDCCF3-C3D8-46E2-A686-2028F1D2B351}"/>
                </a:ext>
              </a:extLst>
            </p:cNvPr>
            <p:cNvCxnSpPr>
              <a:cxnSpLocks/>
            </p:cNvCxnSpPr>
            <p:nvPr/>
          </p:nvCxnSpPr>
          <p:spPr>
            <a:xfrm>
              <a:off x="7246909" y="2647190"/>
              <a:ext cx="3761596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楕円 43">
              <a:extLst>
                <a:ext uri="{FF2B5EF4-FFF2-40B4-BE49-F238E27FC236}">
                  <a16:creationId xmlns:a16="http://schemas.microsoft.com/office/drawing/2014/main" id="{2028CC03-4B84-4C4C-BBF1-B1D2F452A33D}"/>
                </a:ext>
              </a:extLst>
            </p:cNvPr>
            <p:cNvSpPr/>
            <p:nvPr/>
          </p:nvSpPr>
          <p:spPr>
            <a:xfrm>
              <a:off x="8183918" y="2498500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5" name="楕円 44">
              <a:extLst>
                <a:ext uri="{FF2B5EF4-FFF2-40B4-BE49-F238E27FC236}">
                  <a16:creationId xmlns:a16="http://schemas.microsoft.com/office/drawing/2014/main" id="{A208C9C9-A235-4B1B-8E9A-111CD92F25D8}"/>
                </a:ext>
              </a:extLst>
            </p:cNvPr>
            <p:cNvSpPr/>
            <p:nvPr/>
          </p:nvSpPr>
          <p:spPr>
            <a:xfrm>
              <a:off x="10035565" y="2491774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6EB907DC-BBCC-4A18-9F42-2F9BB63B933A}"/>
                </a:ext>
              </a:extLst>
            </p:cNvPr>
            <p:cNvCxnSpPr>
              <a:cxnSpLocks/>
            </p:cNvCxnSpPr>
            <p:nvPr/>
          </p:nvCxnSpPr>
          <p:spPr>
            <a:xfrm>
              <a:off x="8488023" y="2650553"/>
              <a:ext cx="44775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正方形/長方形 46">
                  <a:extLst>
                    <a:ext uri="{FF2B5EF4-FFF2-40B4-BE49-F238E27FC236}">
                      <a16:creationId xmlns:a16="http://schemas.microsoft.com/office/drawing/2014/main" id="{FAAF6077-0734-490A-A05D-D6AE15E7C888}"/>
                    </a:ext>
                  </a:extLst>
                </p:cNvPr>
                <p:cNvSpPr/>
                <p:nvPr/>
              </p:nvSpPr>
              <p:spPr>
                <a:xfrm>
                  <a:off x="8528398" y="2766629"/>
                  <a:ext cx="992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正方形/長方形 24">
                  <a:extLst>
                    <a:ext uri="{FF2B5EF4-FFF2-40B4-BE49-F238E27FC236}">
                      <a16:creationId xmlns:a16="http://schemas.microsoft.com/office/drawing/2014/main" id="{E5E04BD7-53CC-426A-821F-947095B835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8398" y="2766629"/>
                  <a:ext cx="992579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直線矢印コネクタ 47">
              <a:extLst>
                <a:ext uri="{FF2B5EF4-FFF2-40B4-BE49-F238E27FC236}">
                  <a16:creationId xmlns:a16="http://schemas.microsoft.com/office/drawing/2014/main" id="{494EC969-CEAC-498C-9009-8C44E12573C4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70" y="2647190"/>
              <a:ext cx="44775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正方形/長方形 48">
                  <a:extLst>
                    <a:ext uri="{FF2B5EF4-FFF2-40B4-BE49-F238E27FC236}">
                      <a16:creationId xmlns:a16="http://schemas.microsoft.com/office/drawing/2014/main" id="{2DD94D9C-BD19-4C3A-9EFD-F3CF40FFC438}"/>
                    </a:ext>
                  </a:extLst>
                </p:cNvPr>
                <p:cNvSpPr/>
                <p:nvPr/>
              </p:nvSpPr>
              <p:spPr>
                <a:xfrm>
                  <a:off x="10427288" y="2766629"/>
                  <a:ext cx="992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正方形/長方形 26">
                  <a:extLst>
                    <a:ext uri="{FF2B5EF4-FFF2-40B4-BE49-F238E27FC236}">
                      <a16:creationId xmlns:a16="http://schemas.microsoft.com/office/drawing/2014/main" id="{A89F6B6E-B58D-4304-A814-AEEAEFFD12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7288" y="2766629"/>
                  <a:ext cx="992579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DBB1C6AC-D714-4721-BF8C-0E40277615B9}"/>
                </a:ext>
              </a:extLst>
            </p:cNvPr>
            <p:cNvSpPr/>
            <p:nvPr/>
          </p:nvSpPr>
          <p:spPr>
            <a:xfrm>
              <a:off x="7038607" y="652432"/>
              <a:ext cx="14897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【</a:t>
              </a:r>
              <a:r>
                <a:rPr lang="ja-JP" altLang="en-US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衝突前</a:t>
              </a:r>
              <a:r>
                <a:rPr lang="en-US" altLang="ja-JP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】</a:t>
              </a:r>
              <a:endPara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FD4CBF74-8029-4F70-BA9A-C3A4810B5112}"/>
                </a:ext>
              </a:extLst>
            </p:cNvPr>
            <p:cNvSpPr/>
            <p:nvPr/>
          </p:nvSpPr>
          <p:spPr>
            <a:xfrm>
              <a:off x="7038607" y="2052841"/>
              <a:ext cx="14897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【</a:t>
              </a:r>
              <a:r>
                <a:rPr lang="ja-JP" altLang="en-US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衝突後</a:t>
              </a:r>
              <a:r>
                <a:rPr lang="en-US" altLang="ja-JP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】</a:t>
              </a:r>
              <a:endPara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727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反発係数（はね返り係数）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472E65B-8296-426E-8AEE-BAB324A92C8C}"/>
              </a:ext>
            </a:extLst>
          </p:cNvPr>
          <p:cNvSpPr/>
          <p:nvPr/>
        </p:nvSpPr>
        <p:spPr>
          <a:xfrm>
            <a:off x="312234" y="1061733"/>
            <a:ext cx="57837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（２）右の図のように衝突した場合の反発係数を求めなさい。また、この衝突が①完全弾性衝突、②非弾性衝突、③完全非弾性衝突のいずれであるか、番号で答えなさい。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46F1FF29-2E9C-43C9-88BB-13BF947BBA67}"/>
                  </a:ext>
                </a:extLst>
              </p:cNvPr>
              <p:cNvSpPr/>
              <p:nvPr/>
            </p:nvSpPr>
            <p:spPr>
              <a:xfrm>
                <a:off x="960697" y="4719710"/>
                <a:ext cx="3855927" cy="1255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ja-JP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ja-JP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ja-JP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ja-JP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sz="3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46F1FF29-2E9C-43C9-88BB-13BF947BBA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97" y="4719710"/>
                <a:ext cx="3855927" cy="12559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9F6E54BC-9502-4C82-A2A5-97291BC3E09B}"/>
              </a:ext>
            </a:extLst>
          </p:cNvPr>
          <p:cNvSpPr/>
          <p:nvPr/>
        </p:nvSpPr>
        <p:spPr>
          <a:xfrm>
            <a:off x="594764" y="3739961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右向きを正として、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4D5ED78F-54AA-49A4-B639-3F77007A5B1D}"/>
                  </a:ext>
                </a:extLst>
              </p:cNvPr>
              <p:cNvSpPr/>
              <p:nvPr/>
            </p:nvSpPr>
            <p:spPr>
              <a:xfrm>
                <a:off x="4649390" y="4695268"/>
                <a:ext cx="3708579" cy="12590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3.5</m:t>
                          </m:r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ja-JP" altLang="en-US" sz="4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4D5ED78F-54AA-49A4-B639-3F77007A5B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390" y="4695268"/>
                <a:ext cx="3708579" cy="12590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904197E2-8318-4FC4-81D7-51A642E397AB}"/>
              </a:ext>
            </a:extLst>
          </p:cNvPr>
          <p:cNvSpPr/>
          <p:nvPr/>
        </p:nvSpPr>
        <p:spPr>
          <a:xfrm>
            <a:off x="8663970" y="5055804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②非弾性衝突</a:t>
            </a:r>
            <a:endParaRPr lang="ja-JP" altLang="en-US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FDB072B3-1112-4B95-8862-659DD8A35454}"/>
              </a:ext>
            </a:extLst>
          </p:cNvPr>
          <p:cNvGrpSpPr/>
          <p:nvPr/>
        </p:nvGrpSpPr>
        <p:grpSpPr>
          <a:xfrm>
            <a:off x="6905180" y="1256432"/>
            <a:ext cx="4605681" cy="2483529"/>
            <a:chOff x="7038607" y="652432"/>
            <a:chExt cx="4605681" cy="2483529"/>
          </a:xfrm>
        </p:grpSpPr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2AAC6CA2-6938-4561-8932-FAD32FA7E505}"/>
                </a:ext>
              </a:extLst>
            </p:cNvPr>
            <p:cNvCxnSpPr>
              <a:cxnSpLocks/>
            </p:cNvCxnSpPr>
            <p:nvPr/>
          </p:nvCxnSpPr>
          <p:spPr>
            <a:xfrm>
              <a:off x="7246909" y="1312316"/>
              <a:ext cx="3761596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楕円 56">
              <a:extLst>
                <a:ext uri="{FF2B5EF4-FFF2-40B4-BE49-F238E27FC236}">
                  <a16:creationId xmlns:a16="http://schemas.microsoft.com/office/drawing/2014/main" id="{FD4AAFA6-D758-49A9-96F5-0F826800F762}"/>
                </a:ext>
              </a:extLst>
            </p:cNvPr>
            <p:cNvSpPr/>
            <p:nvPr/>
          </p:nvSpPr>
          <p:spPr>
            <a:xfrm>
              <a:off x="7390015" y="1163627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58" name="楕円 57">
              <a:extLst>
                <a:ext uri="{FF2B5EF4-FFF2-40B4-BE49-F238E27FC236}">
                  <a16:creationId xmlns:a16="http://schemas.microsoft.com/office/drawing/2014/main" id="{F75A435D-B6B1-42ED-ABF9-F0ED2F0E6907}"/>
                </a:ext>
              </a:extLst>
            </p:cNvPr>
            <p:cNvSpPr/>
            <p:nvPr/>
          </p:nvSpPr>
          <p:spPr>
            <a:xfrm>
              <a:off x="9241661" y="1156900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7568DCD7-80BE-41E5-9910-2A3AF902E306}"/>
                </a:ext>
              </a:extLst>
            </p:cNvPr>
            <p:cNvCxnSpPr>
              <a:cxnSpLocks/>
            </p:cNvCxnSpPr>
            <p:nvPr/>
          </p:nvCxnSpPr>
          <p:spPr>
            <a:xfrm>
              <a:off x="7694120" y="1315679"/>
              <a:ext cx="44775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正方形/長方形 59">
                  <a:extLst>
                    <a:ext uri="{FF2B5EF4-FFF2-40B4-BE49-F238E27FC236}">
                      <a16:creationId xmlns:a16="http://schemas.microsoft.com/office/drawing/2014/main" id="{A3949CC9-5C95-4B42-802D-49823EEACBDB}"/>
                    </a:ext>
                  </a:extLst>
                </p:cNvPr>
                <p:cNvSpPr/>
                <p:nvPr/>
              </p:nvSpPr>
              <p:spPr>
                <a:xfrm>
                  <a:off x="7734496" y="1391471"/>
                  <a:ext cx="992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正方形/長方形 14">
                  <a:extLst>
                    <a:ext uri="{FF2B5EF4-FFF2-40B4-BE49-F238E27FC236}">
                      <a16:creationId xmlns:a16="http://schemas.microsoft.com/office/drawing/2014/main" id="{4BA7ABAF-15C5-4477-926E-D60412560D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4496" y="1391471"/>
                  <a:ext cx="992579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直線矢印コネクタ 60">
              <a:extLst>
                <a:ext uri="{FF2B5EF4-FFF2-40B4-BE49-F238E27FC236}">
                  <a16:creationId xmlns:a16="http://schemas.microsoft.com/office/drawing/2014/main" id="{1D3377E8-B833-43F3-9FF9-6A7CCB129682}"/>
                </a:ext>
              </a:extLst>
            </p:cNvPr>
            <p:cNvCxnSpPr>
              <a:cxnSpLocks/>
            </p:cNvCxnSpPr>
            <p:nvPr/>
          </p:nvCxnSpPr>
          <p:spPr>
            <a:xfrm>
              <a:off x="9545767" y="1312316"/>
              <a:ext cx="44775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正方形/長方形 61">
                  <a:extLst>
                    <a:ext uri="{FF2B5EF4-FFF2-40B4-BE49-F238E27FC236}">
                      <a16:creationId xmlns:a16="http://schemas.microsoft.com/office/drawing/2014/main" id="{B1A45051-156F-4D95-BF11-23096BC99BDE}"/>
                    </a:ext>
                  </a:extLst>
                </p:cNvPr>
                <p:cNvSpPr/>
                <p:nvPr/>
              </p:nvSpPr>
              <p:spPr>
                <a:xfrm>
                  <a:off x="9608736" y="1391471"/>
                  <a:ext cx="992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正方形/長方形 16">
                  <a:extLst>
                    <a:ext uri="{FF2B5EF4-FFF2-40B4-BE49-F238E27FC236}">
                      <a16:creationId xmlns:a16="http://schemas.microsoft.com/office/drawing/2014/main" id="{A22D18BE-0AFF-4B36-9667-DC445DD9C8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8736" y="1391471"/>
                  <a:ext cx="992579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0617B28A-4BB3-48F5-9755-523EF30880DE}"/>
                </a:ext>
              </a:extLst>
            </p:cNvPr>
            <p:cNvCxnSpPr>
              <a:cxnSpLocks/>
            </p:cNvCxnSpPr>
            <p:nvPr/>
          </p:nvCxnSpPr>
          <p:spPr>
            <a:xfrm>
              <a:off x="7246909" y="2647190"/>
              <a:ext cx="3761596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楕円 63">
              <a:extLst>
                <a:ext uri="{FF2B5EF4-FFF2-40B4-BE49-F238E27FC236}">
                  <a16:creationId xmlns:a16="http://schemas.microsoft.com/office/drawing/2014/main" id="{5168F2F2-DA17-41A6-AC3D-717B42A61C9D}"/>
                </a:ext>
              </a:extLst>
            </p:cNvPr>
            <p:cNvSpPr/>
            <p:nvPr/>
          </p:nvSpPr>
          <p:spPr>
            <a:xfrm>
              <a:off x="8183918" y="2498500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65" name="楕円 64">
              <a:extLst>
                <a:ext uri="{FF2B5EF4-FFF2-40B4-BE49-F238E27FC236}">
                  <a16:creationId xmlns:a16="http://schemas.microsoft.com/office/drawing/2014/main" id="{1735E0D7-7CFB-4C14-BD3E-0359F5838EBD}"/>
                </a:ext>
              </a:extLst>
            </p:cNvPr>
            <p:cNvSpPr/>
            <p:nvPr/>
          </p:nvSpPr>
          <p:spPr>
            <a:xfrm>
              <a:off x="10035565" y="2491774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66" name="直線矢印コネクタ 65">
              <a:extLst>
                <a:ext uri="{FF2B5EF4-FFF2-40B4-BE49-F238E27FC236}">
                  <a16:creationId xmlns:a16="http://schemas.microsoft.com/office/drawing/2014/main" id="{E8FE782B-D2D6-43BA-826F-51FD9D12C342}"/>
                </a:ext>
              </a:extLst>
            </p:cNvPr>
            <p:cNvCxnSpPr>
              <a:cxnSpLocks/>
            </p:cNvCxnSpPr>
            <p:nvPr/>
          </p:nvCxnSpPr>
          <p:spPr>
            <a:xfrm>
              <a:off x="8488023" y="2650553"/>
              <a:ext cx="44775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正方形/長方形 66">
                  <a:extLst>
                    <a:ext uri="{FF2B5EF4-FFF2-40B4-BE49-F238E27FC236}">
                      <a16:creationId xmlns:a16="http://schemas.microsoft.com/office/drawing/2014/main" id="{512649AB-16CC-4C3B-A217-7FBD4809916F}"/>
                    </a:ext>
                  </a:extLst>
                </p:cNvPr>
                <p:cNvSpPr/>
                <p:nvPr/>
              </p:nvSpPr>
              <p:spPr>
                <a:xfrm>
                  <a:off x="8528398" y="2766629"/>
                  <a:ext cx="992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正方形/長方形 21">
                  <a:extLst>
                    <a:ext uri="{FF2B5EF4-FFF2-40B4-BE49-F238E27FC236}">
                      <a16:creationId xmlns:a16="http://schemas.microsoft.com/office/drawing/2014/main" id="{90506CD4-4B52-4F65-9165-1C98EA50CD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8398" y="2766629"/>
                  <a:ext cx="992579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直線矢印コネクタ 67">
              <a:extLst>
                <a:ext uri="{FF2B5EF4-FFF2-40B4-BE49-F238E27FC236}">
                  <a16:creationId xmlns:a16="http://schemas.microsoft.com/office/drawing/2014/main" id="{54151392-991D-4903-A7BF-7813FD1913C4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70" y="2647190"/>
              <a:ext cx="44775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正方形/長方形 68">
                  <a:extLst>
                    <a:ext uri="{FF2B5EF4-FFF2-40B4-BE49-F238E27FC236}">
                      <a16:creationId xmlns:a16="http://schemas.microsoft.com/office/drawing/2014/main" id="{53A413AA-C6A3-405F-96F4-F40AAE3DA814}"/>
                    </a:ext>
                  </a:extLst>
                </p:cNvPr>
                <p:cNvSpPr/>
                <p:nvPr/>
              </p:nvSpPr>
              <p:spPr>
                <a:xfrm>
                  <a:off x="10427288" y="2766629"/>
                  <a:ext cx="121700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正方形/長方形 23">
                  <a:extLst>
                    <a:ext uri="{FF2B5EF4-FFF2-40B4-BE49-F238E27FC236}">
                      <a16:creationId xmlns:a16="http://schemas.microsoft.com/office/drawing/2014/main" id="{9BF3632C-798D-46DC-8B0A-E7D19A0595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7288" y="2766629"/>
                  <a:ext cx="1217000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999B322B-2305-46FB-8315-42E979336727}"/>
                </a:ext>
              </a:extLst>
            </p:cNvPr>
            <p:cNvSpPr/>
            <p:nvPr/>
          </p:nvSpPr>
          <p:spPr>
            <a:xfrm>
              <a:off x="7038607" y="652432"/>
              <a:ext cx="14897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【</a:t>
              </a:r>
              <a:r>
                <a:rPr lang="ja-JP" altLang="en-US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衝突前</a:t>
              </a:r>
              <a:r>
                <a:rPr lang="en-US" altLang="ja-JP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】</a:t>
              </a:r>
              <a:endPara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19B6A4CE-6881-4811-933F-BA8CBBCA5A68}"/>
                </a:ext>
              </a:extLst>
            </p:cNvPr>
            <p:cNvSpPr/>
            <p:nvPr/>
          </p:nvSpPr>
          <p:spPr>
            <a:xfrm>
              <a:off x="7038607" y="2052841"/>
              <a:ext cx="14897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【</a:t>
              </a:r>
              <a:r>
                <a:rPr lang="ja-JP" altLang="en-US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衝突後</a:t>
              </a:r>
              <a:r>
                <a:rPr lang="en-US" altLang="ja-JP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】</a:t>
              </a:r>
              <a:endPara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254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3" grpId="0"/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反発係数（はね返り係数）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38EAE1F-5D6F-4DBF-95FA-418FCD3C1A56}"/>
              </a:ext>
            </a:extLst>
          </p:cNvPr>
          <p:cNvSpPr/>
          <p:nvPr/>
        </p:nvSpPr>
        <p:spPr>
          <a:xfrm>
            <a:off x="365216" y="994906"/>
            <a:ext cx="63933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３）右の図のように衝突した場合の反発係数を求めなさい。また、この衝突が①完全弾性衝突、②非弾性衝突、③完全非弾性衝突のいずれであるか、番号で答えなさい。ただし、壁の衝突前後での速度は０とする。</a:t>
            </a:r>
            <a:endParaRPr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26A42549-DFBD-4391-9BE4-D62C62E6A165}"/>
                  </a:ext>
                </a:extLst>
              </p:cNvPr>
              <p:cNvSpPr/>
              <p:nvPr/>
            </p:nvSpPr>
            <p:spPr>
              <a:xfrm>
                <a:off x="820390" y="4486583"/>
                <a:ext cx="3855927" cy="1255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ja-JP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ja-JP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ja-JP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ja-JP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sz="3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26A42549-DFBD-4391-9BE4-D62C62E6A1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90" y="4486583"/>
                <a:ext cx="3855927" cy="12559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4E29AFA-40E2-437E-A7C1-C9679C9B339D}"/>
              </a:ext>
            </a:extLst>
          </p:cNvPr>
          <p:cNvSpPr/>
          <p:nvPr/>
        </p:nvSpPr>
        <p:spPr>
          <a:xfrm>
            <a:off x="454457" y="3648083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右向きを正として、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68BD1615-7C05-40B9-A0A3-02A8CFB80FA0}"/>
                  </a:ext>
                </a:extLst>
              </p:cNvPr>
              <p:cNvSpPr/>
              <p:nvPr/>
            </p:nvSpPr>
            <p:spPr>
              <a:xfrm>
                <a:off x="4509083" y="4462141"/>
                <a:ext cx="3702167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lang="ja-JP" altLang="en-US" sz="4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68BD1615-7C05-40B9-A0A3-02A8CFB80F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083" y="4462141"/>
                <a:ext cx="3702167" cy="1248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E7D0E78-219A-4A93-9105-E7E4D2135524}"/>
              </a:ext>
            </a:extLst>
          </p:cNvPr>
          <p:cNvSpPr/>
          <p:nvPr/>
        </p:nvSpPr>
        <p:spPr>
          <a:xfrm>
            <a:off x="8560834" y="4800375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②非弾性衝突</a:t>
            </a:r>
            <a:endParaRPr lang="ja-JP" altLang="en-US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EF36BB26-EB49-4540-9691-64E15402BCC5}"/>
              </a:ext>
            </a:extLst>
          </p:cNvPr>
          <p:cNvCxnSpPr>
            <a:cxnSpLocks/>
          </p:cNvCxnSpPr>
          <p:nvPr/>
        </p:nvCxnSpPr>
        <p:spPr>
          <a:xfrm>
            <a:off x="7144160" y="1921082"/>
            <a:ext cx="3176393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楕円 11">
            <a:extLst>
              <a:ext uri="{FF2B5EF4-FFF2-40B4-BE49-F238E27FC236}">
                <a16:creationId xmlns:a16="http://schemas.microsoft.com/office/drawing/2014/main" id="{DA486D9A-DEC1-47F7-A403-C663020BBEED}"/>
              </a:ext>
            </a:extLst>
          </p:cNvPr>
          <p:cNvSpPr/>
          <p:nvPr/>
        </p:nvSpPr>
        <p:spPr>
          <a:xfrm>
            <a:off x="7287266" y="1772393"/>
            <a:ext cx="304105" cy="304105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462F0FC5-F2CE-4577-B7CB-56A60A29C520}"/>
              </a:ext>
            </a:extLst>
          </p:cNvPr>
          <p:cNvCxnSpPr>
            <a:cxnSpLocks/>
          </p:cNvCxnSpPr>
          <p:nvPr/>
        </p:nvCxnSpPr>
        <p:spPr>
          <a:xfrm>
            <a:off x="7591371" y="1924445"/>
            <a:ext cx="44775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19C80A87-8D4C-4194-ABFE-EF7471E06B0B}"/>
                  </a:ext>
                </a:extLst>
              </p:cNvPr>
              <p:cNvSpPr/>
              <p:nvPr/>
            </p:nvSpPr>
            <p:spPr>
              <a:xfrm>
                <a:off x="7631747" y="2000237"/>
                <a:ext cx="992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altLang="ja-JP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ja-JP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altLang="ja-JP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altLang="ja-JP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ja-JP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19C80A87-8D4C-4194-ABFE-EF7471E06B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747" y="2000237"/>
                <a:ext cx="992579" cy="369332"/>
              </a:xfrm>
              <a:prstGeom prst="rect">
                <a:avLst/>
              </a:prstGeom>
              <a:blipFill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F7096598-40D3-4AD4-9209-9292A4F4154A}"/>
              </a:ext>
            </a:extLst>
          </p:cNvPr>
          <p:cNvCxnSpPr>
            <a:cxnSpLocks/>
          </p:cNvCxnSpPr>
          <p:nvPr/>
        </p:nvCxnSpPr>
        <p:spPr>
          <a:xfrm>
            <a:off x="8732356" y="2631188"/>
            <a:ext cx="1640415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楕円 15">
            <a:extLst>
              <a:ext uri="{FF2B5EF4-FFF2-40B4-BE49-F238E27FC236}">
                <a16:creationId xmlns:a16="http://schemas.microsoft.com/office/drawing/2014/main" id="{E563A70B-1FDF-4EA1-8687-3F6C68E5346D}"/>
              </a:ext>
            </a:extLst>
          </p:cNvPr>
          <p:cNvSpPr/>
          <p:nvPr/>
        </p:nvSpPr>
        <p:spPr>
          <a:xfrm>
            <a:off x="9439071" y="2486964"/>
            <a:ext cx="304105" cy="304105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B3DB636F-7418-4ADB-B5E3-CCF99607563A}"/>
              </a:ext>
            </a:extLst>
          </p:cNvPr>
          <p:cNvCxnSpPr>
            <a:cxnSpLocks/>
          </p:cNvCxnSpPr>
          <p:nvPr/>
        </p:nvCxnSpPr>
        <p:spPr>
          <a:xfrm flipH="1">
            <a:off x="8869044" y="2639017"/>
            <a:ext cx="570027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CA0E84A0-B9C8-43F1-8DFA-08C9315DDD8B}"/>
                  </a:ext>
                </a:extLst>
              </p:cNvPr>
              <p:cNvSpPr/>
              <p:nvPr/>
            </p:nvSpPr>
            <p:spPr>
              <a:xfrm>
                <a:off x="8335879" y="2675583"/>
                <a:ext cx="992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ja-JP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ja-JP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altLang="ja-JP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altLang="ja-JP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ja-JP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CA0E84A0-B9C8-43F1-8DFA-08C9315DDD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5879" y="2675583"/>
                <a:ext cx="992579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976C460-C4FE-47E6-937A-0C0DF2C63E4E}"/>
              </a:ext>
            </a:extLst>
          </p:cNvPr>
          <p:cNvSpPr/>
          <p:nvPr/>
        </p:nvSpPr>
        <p:spPr>
          <a:xfrm>
            <a:off x="6935858" y="1261198"/>
            <a:ext cx="1489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衝突前</a:t>
            </a:r>
            <a:r>
              <a:rPr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D296844-A77F-4A42-A8C4-CDB0859D6E83}"/>
              </a:ext>
            </a:extLst>
          </p:cNvPr>
          <p:cNvSpPr/>
          <p:nvPr/>
        </p:nvSpPr>
        <p:spPr>
          <a:xfrm>
            <a:off x="9415964" y="2783589"/>
            <a:ext cx="1489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衝突後</a:t>
            </a:r>
            <a:r>
              <a:rPr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89C42E49-112E-4326-8A69-B4AA7EC2B8F6}"/>
              </a:ext>
            </a:extLst>
          </p:cNvPr>
          <p:cNvCxnSpPr>
            <a:cxnSpLocks/>
          </p:cNvCxnSpPr>
          <p:nvPr/>
        </p:nvCxnSpPr>
        <p:spPr>
          <a:xfrm>
            <a:off x="10835211" y="1411142"/>
            <a:ext cx="0" cy="1913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円弧 21">
            <a:extLst>
              <a:ext uri="{FF2B5EF4-FFF2-40B4-BE49-F238E27FC236}">
                <a16:creationId xmlns:a16="http://schemas.microsoft.com/office/drawing/2014/main" id="{F957C946-1494-40F1-95CE-43B0B8360465}"/>
              </a:ext>
            </a:extLst>
          </p:cNvPr>
          <p:cNvSpPr/>
          <p:nvPr/>
        </p:nvSpPr>
        <p:spPr>
          <a:xfrm>
            <a:off x="9903109" y="1921083"/>
            <a:ext cx="935968" cy="710106"/>
          </a:xfrm>
          <a:prstGeom prst="arc">
            <a:avLst>
              <a:gd name="adj1" fmla="val 16200000"/>
              <a:gd name="adj2" fmla="val 5514860"/>
            </a:avLst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911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B8BF67-E54D-4106-9C0E-4849E4ACD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2A3E-56C7-4BB7-8447-82D169E97149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2CD15CD-9BA1-4E96-B8F3-D1A0E4512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BA19B74-65D2-43B6-B518-A4A89A4E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7B632E68-31B9-44DB-918B-20085BDEB274}"/>
              </a:ext>
            </a:extLst>
          </p:cNvPr>
          <p:cNvSpPr txBox="1">
            <a:spLocks/>
          </p:cNvSpPr>
          <p:nvPr/>
        </p:nvSpPr>
        <p:spPr>
          <a:xfrm>
            <a:off x="949722" y="2738956"/>
            <a:ext cx="10141774" cy="241556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ja-JP" altLang="en-US" sz="4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運動量保存則および反発係数の式を連立させ、２物体の衝突後の速度を計算できる。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E0649BC-03AD-4667-95E2-13149A052831}"/>
              </a:ext>
            </a:extLst>
          </p:cNvPr>
          <p:cNvSpPr txBox="1"/>
          <p:nvPr/>
        </p:nvSpPr>
        <p:spPr>
          <a:xfrm>
            <a:off x="279402" y="1164466"/>
            <a:ext cx="489487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本時の目標・学ぶこと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7FC51772-BEC9-426A-B0AE-8D577CF3B71B}"/>
              </a:ext>
            </a:extLst>
          </p:cNvPr>
          <p:cNvSpPr/>
          <p:nvPr/>
        </p:nvSpPr>
        <p:spPr>
          <a:xfrm>
            <a:off x="545726" y="2201264"/>
            <a:ext cx="11100548" cy="3111016"/>
          </a:xfrm>
          <a:prstGeom prst="roundRect">
            <a:avLst>
              <a:gd name="adj" fmla="val 41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3A74294B-BBF9-4E9C-971A-EF19DDE2E284}"/>
              </a:ext>
            </a:extLst>
          </p:cNvPr>
          <p:cNvSpPr txBox="1">
            <a:spLocks/>
          </p:cNvSpPr>
          <p:nvPr/>
        </p:nvSpPr>
        <p:spPr>
          <a:xfrm>
            <a:off x="-21980" y="79867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/>
              <a:t>§</a:t>
            </a:r>
            <a:r>
              <a:rPr lang="ja-JP" altLang="en-US" sz="3600" dirty="0"/>
              <a:t>２</a:t>
            </a:r>
            <a:r>
              <a:rPr lang="en-US" altLang="ja-JP" sz="3600" dirty="0"/>
              <a:t>. </a:t>
            </a:r>
            <a:r>
              <a:rPr lang="ja-JP" altLang="en-US" sz="3600" dirty="0"/>
              <a:t>　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2320731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衝突前後の２物体の速度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EAA4DC2-912D-475F-8C85-C3F36612AE72}"/>
              </a:ext>
            </a:extLst>
          </p:cNvPr>
          <p:cNvSpPr/>
          <p:nvPr/>
        </p:nvSpPr>
        <p:spPr>
          <a:xfrm>
            <a:off x="6373553" y="3708328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①②より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F8D16DD3-9118-453C-A7A6-1927F36235EC}"/>
                  </a:ext>
                </a:extLst>
              </p:cNvPr>
              <p:cNvSpPr/>
              <p:nvPr/>
            </p:nvSpPr>
            <p:spPr>
              <a:xfrm>
                <a:off x="444123" y="2737528"/>
                <a:ext cx="572451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×6</m:t>
                      </m:r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ja-JP" sz="3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3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ja-JP" sz="3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3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ja-JP" altLang="en-US" sz="36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F8D16DD3-9118-453C-A7A6-1927F36235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23" y="2737528"/>
                <a:ext cx="5724516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E9E04146-1A5B-4DBC-916A-2BC978B47AB5}"/>
              </a:ext>
            </a:extLst>
          </p:cNvPr>
          <p:cNvGrpSpPr/>
          <p:nvPr/>
        </p:nvGrpSpPr>
        <p:grpSpPr>
          <a:xfrm>
            <a:off x="221617" y="914181"/>
            <a:ext cx="11569243" cy="4093444"/>
            <a:chOff x="221617" y="914181"/>
            <a:chExt cx="11569243" cy="4093444"/>
          </a:xfrm>
        </p:grpSpPr>
        <p:sp>
          <p:nvSpPr>
            <p:cNvPr id="23" name="コンテンツ プレースホルダー 2">
              <a:extLst>
                <a:ext uri="{FF2B5EF4-FFF2-40B4-BE49-F238E27FC236}">
                  <a16:creationId xmlns:a16="http://schemas.microsoft.com/office/drawing/2014/main" id="{BA9408B5-8805-4CBA-9311-081643E6E6B1}"/>
                </a:ext>
              </a:extLst>
            </p:cNvPr>
            <p:cNvSpPr txBox="1">
              <a:spLocks/>
            </p:cNvSpPr>
            <p:nvPr/>
          </p:nvSpPr>
          <p:spPr>
            <a:xfrm>
              <a:off x="287949" y="914181"/>
              <a:ext cx="11502911" cy="50313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ja-JP" altLang="en-US" sz="2400" dirty="0"/>
                <a:t>例１．</a:t>
              </a: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1BEDA385-C802-4519-9A1E-2DD333AFE11F}"/>
                </a:ext>
              </a:extLst>
            </p:cNvPr>
            <p:cNvSpPr/>
            <p:nvPr/>
          </p:nvSpPr>
          <p:spPr>
            <a:xfrm>
              <a:off x="274243" y="2141193"/>
              <a:ext cx="317501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ja-JP" altLang="en-US" sz="2400" dirty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運動量保存則より</a:t>
              </a:r>
              <a:endParaRPr lang="en-US" altLang="ja-JP" sz="2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just"/>
              <a:endParaRPr lang="en-US" altLang="ja-JP" sz="2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just"/>
              <a:r>
                <a:rPr lang="ja-JP" altLang="en-US" sz="2400" dirty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①</a:t>
              </a:r>
              <a:endParaRPr lang="en-US" altLang="ja-JP" sz="2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9DF24111-9D20-4E23-B4E3-BBCDCF6AEBEA}"/>
                </a:ext>
              </a:extLst>
            </p:cNvPr>
            <p:cNvSpPr/>
            <p:nvPr/>
          </p:nvSpPr>
          <p:spPr>
            <a:xfrm>
              <a:off x="221617" y="3807296"/>
              <a:ext cx="403207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反発係数の式</a:t>
              </a:r>
              <a:endPara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just"/>
              <a:endPara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just"/>
              <a:r>
                <a: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②</a:t>
              </a: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0418747C-A0C5-401C-BEC4-6648CB52C229}"/>
                </a:ext>
              </a:extLst>
            </p:cNvPr>
            <p:cNvSpPr/>
            <p:nvPr/>
          </p:nvSpPr>
          <p:spPr>
            <a:xfrm>
              <a:off x="287949" y="1491661"/>
              <a:ext cx="29690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右向きを正として、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FC6A4205-8D04-4843-A00D-296011E11B53}"/>
                  </a:ext>
                </a:extLst>
              </p:cNvPr>
              <p:cNvSpPr/>
              <p:nvPr/>
            </p:nvSpPr>
            <p:spPr>
              <a:xfrm>
                <a:off x="519484" y="4118750"/>
                <a:ext cx="3422604" cy="11752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1=−</m:t>
                      </m:r>
                      <m:f>
                        <m:f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3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3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′−</m:t>
                          </m:r>
                          <m:sSub>
                            <m:sSubPr>
                              <m:ctrlP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3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sz="3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ja-JP" altLang="en-US" sz="3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FC6A4205-8D04-4843-A00D-296011E11B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84" y="4118750"/>
                <a:ext cx="3422604" cy="11752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5D03A958-A6F3-456D-8B48-5E42A046EA55}"/>
                  </a:ext>
                </a:extLst>
              </p:cNvPr>
              <p:cNvSpPr/>
              <p:nvPr/>
            </p:nvSpPr>
            <p:spPr>
              <a:xfrm>
                <a:off x="7532206" y="3560445"/>
                <a:ext cx="340452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3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ja-JP" sz="3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3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ja-JP" altLang="en-US" sz="36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5D03A958-A6F3-456D-8B48-5E42A046EA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206" y="3560445"/>
                <a:ext cx="340452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1CC48823-FD6E-4148-9B0F-C9CE062CB2C7}"/>
                  </a:ext>
                </a:extLst>
              </p:cNvPr>
              <p:cNvSpPr/>
              <p:nvPr/>
            </p:nvSpPr>
            <p:spPr>
              <a:xfrm>
                <a:off x="7837811" y="4198305"/>
                <a:ext cx="297857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3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3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′−</m:t>
                      </m:r>
                      <m:sSub>
                        <m:sSub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3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3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ja-JP" altLang="en-US" sz="3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1CC48823-FD6E-4148-9B0F-C9CE062CB2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811" y="4198305"/>
                <a:ext cx="2978572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9A7D74C0-5C37-44AA-9DFA-AE7D28902779}"/>
              </a:ext>
            </a:extLst>
          </p:cNvPr>
          <p:cNvCxnSpPr/>
          <p:nvPr/>
        </p:nvCxnSpPr>
        <p:spPr>
          <a:xfrm>
            <a:off x="6967882" y="5022121"/>
            <a:ext cx="46640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CF964FBF-8C1E-4B2E-94A6-3BD9374A77B4}"/>
                  </a:ext>
                </a:extLst>
              </p:cNvPr>
              <p:cNvSpPr/>
              <p:nvPr/>
            </p:nvSpPr>
            <p:spPr>
              <a:xfrm>
                <a:off x="7358683" y="4995390"/>
                <a:ext cx="422089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15=3</m:t>
                      </m:r>
                      <m:sSubSup>
                        <m:sSubSup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3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3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ja-JP" sz="3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3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3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ja-JP" sz="3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ja-JP" altLang="en-US" sz="3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CF964FBF-8C1E-4B2E-94A6-3BD9374A77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683" y="4995390"/>
                <a:ext cx="4220899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68C9F281-0D71-41E6-A5E9-AEC66D4B00F8}"/>
                  </a:ext>
                </a:extLst>
              </p:cNvPr>
              <p:cNvSpPr/>
              <p:nvPr/>
            </p:nvSpPr>
            <p:spPr>
              <a:xfrm>
                <a:off x="9403549" y="5703276"/>
                <a:ext cx="222843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3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ja-JP" sz="3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ja-JP" altLang="en-US" sz="3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68C9F281-0D71-41E6-A5E9-AEC66D4B00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3549" y="5703276"/>
                <a:ext cx="2228431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66791DDA-1D35-45A6-B770-B957E795D419}"/>
                  </a:ext>
                </a:extLst>
              </p:cNvPr>
              <p:cNvSpPr/>
              <p:nvPr/>
            </p:nvSpPr>
            <p:spPr>
              <a:xfrm>
                <a:off x="11368936" y="5288901"/>
                <a:ext cx="601447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ja-JP" sz="1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altLang="ja-JP" sz="1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sz="1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altLang="ja-JP" sz="1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66791DDA-1D35-45A6-B770-B957E795D4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8936" y="5288901"/>
                <a:ext cx="601447" cy="261610"/>
              </a:xfrm>
              <a:prstGeom prst="rect">
                <a:avLst/>
              </a:prstGeom>
              <a:blipFill>
                <a:blip r:embed="rId8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797E347B-DE5A-45F0-8C62-42B6C636F7A4}"/>
                  </a:ext>
                </a:extLst>
              </p:cNvPr>
              <p:cNvSpPr/>
              <p:nvPr/>
            </p:nvSpPr>
            <p:spPr>
              <a:xfrm>
                <a:off x="11363454" y="6068378"/>
                <a:ext cx="601447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ja-JP" sz="1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altLang="ja-JP" sz="1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sz="1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altLang="ja-JP" sz="1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797E347B-DE5A-45F0-8C62-42B6C636F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3454" y="6068378"/>
                <a:ext cx="601447" cy="261610"/>
              </a:xfrm>
              <a:prstGeom prst="rect">
                <a:avLst/>
              </a:prstGeom>
              <a:blipFill>
                <a:blip r:embed="rId9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B588AA3E-B85E-40B9-B07A-EF4CDC645E71}"/>
              </a:ext>
            </a:extLst>
          </p:cNvPr>
          <p:cNvGrpSpPr/>
          <p:nvPr/>
        </p:nvGrpSpPr>
        <p:grpSpPr>
          <a:xfrm>
            <a:off x="6769713" y="773478"/>
            <a:ext cx="4535313" cy="2735430"/>
            <a:chOff x="7038607" y="371373"/>
            <a:chExt cx="4535313" cy="2735430"/>
          </a:xfrm>
        </p:grpSpPr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209F3CE8-93D3-4AB7-AC3D-8BEBFFB5FC86}"/>
                </a:ext>
              </a:extLst>
            </p:cNvPr>
            <p:cNvCxnSpPr>
              <a:cxnSpLocks/>
            </p:cNvCxnSpPr>
            <p:nvPr/>
          </p:nvCxnSpPr>
          <p:spPr>
            <a:xfrm>
              <a:off x="7246909" y="1312316"/>
              <a:ext cx="3761596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楕円 38">
              <a:extLst>
                <a:ext uri="{FF2B5EF4-FFF2-40B4-BE49-F238E27FC236}">
                  <a16:creationId xmlns:a16="http://schemas.microsoft.com/office/drawing/2014/main" id="{C4C51FAE-36F1-4848-BA0E-FFE7D5832877}"/>
                </a:ext>
              </a:extLst>
            </p:cNvPr>
            <p:cNvSpPr/>
            <p:nvPr/>
          </p:nvSpPr>
          <p:spPr>
            <a:xfrm>
              <a:off x="7390015" y="1163627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0" name="楕円 39">
              <a:extLst>
                <a:ext uri="{FF2B5EF4-FFF2-40B4-BE49-F238E27FC236}">
                  <a16:creationId xmlns:a16="http://schemas.microsoft.com/office/drawing/2014/main" id="{759BC2AF-A93F-4D6E-874D-AC3C6FFBDA44}"/>
                </a:ext>
              </a:extLst>
            </p:cNvPr>
            <p:cNvSpPr/>
            <p:nvPr/>
          </p:nvSpPr>
          <p:spPr>
            <a:xfrm>
              <a:off x="9241661" y="1156900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41" name="直線矢印コネクタ 40">
              <a:extLst>
                <a:ext uri="{FF2B5EF4-FFF2-40B4-BE49-F238E27FC236}">
                  <a16:creationId xmlns:a16="http://schemas.microsoft.com/office/drawing/2014/main" id="{2BF8096E-9C71-4324-9256-5C0C008253C1}"/>
                </a:ext>
              </a:extLst>
            </p:cNvPr>
            <p:cNvCxnSpPr>
              <a:cxnSpLocks/>
            </p:cNvCxnSpPr>
            <p:nvPr/>
          </p:nvCxnSpPr>
          <p:spPr>
            <a:xfrm>
              <a:off x="7694120" y="1315679"/>
              <a:ext cx="44775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正方形/長方形 41">
                  <a:extLst>
                    <a:ext uri="{FF2B5EF4-FFF2-40B4-BE49-F238E27FC236}">
                      <a16:creationId xmlns:a16="http://schemas.microsoft.com/office/drawing/2014/main" id="{B5382F84-8DFA-48E6-BF72-329F720753E9}"/>
                    </a:ext>
                  </a:extLst>
                </p:cNvPr>
                <p:cNvSpPr/>
                <p:nvPr/>
              </p:nvSpPr>
              <p:spPr>
                <a:xfrm>
                  <a:off x="7734496" y="1366620"/>
                  <a:ext cx="992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正方形/長方形 24">
                  <a:extLst>
                    <a:ext uri="{FF2B5EF4-FFF2-40B4-BE49-F238E27FC236}">
                      <a16:creationId xmlns:a16="http://schemas.microsoft.com/office/drawing/2014/main" id="{FE3CB4DF-27D4-4AD2-8C80-720997C41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4496" y="1366620"/>
                  <a:ext cx="992579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直線矢印コネクタ 42">
              <a:extLst>
                <a:ext uri="{FF2B5EF4-FFF2-40B4-BE49-F238E27FC236}">
                  <a16:creationId xmlns:a16="http://schemas.microsoft.com/office/drawing/2014/main" id="{8F81D939-F700-4207-9EC8-708C0DE091BC}"/>
                </a:ext>
              </a:extLst>
            </p:cNvPr>
            <p:cNvCxnSpPr>
              <a:cxnSpLocks/>
            </p:cNvCxnSpPr>
            <p:nvPr/>
          </p:nvCxnSpPr>
          <p:spPr>
            <a:xfrm>
              <a:off x="9545767" y="1312316"/>
              <a:ext cx="44775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正方形/長方形 43">
                  <a:extLst>
                    <a:ext uri="{FF2B5EF4-FFF2-40B4-BE49-F238E27FC236}">
                      <a16:creationId xmlns:a16="http://schemas.microsoft.com/office/drawing/2014/main" id="{95C5D203-6D26-469E-97A0-196D171D0BCC}"/>
                    </a:ext>
                  </a:extLst>
                </p:cNvPr>
                <p:cNvSpPr/>
                <p:nvPr/>
              </p:nvSpPr>
              <p:spPr>
                <a:xfrm>
                  <a:off x="9608736" y="1366620"/>
                  <a:ext cx="992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正方形/長方形 26">
                  <a:extLst>
                    <a:ext uri="{FF2B5EF4-FFF2-40B4-BE49-F238E27FC236}">
                      <a16:creationId xmlns:a16="http://schemas.microsoft.com/office/drawing/2014/main" id="{EF1E3865-A1C3-4C2E-BEAA-2ADC0B3D90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8736" y="1366620"/>
                  <a:ext cx="992579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正方形/長方形 44">
                  <a:extLst>
                    <a:ext uri="{FF2B5EF4-FFF2-40B4-BE49-F238E27FC236}">
                      <a16:creationId xmlns:a16="http://schemas.microsoft.com/office/drawing/2014/main" id="{B80B6E77-9109-444C-A471-790EEC73304D}"/>
                    </a:ext>
                  </a:extLst>
                </p:cNvPr>
                <p:cNvSpPr/>
                <p:nvPr/>
              </p:nvSpPr>
              <p:spPr>
                <a:xfrm>
                  <a:off x="7139843" y="726164"/>
                  <a:ext cx="84510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𝒌𝒈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正方形/長方形 27">
                  <a:extLst>
                    <a:ext uri="{FF2B5EF4-FFF2-40B4-BE49-F238E27FC236}">
                      <a16:creationId xmlns:a16="http://schemas.microsoft.com/office/drawing/2014/main" id="{3F2065DC-D04A-49FF-8A4D-45A8C7058F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9843" y="726164"/>
                  <a:ext cx="845103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正方形/長方形 45">
                  <a:extLst>
                    <a:ext uri="{FF2B5EF4-FFF2-40B4-BE49-F238E27FC236}">
                      <a16:creationId xmlns:a16="http://schemas.microsoft.com/office/drawing/2014/main" id="{38DEB5B6-8439-4956-94F5-D832BCE009F0}"/>
                    </a:ext>
                  </a:extLst>
                </p:cNvPr>
                <p:cNvSpPr/>
                <p:nvPr/>
              </p:nvSpPr>
              <p:spPr>
                <a:xfrm>
                  <a:off x="9127707" y="726164"/>
                  <a:ext cx="84510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𝒌𝒈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正方形/長方形 28">
                  <a:extLst>
                    <a:ext uri="{FF2B5EF4-FFF2-40B4-BE49-F238E27FC236}">
                      <a16:creationId xmlns:a16="http://schemas.microsoft.com/office/drawing/2014/main" id="{54CF939B-1E1F-45EC-9A24-ED1C7C0F87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7707" y="726164"/>
                  <a:ext cx="845103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3F4F50AF-1435-4760-BBA9-CC8D11653E01}"/>
                </a:ext>
              </a:extLst>
            </p:cNvPr>
            <p:cNvCxnSpPr>
              <a:cxnSpLocks/>
            </p:cNvCxnSpPr>
            <p:nvPr/>
          </p:nvCxnSpPr>
          <p:spPr>
            <a:xfrm>
              <a:off x="7246909" y="2647190"/>
              <a:ext cx="3761596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楕円 47">
              <a:extLst>
                <a:ext uri="{FF2B5EF4-FFF2-40B4-BE49-F238E27FC236}">
                  <a16:creationId xmlns:a16="http://schemas.microsoft.com/office/drawing/2014/main" id="{D150DD5D-1687-4EBE-AAF9-F759F689B946}"/>
                </a:ext>
              </a:extLst>
            </p:cNvPr>
            <p:cNvSpPr/>
            <p:nvPr/>
          </p:nvSpPr>
          <p:spPr>
            <a:xfrm>
              <a:off x="8183918" y="2498500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9" name="楕円 48">
              <a:extLst>
                <a:ext uri="{FF2B5EF4-FFF2-40B4-BE49-F238E27FC236}">
                  <a16:creationId xmlns:a16="http://schemas.microsoft.com/office/drawing/2014/main" id="{870681D7-0205-46F4-883E-8E6D1541938D}"/>
                </a:ext>
              </a:extLst>
            </p:cNvPr>
            <p:cNvSpPr/>
            <p:nvPr/>
          </p:nvSpPr>
          <p:spPr>
            <a:xfrm>
              <a:off x="10035565" y="2491774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36665539-BBE2-441D-ADE4-BBFD84DB0AC1}"/>
                </a:ext>
              </a:extLst>
            </p:cNvPr>
            <p:cNvCxnSpPr>
              <a:cxnSpLocks/>
            </p:cNvCxnSpPr>
            <p:nvPr/>
          </p:nvCxnSpPr>
          <p:spPr>
            <a:xfrm>
              <a:off x="8488023" y="2650553"/>
              <a:ext cx="44775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正方形/長方形 50">
                  <a:extLst>
                    <a:ext uri="{FF2B5EF4-FFF2-40B4-BE49-F238E27FC236}">
                      <a16:creationId xmlns:a16="http://schemas.microsoft.com/office/drawing/2014/main" id="{57CEF8D9-1B6A-4A0D-AEB6-3A334E35D0C2}"/>
                    </a:ext>
                  </a:extLst>
                </p:cNvPr>
                <p:cNvSpPr/>
                <p:nvPr/>
              </p:nvSpPr>
              <p:spPr>
                <a:xfrm>
                  <a:off x="8528398" y="2737471"/>
                  <a:ext cx="116243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正方形/長方形 33">
                  <a:extLst>
                    <a:ext uri="{FF2B5EF4-FFF2-40B4-BE49-F238E27FC236}">
                      <a16:creationId xmlns:a16="http://schemas.microsoft.com/office/drawing/2014/main" id="{B13EB0C2-0D60-465B-93FC-6BDF79497F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8398" y="2737471"/>
                  <a:ext cx="1162433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90382163-BED5-4129-A22A-1702800B93AE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70" y="2647190"/>
              <a:ext cx="44775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正方形/長方形 52">
                  <a:extLst>
                    <a:ext uri="{FF2B5EF4-FFF2-40B4-BE49-F238E27FC236}">
                      <a16:creationId xmlns:a16="http://schemas.microsoft.com/office/drawing/2014/main" id="{0259E977-4C80-41F9-B7D7-C33BCAC8C18B}"/>
                    </a:ext>
                  </a:extLst>
                </p:cNvPr>
                <p:cNvSpPr/>
                <p:nvPr/>
              </p:nvSpPr>
              <p:spPr>
                <a:xfrm>
                  <a:off x="10411486" y="2737471"/>
                  <a:ext cx="11624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正方形/長方形 35">
                  <a:extLst>
                    <a:ext uri="{FF2B5EF4-FFF2-40B4-BE49-F238E27FC236}">
                      <a16:creationId xmlns:a16="http://schemas.microsoft.com/office/drawing/2014/main" id="{0CC9372E-0EBC-45AC-A621-F46A8967AD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1486" y="2737471"/>
                  <a:ext cx="1162434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946ECFF9-A92F-4E88-81B4-29AC9E55B419}"/>
                </a:ext>
              </a:extLst>
            </p:cNvPr>
            <p:cNvSpPr/>
            <p:nvPr/>
          </p:nvSpPr>
          <p:spPr>
            <a:xfrm>
              <a:off x="7038607" y="371373"/>
              <a:ext cx="14897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【</a:t>
              </a:r>
              <a:r>
                <a:rPr lang="ja-JP" altLang="en-US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衝突前</a:t>
              </a:r>
              <a:r>
                <a:rPr lang="en-US" altLang="ja-JP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】</a:t>
              </a:r>
              <a:endPara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6FCDD9C6-5CCB-41E7-9EC1-0E07FF46A8B8}"/>
                </a:ext>
              </a:extLst>
            </p:cNvPr>
            <p:cNvSpPr/>
            <p:nvPr/>
          </p:nvSpPr>
          <p:spPr>
            <a:xfrm>
              <a:off x="7038607" y="2052841"/>
              <a:ext cx="14897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【</a:t>
              </a:r>
              <a:r>
                <a:rPr lang="ja-JP" altLang="en-US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衝突後</a:t>
              </a:r>
              <a:r>
                <a:rPr lang="en-US" altLang="ja-JP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】</a:t>
              </a:r>
              <a:endPara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564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1" grpId="0"/>
      <p:bldP spid="33" grpId="0"/>
      <p:bldP spid="34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B8BF67-E54D-4106-9C0E-4849E4ACD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2A3E-56C7-4BB7-8447-82D169E97149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2CD15CD-9BA1-4E96-B8F3-D1A0E4512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BA19B74-65D2-43B6-B518-A4A89A4E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7B632E68-31B9-44DB-918B-20085BDEB274}"/>
              </a:ext>
            </a:extLst>
          </p:cNvPr>
          <p:cNvSpPr txBox="1">
            <a:spLocks/>
          </p:cNvSpPr>
          <p:nvPr/>
        </p:nvSpPr>
        <p:spPr>
          <a:xfrm>
            <a:off x="1025113" y="2715352"/>
            <a:ext cx="10141774" cy="198215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ja-JP" altLang="en-US" sz="4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衝突・合体・分裂における保存量が</a:t>
            </a:r>
            <a:r>
              <a:rPr lang="zh-TW" altLang="en-US" sz="4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運動量</a:t>
            </a:r>
            <a:r>
              <a:rPr lang="ja-JP" altLang="en-US" sz="4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であることを理解し、</a:t>
            </a:r>
            <a:r>
              <a:rPr lang="zh-TW" altLang="en-US" sz="4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運動量</a:t>
            </a:r>
            <a:r>
              <a:rPr lang="ja-JP" altLang="en-US" sz="4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を計算することができる。 </a:t>
            </a:r>
            <a:endParaRPr lang="en-US" altLang="ja-JP" sz="4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E0649BC-03AD-4667-95E2-13149A052831}"/>
              </a:ext>
            </a:extLst>
          </p:cNvPr>
          <p:cNvSpPr txBox="1"/>
          <p:nvPr/>
        </p:nvSpPr>
        <p:spPr>
          <a:xfrm>
            <a:off x="279402" y="1164466"/>
            <a:ext cx="489487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本時の目標・学ぶこと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7FC51772-BEC9-426A-B0AE-8D577CF3B71B}"/>
              </a:ext>
            </a:extLst>
          </p:cNvPr>
          <p:cNvSpPr/>
          <p:nvPr/>
        </p:nvSpPr>
        <p:spPr>
          <a:xfrm>
            <a:off x="545726" y="2201264"/>
            <a:ext cx="11100548" cy="3111016"/>
          </a:xfrm>
          <a:prstGeom prst="roundRect">
            <a:avLst>
              <a:gd name="adj" fmla="val 41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3A74294B-BBF9-4E9C-971A-EF19DDE2E284}"/>
              </a:ext>
            </a:extLst>
          </p:cNvPr>
          <p:cNvSpPr txBox="1">
            <a:spLocks/>
          </p:cNvSpPr>
          <p:nvPr/>
        </p:nvSpPr>
        <p:spPr>
          <a:xfrm>
            <a:off x="-21980" y="79867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/>
              <a:t>§</a:t>
            </a:r>
            <a:r>
              <a:rPr lang="ja-JP" altLang="en-US" sz="3600" dirty="0"/>
              <a:t>１</a:t>
            </a:r>
            <a:r>
              <a:rPr lang="en-US" altLang="ja-JP" sz="3600" dirty="0"/>
              <a:t>. </a:t>
            </a:r>
            <a:r>
              <a:rPr lang="ja-JP" altLang="en-US" sz="3600" dirty="0"/>
              <a:t>　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1829857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B95B8F52-F0BA-4947-BC88-CCE7126B2B71}"/>
              </a:ext>
            </a:extLst>
          </p:cNvPr>
          <p:cNvGrpSpPr/>
          <p:nvPr/>
        </p:nvGrpSpPr>
        <p:grpSpPr>
          <a:xfrm>
            <a:off x="267985" y="955111"/>
            <a:ext cx="11569243" cy="4093444"/>
            <a:chOff x="221617" y="914181"/>
            <a:chExt cx="11569243" cy="4093444"/>
          </a:xfrm>
        </p:grpSpPr>
        <p:sp>
          <p:nvSpPr>
            <p:cNvPr id="37" name="コンテンツ プレースホルダー 2">
              <a:extLst>
                <a:ext uri="{FF2B5EF4-FFF2-40B4-BE49-F238E27FC236}">
                  <a16:creationId xmlns:a16="http://schemas.microsoft.com/office/drawing/2014/main" id="{CA0FA592-360C-45F7-9D00-5BA3EAE34DC6}"/>
                </a:ext>
              </a:extLst>
            </p:cNvPr>
            <p:cNvSpPr txBox="1">
              <a:spLocks/>
            </p:cNvSpPr>
            <p:nvPr/>
          </p:nvSpPr>
          <p:spPr>
            <a:xfrm>
              <a:off x="287949" y="914181"/>
              <a:ext cx="11502911" cy="50313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ja-JP" altLang="en-US" sz="2400" dirty="0"/>
                <a:t>例２．</a:t>
              </a:r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37AD7E54-917D-4E38-8A74-2C31AF02CA96}"/>
                </a:ext>
              </a:extLst>
            </p:cNvPr>
            <p:cNvSpPr/>
            <p:nvPr/>
          </p:nvSpPr>
          <p:spPr>
            <a:xfrm>
              <a:off x="274243" y="2141193"/>
              <a:ext cx="317501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ja-JP" altLang="en-US" sz="2400" dirty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運動量保存則より</a:t>
              </a:r>
              <a:endParaRPr lang="en-US" altLang="ja-JP" sz="2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just"/>
              <a:endParaRPr lang="en-US" altLang="ja-JP" sz="2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just"/>
              <a:r>
                <a:rPr lang="ja-JP" altLang="en-US" sz="2400" dirty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①</a:t>
              </a:r>
              <a:endParaRPr lang="en-US" altLang="ja-JP" sz="2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1E893C8F-8CCA-4C4E-9519-477B17B00C96}"/>
                </a:ext>
              </a:extLst>
            </p:cNvPr>
            <p:cNvSpPr/>
            <p:nvPr/>
          </p:nvSpPr>
          <p:spPr>
            <a:xfrm>
              <a:off x="221617" y="3807296"/>
              <a:ext cx="403207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反発係数の式</a:t>
              </a:r>
              <a:endPara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just"/>
              <a:endPara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just"/>
              <a:r>
                <a: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②</a:t>
              </a: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58655C49-1FE0-4356-B5A5-C542928B1BD8}"/>
                </a:ext>
              </a:extLst>
            </p:cNvPr>
            <p:cNvSpPr/>
            <p:nvPr/>
          </p:nvSpPr>
          <p:spPr>
            <a:xfrm>
              <a:off x="287949" y="1491661"/>
              <a:ext cx="29690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右向きを正として、</a:t>
              </a:r>
            </a:p>
          </p:txBody>
        </p:sp>
      </p:grp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衝突前後の２物体の速度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5B5F494-3DCD-4391-AA70-DFE6FBC0A6FB}"/>
              </a:ext>
            </a:extLst>
          </p:cNvPr>
          <p:cNvSpPr/>
          <p:nvPr/>
        </p:nvSpPr>
        <p:spPr>
          <a:xfrm>
            <a:off x="5762404" y="388774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①②より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A9040EC7-3663-4AD8-B2C4-F28D6ACAAAFE}"/>
                  </a:ext>
                </a:extLst>
              </p:cNvPr>
              <p:cNvSpPr/>
              <p:nvPr/>
            </p:nvSpPr>
            <p:spPr>
              <a:xfrm>
                <a:off x="654031" y="2743767"/>
                <a:ext cx="662117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ja-JP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ja-JP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b>
                        <m:sSubPr>
                          <m:ctrlP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ja-JP" altLang="en-US" sz="4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A9040EC7-3663-4AD8-B2C4-F28D6ACAAA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31" y="2743767"/>
                <a:ext cx="6621172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C5C3CCB6-A822-4A3D-ACAC-45FA37C93AA4}"/>
                  </a:ext>
                </a:extLst>
              </p:cNvPr>
              <p:cNvSpPr/>
              <p:nvPr/>
            </p:nvSpPr>
            <p:spPr>
              <a:xfrm>
                <a:off x="720569" y="4149517"/>
                <a:ext cx="4255011" cy="1295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′−</m:t>
                          </m:r>
                          <m:sSub>
                            <m:sSubPr>
                              <m:ctrlP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ja-JP" altLang="en-US" sz="4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C5C3CCB6-A822-4A3D-ACAC-45FA37C93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569" y="4149517"/>
                <a:ext cx="4255011" cy="12956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5BDB0009-BAE7-4043-A23D-C586C2900929}"/>
                  </a:ext>
                </a:extLst>
              </p:cNvPr>
              <p:cNvSpPr/>
              <p:nvPr/>
            </p:nvSpPr>
            <p:spPr>
              <a:xfrm>
                <a:off x="7023649" y="3739857"/>
                <a:ext cx="404617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4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4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ja-JP" sz="4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4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ja-JP" altLang="en-US" sz="40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5BDB0009-BAE7-4043-A23D-C586C29009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649" y="3739857"/>
                <a:ext cx="4046171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818FCD31-11F1-4EE6-956F-29B61D2E9B6D}"/>
                  </a:ext>
                </a:extLst>
              </p:cNvPr>
              <p:cNvSpPr/>
              <p:nvPr/>
            </p:nvSpPr>
            <p:spPr>
              <a:xfrm>
                <a:off x="7020069" y="4377717"/>
                <a:ext cx="358450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0.5=</m:t>
                      </m:r>
                      <m:sSub>
                        <m:sSub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4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4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′−</m:t>
                      </m:r>
                      <m:sSub>
                        <m:sSub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4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4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ja-JP" altLang="en-US" sz="4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818FCD31-11F1-4EE6-956F-29B61D2E9B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69" y="4377717"/>
                <a:ext cx="3584506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31AAD35B-C8E6-413D-B882-88B7FEE2E1F5}"/>
              </a:ext>
            </a:extLst>
          </p:cNvPr>
          <p:cNvCxnSpPr/>
          <p:nvPr/>
        </p:nvCxnSpPr>
        <p:spPr>
          <a:xfrm>
            <a:off x="6459325" y="5070682"/>
            <a:ext cx="46640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A27D8DE6-900F-4FE1-8C91-B85586759CFA}"/>
                  </a:ext>
                </a:extLst>
              </p:cNvPr>
              <p:cNvSpPr/>
              <p:nvPr/>
            </p:nvSpPr>
            <p:spPr>
              <a:xfrm>
                <a:off x="6422529" y="5174802"/>
                <a:ext cx="495295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23=5</m:t>
                      </m:r>
                      <m:sSubSup>
                        <m:sSubSup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4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4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ja-JP" sz="4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4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4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ja-JP" sz="4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=4.6</m:t>
                      </m:r>
                    </m:oMath>
                  </m:oMathPara>
                </a14:m>
                <a:endParaRPr lang="ja-JP" altLang="en-US" sz="4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A27D8DE6-900F-4FE1-8C91-B85586759C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529" y="5174802"/>
                <a:ext cx="4952959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DC5DCBF2-6FD8-4F8F-AE23-FC83E9E162D3}"/>
                  </a:ext>
                </a:extLst>
              </p:cNvPr>
              <p:cNvSpPr/>
              <p:nvPr/>
            </p:nvSpPr>
            <p:spPr>
              <a:xfrm>
                <a:off x="8686600" y="5744187"/>
                <a:ext cx="276774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4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ja-JP" sz="4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=4.1</m:t>
                      </m:r>
                    </m:oMath>
                  </m:oMathPara>
                </a14:m>
                <a:endParaRPr lang="ja-JP" altLang="en-US" sz="4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DC5DCBF2-6FD8-4F8F-AE23-FC83E9E162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600" y="5744187"/>
                <a:ext cx="2767744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D4F0EC0B-81DE-4F61-8B36-759E4F2485E8}"/>
                  </a:ext>
                </a:extLst>
              </p:cNvPr>
              <p:cNvSpPr/>
              <p:nvPr/>
            </p:nvSpPr>
            <p:spPr>
              <a:xfrm>
                <a:off x="11522751" y="5466562"/>
                <a:ext cx="63991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2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ja-JP" sz="12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ja-JP" sz="12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sz="12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ja-JP" sz="12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D4F0EC0B-81DE-4F61-8B36-759E4F2485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2751" y="5466562"/>
                <a:ext cx="639919" cy="276999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59EE9B17-01CF-4001-9006-5F3F6A3DE450}"/>
                  </a:ext>
                </a:extLst>
              </p:cNvPr>
              <p:cNvSpPr/>
              <p:nvPr/>
            </p:nvSpPr>
            <p:spPr>
              <a:xfrm>
                <a:off x="11517269" y="6035948"/>
                <a:ext cx="63991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2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ja-JP" sz="12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ja-JP" sz="12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sz="12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ja-JP" sz="12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59EE9B17-01CF-4001-9006-5F3F6A3DE4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7269" y="6035948"/>
                <a:ext cx="639919" cy="276999"/>
              </a:xfrm>
              <a:prstGeom prst="rect">
                <a:avLst/>
              </a:prstGeom>
              <a:blipFill>
                <a:blip r:embed="rId9"/>
                <a:stretch>
                  <a:fillRect b="-108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B5FFC51F-8363-402F-814C-A632E9765E5F}"/>
              </a:ext>
            </a:extLst>
          </p:cNvPr>
          <p:cNvGrpSpPr/>
          <p:nvPr/>
        </p:nvGrpSpPr>
        <p:grpSpPr>
          <a:xfrm>
            <a:off x="7347019" y="796329"/>
            <a:ext cx="4535313" cy="2735430"/>
            <a:chOff x="7038607" y="371373"/>
            <a:chExt cx="4535313" cy="2735430"/>
          </a:xfrm>
        </p:grpSpPr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693B3767-37CB-4A73-8C51-59F049B37BD6}"/>
                </a:ext>
              </a:extLst>
            </p:cNvPr>
            <p:cNvCxnSpPr>
              <a:cxnSpLocks/>
            </p:cNvCxnSpPr>
            <p:nvPr/>
          </p:nvCxnSpPr>
          <p:spPr>
            <a:xfrm>
              <a:off x="7246909" y="1312316"/>
              <a:ext cx="3761596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B0CDA8F9-5C08-4709-894E-7F96FCC6F899}"/>
                </a:ext>
              </a:extLst>
            </p:cNvPr>
            <p:cNvSpPr/>
            <p:nvPr/>
          </p:nvSpPr>
          <p:spPr>
            <a:xfrm>
              <a:off x="7390015" y="1163627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F84554C2-44D6-49AF-A907-6D4AEC6F0878}"/>
                </a:ext>
              </a:extLst>
            </p:cNvPr>
            <p:cNvSpPr/>
            <p:nvPr/>
          </p:nvSpPr>
          <p:spPr>
            <a:xfrm>
              <a:off x="9241661" y="1156900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ED29ED81-1652-4BB0-B03D-5E09820FCF4A}"/>
                </a:ext>
              </a:extLst>
            </p:cNvPr>
            <p:cNvCxnSpPr>
              <a:cxnSpLocks/>
            </p:cNvCxnSpPr>
            <p:nvPr/>
          </p:nvCxnSpPr>
          <p:spPr>
            <a:xfrm>
              <a:off x="7694120" y="1315679"/>
              <a:ext cx="44775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正方形/長方形 21">
                  <a:extLst>
                    <a:ext uri="{FF2B5EF4-FFF2-40B4-BE49-F238E27FC236}">
                      <a16:creationId xmlns:a16="http://schemas.microsoft.com/office/drawing/2014/main" id="{6A2BB607-C88F-4F17-8B94-ADD5C950099C}"/>
                    </a:ext>
                  </a:extLst>
                </p:cNvPr>
                <p:cNvSpPr/>
                <p:nvPr/>
              </p:nvSpPr>
              <p:spPr>
                <a:xfrm>
                  <a:off x="7734496" y="1366620"/>
                  <a:ext cx="992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正方形/長方形 24">
                  <a:extLst>
                    <a:ext uri="{FF2B5EF4-FFF2-40B4-BE49-F238E27FC236}">
                      <a16:creationId xmlns:a16="http://schemas.microsoft.com/office/drawing/2014/main" id="{056A6D05-9C4D-42FB-9AE4-DD87252F4A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4496" y="1366620"/>
                  <a:ext cx="992579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C638CA7D-62A5-4171-A8B0-F4301B4B9704}"/>
                </a:ext>
              </a:extLst>
            </p:cNvPr>
            <p:cNvCxnSpPr>
              <a:cxnSpLocks/>
            </p:cNvCxnSpPr>
            <p:nvPr/>
          </p:nvCxnSpPr>
          <p:spPr>
            <a:xfrm>
              <a:off x="9545767" y="1312316"/>
              <a:ext cx="44775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正方形/長方形 23">
                  <a:extLst>
                    <a:ext uri="{FF2B5EF4-FFF2-40B4-BE49-F238E27FC236}">
                      <a16:creationId xmlns:a16="http://schemas.microsoft.com/office/drawing/2014/main" id="{4612AE5A-ED48-4C4D-86BC-0CCB72856C87}"/>
                    </a:ext>
                  </a:extLst>
                </p:cNvPr>
                <p:cNvSpPr/>
                <p:nvPr/>
              </p:nvSpPr>
              <p:spPr>
                <a:xfrm>
                  <a:off x="9608736" y="1366620"/>
                  <a:ext cx="992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正方形/長方形 26">
                  <a:extLst>
                    <a:ext uri="{FF2B5EF4-FFF2-40B4-BE49-F238E27FC236}">
                      <a16:creationId xmlns:a16="http://schemas.microsoft.com/office/drawing/2014/main" id="{3FBD04FE-BFF5-4CA0-AEA0-7BF0D8C290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8736" y="1366620"/>
                  <a:ext cx="992579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正方形/長方形 24">
                  <a:extLst>
                    <a:ext uri="{FF2B5EF4-FFF2-40B4-BE49-F238E27FC236}">
                      <a16:creationId xmlns:a16="http://schemas.microsoft.com/office/drawing/2014/main" id="{145FF491-F490-4A0C-9B83-6E6E012958BC}"/>
                    </a:ext>
                  </a:extLst>
                </p:cNvPr>
                <p:cNvSpPr/>
                <p:nvPr/>
              </p:nvSpPr>
              <p:spPr>
                <a:xfrm>
                  <a:off x="7139843" y="726164"/>
                  <a:ext cx="84510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𝒌𝒈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正方形/長方形 27">
                  <a:extLst>
                    <a:ext uri="{FF2B5EF4-FFF2-40B4-BE49-F238E27FC236}">
                      <a16:creationId xmlns:a16="http://schemas.microsoft.com/office/drawing/2014/main" id="{D420CFFE-8A52-4B29-9813-981BBE83818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9843" y="726164"/>
                  <a:ext cx="845103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正方形/長方形 25">
                  <a:extLst>
                    <a:ext uri="{FF2B5EF4-FFF2-40B4-BE49-F238E27FC236}">
                      <a16:creationId xmlns:a16="http://schemas.microsoft.com/office/drawing/2014/main" id="{1B845AF9-6B52-4A50-BD42-44F72E7D8C3B}"/>
                    </a:ext>
                  </a:extLst>
                </p:cNvPr>
                <p:cNvSpPr/>
                <p:nvPr/>
              </p:nvSpPr>
              <p:spPr>
                <a:xfrm>
                  <a:off x="9127707" y="726164"/>
                  <a:ext cx="84510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𝒌𝒈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正方形/長方形 28">
                  <a:extLst>
                    <a:ext uri="{FF2B5EF4-FFF2-40B4-BE49-F238E27FC236}">
                      <a16:creationId xmlns:a16="http://schemas.microsoft.com/office/drawing/2014/main" id="{544967E0-7587-4D84-A926-2D05BAA780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7707" y="726164"/>
                  <a:ext cx="845103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959DE16A-16FC-4280-B6D7-33366A4BF08E}"/>
                </a:ext>
              </a:extLst>
            </p:cNvPr>
            <p:cNvCxnSpPr>
              <a:cxnSpLocks/>
            </p:cNvCxnSpPr>
            <p:nvPr/>
          </p:nvCxnSpPr>
          <p:spPr>
            <a:xfrm>
              <a:off x="7246909" y="2647190"/>
              <a:ext cx="3761596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ECFF065E-3900-4D25-B954-C04F48F0D1E9}"/>
                </a:ext>
              </a:extLst>
            </p:cNvPr>
            <p:cNvSpPr/>
            <p:nvPr/>
          </p:nvSpPr>
          <p:spPr>
            <a:xfrm>
              <a:off x="8183918" y="2498500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BBE6B3F5-844D-4247-942D-12D55110E14A}"/>
                </a:ext>
              </a:extLst>
            </p:cNvPr>
            <p:cNvSpPr/>
            <p:nvPr/>
          </p:nvSpPr>
          <p:spPr>
            <a:xfrm>
              <a:off x="10035565" y="2491774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30" name="直線矢印コネクタ 29">
              <a:extLst>
                <a:ext uri="{FF2B5EF4-FFF2-40B4-BE49-F238E27FC236}">
                  <a16:creationId xmlns:a16="http://schemas.microsoft.com/office/drawing/2014/main" id="{64C907B5-34E3-4FD3-A2E4-F2E4920E556A}"/>
                </a:ext>
              </a:extLst>
            </p:cNvPr>
            <p:cNvCxnSpPr>
              <a:cxnSpLocks/>
            </p:cNvCxnSpPr>
            <p:nvPr/>
          </p:nvCxnSpPr>
          <p:spPr>
            <a:xfrm>
              <a:off x="8488023" y="2650553"/>
              <a:ext cx="44775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正方形/長方形 30">
                  <a:extLst>
                    <a:ext uri="{FF2B5EF4-FFF2-40B4-BE49-F238E27FC236}">
                      <a16:creationId xmlns:a16="http://schemas.microsoft.com/office/drawing/2014/main" id="{C982EEE1-261A-4C83-8ED5-D795653C23DA}"/>
                    </a:ext>
                  </a:extLst>
                </p:cNvPr>
                <p:cNvSpPr/>
                <p:nvPr/>
              </p:nvSpPr>
              <p:spPr>
                <a:xfrm>
                  <a:off x="8528398" y="2737471"/>
                  <a:ext cx="116243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正方形/長方形 33">
                  <a:extLst>
                    <a:ext uri="{FF2B5EF4-FFF2-40B4-BE49-F238E27FC236}">
                      <a16:creationId xmlns:a16="http://schemas.microsoft.com/office/drawing/2014/main" id="{DF8AE257-E83F-4748-B7B5-3E57D64F0A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8398" y="2737471"/>
                  <a:ext cx="1162433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直線矢印コネクタ 31">
              <a:extLst>
                <a:ext uri="{FF2B5EF4-FFF2-40B4-BE49-F238E27FC236}">
                  <a16:creationId xmlns:a16="http://schemas.microsoft.com/office/drawing/2014/main" id="{B34F9B7D-80B2-41F3-99F2-D133D45124AE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70" y="2647190"/>
              <a:ext cx="44775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正方形/長方形 32">
                  <a:extLst>
                    <a:ext uri="{FF2B5EF4-FFF2-40B4-BE49-F238E27FC236}">
                      <a16:creationId xmlns:a16="http://schemas.microsoft.com/office/drawing/2014/main" id="{CB9C4334-DE11-4AC1-8AD4-D4A03019F71E}"/>
                    </a:ext>
                  </a:extLst>
                </p:cNvPr>
                <p:cNvSpPr/>
                <p:nvPr/>
              </p:nvSpPr>
              <p:spPr>
                <a:xfrm>
                  <a:off x="10411486" y="2737471"/>
                  <a:ext cx="11624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正方形/長方形 35">
                  <a:extLst>
                    <a:ext uri="{FF2B5EF4-FFF2-40B4-BE49-F238E27FC236}">
                      <a16:creationId xmlns:a16="http://schemas.microsoft.com/office/drawing/2014/main" id="{1E34CDE5-EDC7-45DA-85D3-EDAE261295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1486" y="2737471"/>
                  <a:ext cx="1162434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F38E227A-AF63-47BF-ADF0-ACF752B83BF5}"/>
                </a:ext>
              </a:extLst>
            </p:cNvPr>
            <p:cNvSpPr/>
            <p:nvPr/>
          </p:nvSpPr>
          <p:spPr>
            <a:xfrm>
              <a:off x="7038607" y="371373"/>
              <a:ext cx="14897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【</a:t>
              </a:r>
              <a:r>
                <a:rPr lang="ja-JP" altLang="en-US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衝突前</a:t>
              </a:r>
              <a:r>
                <a:rPr lang="en-US" altLang="ja-JP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】</a:t>
              </a:r>
              <a:endPara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93AE6F0F-A92E-46C7-A86A-02282A7B9069}"/>
                </a:ext>
              </a:extLst>
            </p:cNvPr>
            <p:cNvSpPr/>
            <p:nvPr/>
          </p:nvSpPr>
          <p:spPr>
            <a:xfrm>
              <a:off x="7038607" y="2052841"/>
              <a:ext cx="14897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【</a:t>
              </a:r>
              <a:r>
                <a:rPr lang="ja-JP" altLang="en-US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衝突後</a:t>
              </a:r>
              <a:r>
                <a:rPr lang="en-US" altLang="ja-JP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】</a:t>
              </a:r>
              <a:endPara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34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衝突前後の２物体の速度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41" name="コンテンツ プレースホルダー 2">
            <a:extLst>
              <a:ext uri="{FF2B5EF4-FFF2-40B4-BE49-F238E27FC236}">
                <a16:creationId xmlns:a16="http://schemas.microsoft.com/office/drawing/2014/main" id="{02FD1EFC-18DB-4653-B21E-C627B6928237}"/>
              </a:ext>
            </a:extLst>
          </p:cNvPr>
          <p:cNvSpPr txBox="1">
            <a:spLocks/>
          </p:cNvSpPr>
          <p:nvPr/>
        </p:nvSpPr>
        <p:spPr>
          <a:xfrm>
            <a:off x="318444" y="838658"/>
            <a:ext cx="1293207" cy="5031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練習１</a:t>
            </a:r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01B997EF-6D9D-4D3D-AA9D-85A036BED4E5}"/>
              </a:ext>
            </a:extLst>
          </p:cNvPr>
          <p:cNvGrpSpPr/>
          <p:nvPr/>
        </p:nvGrpSpPr>
        <p:grpSpPr>
          <a:xfrm>
            <a:off x="3084314" y="799566"/>
            <a:ext cx="8968518" cy="1221851"/>
            <a:chOff x="2297236" y="231701"/>
            <a:chExt cx="8968518" cy="1221851"/>
          </a:xfrm>
        </p:grpSpPr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6AB256F8-4A6C-41F5-9E84-444A7C2B6FC1}"/>
                </a:ext>
              </a:extLst>
            </p:cNvPr>
            <p:cNvCxnSpPr>
              <a:cxnSpLocks/>
            </p:cNvCxnSpPr>
            <p:nvPr/>
          </p:nvCxnSpPr>
          <p:spPr>
            <a:xfrm>
              <a:off x="2297236" y="992127"/>
              <a:ext cx="3761596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楕円 43">
              <a:extLst>
                <a:ext uri="{FF2B5EF4-FFF2-40B4-BE49-F238E27FC236}">
                  <a16:creationId xmlns:a16="http://schemas.microsoft.com/office/drawing/2014/main" id="{135DED7C-3B69-4210-9819-1A5E8E31070B}"/>
                </a:ext>
              </a:extLst>
            </p:cNvPr>
            <p:cNvSpPr/>
            <p:nvPr/>
          </p:nvSpPr>
          <p:spPr>
            <a:xfrm>
              <a:off x="2771428" y="843438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5" name="楕円 44">
              <a:extLst>
                <a:ext uri="{FF2B5EF4-FFF2-40B4-BE49-F238E27FC236}">
                  <a16:creationId xmlns:a16="http://schemas.microsoft.com/office/drawing/2014/main" id="{9B7098AB-D578-4282-973C-ECE503C89600}"/>
                </a:ext>
              </a:extLst>
            </p:cNvPr>
            <p:cNvSpPr/>
            <p:nvPr/>
          </p:nvSpPr>
          <p:spPr>
            <a:xfrm>
              <a:off x="5255744" y="836711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F8B69FBE-144A-4DAE-99DC-6AC4E0787F7C}"/>
                </a:ext>
              </a:extLst>
            </p:cNvPr>
            <p:cNvCxnSpPr>
              <a:cxnSpLocks/>
            </p:cNvCxnSpPr>
            <p:nvPr/>
          </p:nvCxnSpPr>
          <p:spPr>
            <a:xfrm>
              <a:off x="3075533" y="995490"/>
              <a:ext cx="44775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正方形/長方形 46">
                  <a:extLst>
                    <a:ext uri="{FF2B5EF4-FFF2-40B4-BE49-F238E27FC236}">
                      <a16:creationId xmlns:a16="http://schemas.microsoft.com/office/drawing/2014/main" id="{443FE2EB-AC06-4663-92F5-956CD0C96180}"/>
                    </a:ext>
                  </a:extLst>
                </p:cNvPr>
                <p:cNvSpPr/>
                <p:nvPr/>
              </p:nvSpPr>
              <p:spPr>
                <a:xfrm>
                  <a:off x="3115909" y="1046431"/>
                  <a:ext cx="992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正方形/長方形 25">
                  <a:extLst>
                    <a:ext uri="{FF2B5EF4-FFF2-40B4-BE49-F238E27FC236}">
                      <a16:creationId xmlns:a16="http://schemas.microsoft.com/office/drawing/2014/main" id="{FE63961A-8595-4B8B-A92F-15B92C9FE5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5909" y="1046431"/>
                  <a:ext cx="992579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直線矢印コネクタ 47">
              <a:extLst>
                <a:ext uri="{FF2B5EF4-FFF2-40B4-BE49-F238E27FC236}">
                  <a16:creationId xmlns:a16="http://schemas.microsoft.com/office/drawing/2014/main" id="{B94F394E-BCE6-4CC3-B632-F2172DCA6C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41158" y="992127"/>
              <a:ext cx="513696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正方形/長方形 48">
                  <a:extLst>
                    <a:ext uri="{FF2B5EF4-FFF2-40B4-BE49-F238E27FC236}">
                      <a16:creationId xmlns:a16="http://schemas.microsoft.com/office/drawing/2014/main" id="{81B00CD6-BBF8-417B-B85C-4424714E055D}"/>
                    </a:ext>
                  </a:extLst>
                </p:cNvPr>
                <p:cNvSpPr/>
                <p:nvPr/>
              </p:nvSpPr>
              <p:spPr>
                <a:xfrm>
                  <a:off x="4725982" y="1046431"/>
                  <a:ext cx="116570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正方形/長方形 27">
                  <a:extLst>
                    <a:ext uri="{FF2B5EF4-FFF2-40B4-BE49-F238E27FC236}">
                      <a16:creationId xmlns:a16="http://schemas.microsoft.com/office/drawing/2014/main" id="{1F6280E0-C915-4AE8-B009-9406497350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5982" y="1046431"/>
                  <a:ext cx="1165704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正方形/長方形 49">
                  <a:extLst>
                    <a:ext uri="{FF2B5EF4-FFF2-40B4-BE49-F238E27FC236}">
                      <a16:creationId xmlns:a16="http://schemas.microsoft.com/office/drawing/2014/main" id="{E329084F-BA64-4277-9A73-90386DC28157}"/>
                    </a:ext>
                  </a:extLst>
                </p:cNvPr>
                <p:cNvSpPr/>
                <p:nvPr/>
              </p:nvSpPr>
              <p:spPr>
                <a:xfrm>
                  <a:off x="2521256" y="405975"/>
                  <a:ext cx="84510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𝒌𝒈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正方形/長方形 28">
                  <a:extLst>
                    <a:ext uri="{FF2B5EF4-FFF2-40B4-BE49-F238E27FC236}">
                      <a16:creationId xmlns:a16="http://schemas.microsoft.com/office/drawing/2014/main" id="{E6DDFF07-5B86-47D0-B11A-B60EBCF0BD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1256" y="405975"/>
                  <a:ext cx="845103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正方形/長方形 50">
                  <a:extLst>
                    <a:ext uri="{FF2B5EF4-FFF2-40B4-BE49-F238E27FC236}">
                      <a16:creationId xmlns:a16="http://schemas.microsoft.com/office/drawing/2014/main" id="{C2EE5112-C467-452D-9078-F7EA3593B844}"/>
                    </a:ext>
                  </a:extLst>
                </p:cNvPr>
                <p:cNvSpPr/>
                <p:nvPr/>
              </p:nvSpPr>
              <p:spPr>
                <a:xfrm>
                  <a:off x="5141790" y="405975"/>
                  <a:ext cx="84510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𝒌𝒈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正方形/長方形 29">
                  <a:extLst>
                    <a:ext uri="{FF2B5EF4-FFF2-40B4-BE49-F238E27FC236}">
                      <a16:creationId xmlns:a16="http://schemas.microsoft.com/office/drawing/2014/main" id="{22FDB681-9384-409B-864B-A199F1E457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1790" y="405975"/>
                  <a:ext cx="845103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D1014507-5761-4535-B570-961A551B13AF}"/>
                </a:ext>
              </a:extLst>
            </p:cNvPr>
            <p:cNvSpPr/>
            <p:nvPr/>
          </p:nvSpPr>
          <p:spPr>
            <a:xfrm>
              <a:off x="3442719" y="231701"/>
              <a:ext cx="14897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【</a:t>
              </a:r>
              <a:r>
                <a:rPr lang="ja-JP" altLang="en-US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衝突前</a:t>
              </a:r>
              <a:r>
                <a:rPr lang="en-US" altLang="ja-JP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】</a:t>
              </a:r>
              <a:endPara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grpSp>
          <p:nvGrpSpPr>
            <p:cNvPr id="53" name="グループ化 52">
              <a:extLst>
                <a:ext uri="{FF2B5EF4-FFF2-40B4-BE49-F238E27FC236}">
                  <a16:creationId xmlns:a16="http://schemas.microsoft.com/office/drawing/2014/main" id="{0507C49B-B8F1-4779-A234-016E8634C890}"/>
                </a:ext>
              </a:extLst>
            </p:cNvPr>
            <p:cNvGrpSpPr/>
            <p:nvPr/>
          </p:nvGrpSpPr>
          <p:grpSpPr>
            <a:xfrm>
              <a:off x="6483119" y="232391"/>
              <a:ext cx="4782635" cy="1221161"/>
              <a:chOff x="8067318" y="1854244"/>
              <a:chExt cx="4347850" cy="1221161"/>
            </a:xfrm>
          </p:grpSpPr>
          <p:cxnSp>
            <p:nvCxnSpPr>
              <p:cNvPr id="54" name="直線コネクタ 53">
                <a:extLst>
                  <a:ext uri="{FF2B5EF4-FFF2-40B4-BE49-F238E27FC236}">
                    <a16:creationId xmlns:a16="http://schemas.microsoft.com/office/drawing/2014/main" id="{7BE85062-7EB2-43B0-8D3B-790756F660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67318" y="2615792"/>
                <a:ext cx="3761596" cy="0"/>
              </a:xfrm>
              <a:prstGeom prst="line">
                <a:avLst/>
              </a:prstGeom>
              <a:ln w="1905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楕円 54">
                <a:extLst>
                  <a:ext uri="{FF2B5EF4-FFF2-40B4-BE49-F238E27FC236}">
                    <a16:creationId xmlns:a16="http://schemas.microsoft.com/office/drawing/2014/main" id="{BD31B454-7294-494C-9381-B9EAC22BFDC6}"/>
                  </a:ext>
                </a:extLst>
              </p:cNvPr>
              <p:cNvSpPr/>
              <p:nvPr/>
            </p:nvSpPr>
            <p:spPr>
              <a:xfrm>
                <a:off x="9004327" y="2467102"/>
                <a:ext cx="304105" cy="304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56" name="楕円 55">
                <a:extLst>
                  <a:ext uri="{FF2B5EF4-FFF2-40B4-BE49-F238E27FC236}">
                    <a16:creationId xmlns:a16="http://schemas.microsoft.com/office/drawing/2014/main" id="{21FCEF64-588A-491A-B838-E0D45AE4E7F3}"/>
                  </a:ext>
                </a:extLst>
              </p:cNvPr>
              <p:cNvSpPr/>
              <p:nvPr/>
            </p:nvSpPr>
            <p:spPr>
              <a:xfrm>
                <a:off x="10855974" y="2460376"/>
                <a:ext cx="304105" cy="304105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cxnSp>
            <p:nvCxnSpPr>
              <p:cNvPr id="57" name="直線矢印コネクタ 56">
                <a:extLst>
                  <a:ext uri="{FF2B5EF4-FFF2-40B4-BE49-F238E27FC236}">
                    <a16:creationId xmlns:a16="http://schemas.microsoft.com/office/drawing/2014/main" id="{3F08D403-20C1-41C2-860A-130527EBC2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08432" y="2619155"/>
                <a:ext cx="447752" cy="0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正方形/長方形 57">
                    <a:extLst>
                      <a:ext uri="{FF2B5EF4-FFF2-40B4-BE49-F238E27FC236}">
                        <a16:creationId xmlns:a16="http://schemas.microsoft.com/office/drawing/2014/main" id="{2E8599C2-D10C-462F-B6BA-CC5BF9F1E5AF}"/>
                      </a:ext>
                    </a:extLst>
                  </p:cNvPr>
                  <p:cNvSpPr/>
                  <p:nvPr/>
                </p:nvSpPr>
                <p:spPr>
                  <a:xfrm>
                    <a:off x="9348807" y="2706073"/>
                    <a:ext cx="117365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′[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en-US" altLang="ja-JP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正方形/長方形 34">
                    <a:extLst>
                      <a:ext uri="{FF2B5EF4-FFF2-40B4-BE49-F238E27FC236}">
                        <a16:creationId xmlns:a16="http://schemas.microsoft.com/office/drawing/2014/main" id="{7B4E25CE-5B20-4FFE-8B30-0AA016F82B0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48807" y="2706073"/>
                    <a:ext cx="1173655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4754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9" name="直線矢印コネクタ 58">
                <a:extLst>
                  <a:ext uri="{FF2B5EF4-FFF2-40B4-BE49-F238E27FC236}">
                    <a16:creationId xmlns:a16="http://schemas.microsoft.com/office/drawing/2014/main" id="{14DBCE61-EB25-4C65-BA12-9A667C631B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60079" y="2615792"/>
                <a:ext cx="447752" cy="0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正方形/長方形 59">
                    <a:extLst>
                      <a:ext uri="{FF2B5EF4-FFF2-40B4-BE49-F238E27FC236}">
                        <a16:creationId xmlns:a16="http://schemas.microsoft.com/office/drawing/2014/main" id="{4F1855D9-1BD6-41A0-81CA-57FBA24E2EC3}"/>
                      </a:ext>
                    </a:extLst>
                  </p:cNvPr>
                  <p:cNvSpPr/>
                  <p:nvPr/>
                </p:nvSpPr>
                <p:spPr>
                  <a:xfrm>
                    <a:off x="11231895" y="2706073"/>
                    <a:ext cx="118327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en-US" altLang="ja-JP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en-US" altLang="ja-JP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正方形/長方形 36">
                    <a:extLst>
                      <a:ext uri="{FF2B5EF4-FFF2-40B4-BE49-F238E27FC236}">
                        <a16:creationId xmlns:a16="http://schemas.microsoft.com/office/drawing/2014/main" id="{DADBDA11-5945-4AC1-9C84-6DEC8B32A2D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31895" y="2706073"/>
                    <a:ext cx="1183273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4754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1" name="正方形/長方形 60">
                <a:extLst>
                  <a:ext uri="{FF2B5EF4-FFF2-40B4-BE49-F238E27FC236}">
                    <a16:creationId xmlns:a16="http://schemas.microsoft.com/office/drawing/2014/main" id="{4E09F95A-BCCA-42A3-9DD5-835D3FAF0499}"/>
                  </a:ext>
                </a:extLst>
              </p:cNvPr>
              <p:cNvSpPr/>
              <p:nvPr/>
            </p:nvSpPr>
            <p:spPr>
              <a:xfrm>
                <a:off x="9621474" y="1854244"/>
                <a:ext cx="148979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0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【</a:t>
                </a:r>
                <a:r>
                  <a:rPr lang="ja-JP" altLang="en-US" sz="20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衝突後</a:t>
                </a:r>
                <a:r>
                  <a:rPr lang="en-US" altLang="ja-JP" sz="20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】</a:t>
                </a:r>
                <a:endParaRPr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</p:grp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3DB249A7-CF3E-49FC-964E-2A1DDD4725D6}"/>
              </a:ext>
            </a:extLst>
          </p:cNvPr>
          <p:cNvSpPr/>
          <p:nvPr/>
        </p:nvSpPr>
        <p:spPr>
          <a:xfrm>
            <a:off x="344379" y="1968855"/>
            <a:ext cx="75564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2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運動量保存則より</a:t>
            </a:r>
            <a:endParaRPr lang="en-US" altLang="ja-JP" sz="24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endParaRPr lang="en-US" altLang="ja-JP" sz="24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r>
              <a:rPr lang="ja-JP" altLang="en-US" sz="2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171A2C59-893B-4A97-8225-12959D00FE2F}"/>
              </a:ext>
            </a:extLst>
          </p:cNvPr>
          <p:cNvSpPr/>
          <p:nvPr/>
        </p:nvSpPr>
        <p:spPr>
          <a:xfrm>
            <a:off x="312456" y="3374619"/>
            <a:ext cx="5148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反発係数の式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67440208-A8C1-4464-99FF-1DADBBF770B5}"/>
              </a:ext>
            </a:extLst>
          </p:cNvPr>
          <p:cNvSpPr/>
          <p:nvPr/>
        </p:nvSpPr>
        <p:spPr>
          <a:xfrm>
            <a:off x="5856274" y="366501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①②より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正方形/長方形 64">
                <a:extLst>
                  <a:ext uri="{FF2B5EF4-FFF2-40B4-BE49-F238E27FC236}">
                    <a16:creationId xmlns:a16="http://schemas.microsoft.com/office/drawing/2014/main" id="{31871EF7-A53E-482F-9442-3CC23BEE93C5}"/>
                  </a:ext>
                </a:extLst>
              </p:cNvPr>
              <p:cNvSpPr/>
              <p:nvPr/>
            </p:nvSpPr>
            <p:spPr>
              <a:xfrm>
                <a:off x="634842" y="2532658"/>
                <a:ext cx="767915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ja-JP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ja-JP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b>
                        <m:sSubPr>
                          <m:ctrlP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ja-JP" altLang="en-US" sz="4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5" name="正方形/長方形 64">
                <a:extLst>
                  <a:ext uri="{FF2B5EF4-FFF2-40B4-BE49-F238E27FC236}">
                    <a16:creationId xmlns:a16="http://schemas.microsoft.com/office/drawing/2014/main" id="{31871EF7-A53E-482F-9442-3CC23BEE93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42" y="2532658"/>
                <a:ext cx="7679153" cy="7078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正方形/長方形 65">
                <a:extLst>
                  <a:ext uri="{FF2B5EF4-FFF2-40B4-BE49-F238E27FC236}">
                    <a16:creationId xmlns:a16="http://schemas.microsoft.com/office/drawing/2014/main" id="{21AF5DC2-128E-41D5-917D-9BF5057A4447}"/>
                  </a:ext>
                </a:extLst>
              </p:cNvPr>
              <p:cNvSpPr/>
              <p:nvPr/>
            </p:nvSpPr>
            <p:spPr>
              <a:xfrm>
                <a:off x="710203" y="3653541"/>
                <a:ext cx="4325543" cy="1404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′−</m:t>
                          </m:r>
                          <m:sSub>
                            <m:sSubPr>
                              <m:ctrlP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ja-JP" altLang="en-US" sz="4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6" name="正方形/長方形 65">
                <a:extLst>
                  <a:ext uri="{FF2B5EF4-FFF2-40B4-BE49-F238E27FC236}">
                    <a16:creationId xmlns:a16="http://schemas.microsoft.com/office/drawing/2014/main" id="{21AF5DC2-128E-41D5-917D-9BF5057A44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03" y="3653541"/>
                <a:ext cx="4325543" cy="140480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正方形/長方形 66">
                <a:extLst>
                  <a:ext uri="{FF2B5EF4-FFF2-40B4-BE49-F238E27FC236}">
                    <a16:creationId xmlns:a16="http://schemas.microsoft.com/office/drawing/2014/main" id="{1E611668-BAF1-4017-A83D-8EC5B4C8F3D1}"/>
                  </a:ext>
                </a:extLst>
              </p:cNvPr>
              <p:cNvSpPr/>
              <p:nvPr/>
            </p:nvSpPr>
            <p:spPr>
              <a:xfrm>
                <a:off x="7053887" y="3494422"/>
                <a:ext cx="435497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4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ja-JP" sz="4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ja-JP" altLang="en-US" sz="4000" i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7" name="正方形/長方形 66">
                <a:extLst>
                  <a:ext uri="{FF2B5EF4-FFF2-40B4-BE49-F238E27FC236}">
                    <a16:creationId xmlns:a16="http://schemas.microsoft.com/office/drawing/2014/main" id="{1E611668-BAF1-4017-A83D-8EC5B4C8F3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887" y="3494422"/>
                <a:ext cx="4354975" cy="70788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正方形/長方形 67">
                <a:extLst>
                  <a:ext uri="{FF2B5EF4-FFF2-40B4-BE49-F238E27FC236}">
                    <a16:creationId xmlns:a16="http://schemas.microsoft.com/office/drawing/2014/main" id="{3D8053BA-94DE-4F11-8893-940F830975A2}"/>
                  </a:ext>
                </a:extLst>
              </p:cNvPr>
              <p:cNvSpPr/>
              <p:nvPr/>
            </p:nvSpPr>
            <p:spPr>
              <a:xfrm>
                <a:off x="7122670" y="4132282"/>
                <a:ext cx="365343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4.5=</m:t>
                      </m:r>
                      <m:sSub>
                        <m:sSub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ja-JP" sz="4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′−</m:t>
                      </m:r>
                      <m:sSub>
                        <m:sSub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ja-JP" sz="4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ja-JP" altLang="en-US" sz="4000" i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8" name="正方形/長方形 67">
                <a:extLst>
                  <a:ext uri="{FF2B5EF4-FFF2-40B4-BE49-F238E27FC236}">
                    <a16:creationId xmlns:a16="http://schemas.microsoft.com/office/drawing/2014/main" id="{3D8053BA-94DE-4F11-8893-940F830975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670" y="4132282"/>
                <a:ext cx="3653436" cy="70788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2EAB2DDD-80C7-486A-B8D9-B1EC4E558204}"/>
              </a:ext>
            </a:extLst>
          </p:cNvPr>
          <p:cNvCxnSpPr/>
          <p:nvPr/>
        </p:nvCxnSpPr>
        <p:spPr>
          <a:xfrm>
            <a:off x="6489563" y="4825247"/>
            <a:ext cx="46640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正方形/長方形 69">
                <a:extLst>
                  <a:ext uri="{FF2B5EF4-FFF2-40B4-BE49-F238E27FC236}">
                    <a16:creationId xmlns:a16="http://schemas.microsoft.com/office/drawing/2014/main" id="{C84D60A5-E888-46FB-B2E8-07FFBAE74E34}"/>
                  </a:ext>
                </a:extLst>
              </p:cNvPr>
              <p:cNvSpPr/>
              <p:nvPr/>
            </p:nvSpPr>
            <p:spPr>
              <a:xfrm>
                <a:off x="6452767" y="4929367"/>
                <a:ext cx="476309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7=5</m:t>
                      </m:r>
                      <m:sSubSup>
                        <m:sSubSup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4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ja-JP" sz="4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4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ja-JP" sz="4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=1.4</m:t>
                      </m:r>
                    </m:oMath>
                  </m:oMathPara>
                </a14:m>
                <a:endParaRPr lang="ja-JP" altLang="en-US" sz="4000" i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0" name="正方形/長方形 69">
                <a:extLst>
                  <a:ext uri="{FF2B5EF4-FFF2-40B4-BE49-F238E27FC236}">
                    <a16:creationId xmlns:a16="http://schemas.microsoft.com/office/drawing/2014/main" id="{C84D60A5-E888-46FB-B2E8-07FFBAE74E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767" y="4929367"/>
                <a:ext cx="4763099" cy="70788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正方形/長方形 70">
                <a:extLst>
                  <a:ext uri="{FF2B5EF4-FFF2-40B4-BE49-F238E27FC236}">
                    <a16:creationId xmlns:a16="http://schemas.microsoft.com/office/drawing/2014/main" id="{3C30CD4C-F94C-42E5-9870-FAC755DA1A8A}"/>
                  </a:ext>
                </a:extLst>
              </p:cNvPr>
              <p:cNvSpPr/>
              <p:nvPr/>
            </p:nvSpPr>
            <p:spPr>
              <a:xfrm>
                <a:off x="8436969" y="5540122"/>
                <a:ext cx="317285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4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ja-JP" sz="4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=−3.1</m:t>
                      </m:r>
                    </m:oMath>
                  </m:oMathPara>
                </a14:m>
                <a:endParaRPr lang="ja-JP" altLang="en-US" sz="4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1" name="正方形/長方形 70">
                <a:extLst>
                  <a:ext uri="{FF2B5EF4-FFF2-40B4-BE49-F238E27FC236}">
                    <a16:creationId xmlns:a16="http://schemas.microsoft.com/office/drawing/2014/main" id="{3C30CD4C-F94C-42E5-9870-FAC755DA1A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969" y="5540122"/>
                <a:ext cx="3172856" cy="70788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正方形/長方形 71">
                <a:extLst>
                  <a:ext uri="{FF2B5EF4-FFF2-40B4-BE49-F238E27FC236}">
                    <a16:creationId xmlns:a16="http://schemas.microsoft.com/office/drawing/2014/main" id="{FAAF1BFE-487C-4DA5-BB3B-0E3347EB6206}"/>
                  </a:ext>
                </a:extLst>
              </p:cNvPr>
              <p:cNvSpPr/>
              <p:nvPr/>
            </p:nvSpPr>
            <p:spPr>
              <a:xfrm>
                <a:off x="10979950" y="5221127"/>
                <a:ext cx="63991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2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ja-JP" sz="12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ja-JP" sz="12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sz="12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ja-JP" sz="12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ja-JP" altLang="en-US" i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2" name="正方形/長方形 71">
                <a:extLst>
                  <a:ext uri="{FF2B5EF4-FFF2-40B4-BE49-F238E27FC236}">
                    <a16:creationId xmlns:a16="http://schemas.microsoft.com/office/drawing/2014/main" id="{FAAF1BFE-487C-4DA5-BB3B-0E3347EB62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9950" y="5221127"/>
                <a:ext cx="639919" cy="276999"/>
              </a:xfrm>
              <a:prstGeom prst="rect">
                <a:avLst/>
              </a:prstGeom>
              <a:blipFill>
                <a:blip r:embed="rId22"/>
                <a:stretch>
                  <a:fillRect b="-108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正方形/長方形 72">
                <a:extLst>
                  <a:ext uri="{FF2B5EF4-FFF2-40B4-BE49-F238E27FC236}">
                    <a16:creationId xmlns:a16="http://schemas.microsoft.com/office/drawing/2014/main" id="{6DFA8B41-E3CB-49EF-AD13-88698E9A903D}"/>
                  </a:ext>
                </a:extLst>
              </p:cNvPr>
              <p:cNvSpPr/>
              <p:nvPr/>
            </p:nvSpPr>
            <p:spPr>
              <a:xfrm>
                <a:off x="11353800" y="5831883"/>
                <a:ext cx="63991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2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ja-JP" sz="12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ja-JP" sz="12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sz="12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ja-JP" sz="12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ja-JP" altLang="en-US" i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3" name="正方形/長方形 72">
                <a:extLst>
                  <a:ext uri="{FF2B5EF4-FFF2-40B4-BE49-F238E27FC236}">
                    <a16:creationId xmlns:a16="http://schemas.microsoft.com/office/drawing/2014/main" id="{6DFA8B41-E3CB-49EF-AD13-88698E9A90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3800" y="5831883"/>
                <a:ext cx="639919" cy="276999"/>
              </a:xfrm>
              <a:prstGeom prst="rect">
                <a:avLst/>
              </a:prstGeom>
              <a:blipFill>
                <a:blip r:embed="rId2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40482329-CD36-4549-85A5-582EC010ABA8}"/>
              </a:ext>
            </a:extLst>
          </p:cNvPr>
          <p:cNvSpPr/>
          <p:nvPr/>
        </p:nvSpPr>
        <p:spPr>
          <a:xfrm>
            <a:off x="425936" y="5165804"/>
            <a:ext cx="5642937" cy="95410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just"/>
            <a:r>
              <a:rPr lang="ja-JP" altLang="en-US" sz="28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左向きに、はね返りそうでも、</a:t>
            </a:r>
            <a:endParaRPr lang="en-US" altLang="ja-JP" sz="28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r>
              <a:rPr lang="ja-JP" altLang="en-US" sz="28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正の向きに、はね返ると仮定する</a:t>
            </a:r>
          </a:p>
        </p:txBody>
      </p:sp>
    </p:spTree>
    <p:extLst>
      <p:ext uri="{BB962C8B-B14F-4D97-AF65-F5344CB8AC3E}">
        <p14:creationId xmlns:p14="http://schemas.microsoft.com/office/powerpoint/2010/main" val="383004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70" grpId="0"/>
      <p:bldP spid="71" grpId="0"/>
      <p:bldP spid="72" grpId="0"/>
      <p:bldP spid="73" grpId="0"/>
      <p:bldP spid="7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衝突前後の２物体の速度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41" name="コンテンツ プレースホルダー 2">
            <a:extLst>
              <a:ext uri="{FF2B5EF4-FFF2-40B4-BE49-F238E27FC236}">
                <a16:creationId xmlns:a16="http://schemas.microsoft.com/office/drawing/2014/main" id="{02FD1EFC-18DB-4653-B21E-C627B6928237}"/>
              </a:ext>
            </a:extLst>
          </p:cNvPr>
          <p:cNvSpPr txBox="1">
            <a:spLocks/>
          </p:cNvSpPr>
          <p:nvPr/>
        </p:nvSpPr>
        <p:spPr>
          <a:xfrm>
            <a:off x="318444" y="838658"/>
            <a:ext cx="1293207" cy="5031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練習２</a:t>
            </a: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3DB249A7-CF3E-49FC-964E-2A1DDD4725D6}"/>
              </a:ext>
            </a:extLst>
          </p:cNvPr>
          <p:cNvSpPr/>
          <p:nvPr/>
        </p:nvSpPr>
        <p:spPr>
          <a:xfrm>
            <a:off x="344379" y="1968855"/>
            <a:ext cx="75564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2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運動量保存則より</a:t>
            </a:r>
            <a:endParaRPr lang="en-US" altLang="ja-JP" sz="24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endParaRPr lang="en-US" altLang="ja-JP" sz="24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r>
              <a:rPr lang="ja-JP" altLang="en-US" sz="2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171A2C59-893B-4A97-8225-12959D00FE2F}"/>
              </a:ext>
            </a:extLst>
          </p:cNvPr>
          <p:cNvSpPr/>
          <p:nvPr/>
        </p:nvSpPr>
        <p:spPr>
          <a:xfrm>
            <a:off x="312456" y="3374619"/>
            <a:ext cx="5148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反発係数の式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67440208-A8C1-4464-99FF-1DADBBF770B5}"/>
              </a:ext>
            </a:extLst>
          </p:cNvPr>
          <p:cNvSpPr/>
          <p:nvPr/>
        </p:nvSpPr>
        <p:spPr>
          <a:xfrm>
            <a:off x="5856274" y="366541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①②より</a:t>
            </a:r>
          </a:p>
        </p:txBody>
      </p: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2EAB2DDD-80C7-486A-B8D9-B1EC4E558204}"/>
              </a:ext>
            </a:extLst>
          </p:cNvPr>
          <p:cNvCxnSpPr/>
          <p:nvPr/>
        </p:nvCxnSpPr>
        <p:spPr>
          <a:xfrm>
            <a:off x="6489563" y="4825247"/>
            <a:ext cx="46640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C85A6284-C2D6-4701-8DFD-31BCB2E63CB5}"/>
                  </a:ext>
                </a:extLst>
              </p:cNvPr>
              <p:cNvSpPr/>
              <p:nvPr/>
            </p:nvSpPr>
            <p:spPr>
              <a:xfrm>
                <a:off x="703082" y="2533719"/>
                <a:ext cx="638553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×7</m:t>
                      </m:r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altLang="ja-JP" sz="4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ja-JP" sz="4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ja-JP" sz="4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ja-JP" altLang="en-US" sz="40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C85A6284-C2D6-4701-8DFD-31BCB2E63C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82" y="2533719"/>
                <a:ext cx="6385531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正方形/長方形 74">
                <a:extLst>
                  <a:ext uri="{FF2B5EF4-FFF2-40B4-BE49-F238E27FC236}">
                    <a16:creationId xmlns:a16="http://schemas.microsoft.com/office/drawing/2014/main" id="{ADC62385-A2D7-408C-BACC-9E9691DBA05A}"/>
                  </a:ext>
                </a:extLst>
              </p:cNvPr>
              <p:cNvSpPr/>
              <p:nvPr/>
            </p:nvSpPr>
            <p:spPr>
              <a:xfrm>
                <a:off x="856917" y="3608812"/>
                <a:ext cx="4122026" cy="1295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0.4=−</m:t>
                      </m:r>
                      <m:f>
                        <m:f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altLang="ja-JP" sz="4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′−</m:t>
                          </m:r>
                          <m:sSub>
                            <m:sSubPr>
                              <m:ctrlP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altLang="ja-JP" sz="4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sz="4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ja-JP" altLang="en-US" sz="4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5" name="正方形/長方形 74">
                <a:extLst>
                  <a:ext uri="{FF2B5EF4-FFF2-40B4-BE49-F238E27FC236}">
                    <a16:creationId xmlns:a16="http://schemas.microsoft.com/office/drawing/2014/main" id="{ADC62385-A2D7-408C-BACC-9E9691DBA0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17" y="3608812"/>
                <a:ext cx="4122026" cy="12956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正方形/長方形 75">
                <a:extLst>
                  <a:ext uri="{FF2B5EF4-FFF2-40B4-BE49-F238E27FC236}">
                    <a16:creationId xmlns:a16="http://schemas.microsoft.com/office/drawing/2014/main" id="{B2322315-F913-4ACD-9182-2134BC379CEE}"/>
                  </a:ext>
                </a:extLst>
              </p:cNvPr>
              <p:cNvSpPr/>
              <p:nvPr/>
            </p:nvSpPr>
            <p:spPr>
              <a:xfrm>
                <a:off x="7216638" y="3426545"/>
                <a:ext cx="397185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31</m:t>
                      </m:r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ja-JP" sz="4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ja-JP" sz="4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ja-JP" altLang="en-US" sz="40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6" name="正方形/長方形 75">
                <a:extLst>
                  <a:ext uri="{FF2B5EF4-FFF2-40B4-BE49-F238E27FC236}">
                    <a16:creationId xmlns:a16="http://schemas.microsoft.com/office/drawing/2014/main" id="{B2322315-F913-4ACD-9182-2134BC379C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638" y="3426545"/>
                <a:ext cx="3971857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正方形/長方形 76">
                <a:extLst>
                  <a:ext uri="{FF2B5EF4-FFF2-40B4-BE49-F238E27FC236}">
                    <a16:creationId xmlns:a16="http://schemas.microsoft.com/office/drawing/2014/main" id="{BC146345-9EA3-4294-AA12-19D9A237FBEE}"/>
                  </a:ext>
                </a:extLst>
              </p:cNvPr>
              <p:cNvSpPr/>
              <p:nvPr/>
            </p:nvSpPr>
            <p:spPr>
              <a:xfrm>
                <a:off x="7213058" y="4064405"/>
                <a:ext cx="372659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1.6=</m:t>
                      </m:r>
                      <m:sSub>
                        <m:sSub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ja-JP" sz="4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′−</m:t>
                      </m:r>
                      <m:sSub>
                        <m:sSub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ja-JP" sz="4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ja-JP" altLang="en-US" sz="4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7" name="正方形/長方形 76">
                <a:extLst>
                  <a:ext uri="{FF2B5EF4-FFF2-40B4-BE49-F238E27FC236}">
                    <a16:creationId xmlns:a16="http://schemas.microsoft.com/office/drawing/2014/main" id="{BC146345-9EA3-4294-AA12-19D9A237FB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058" y="4064405"/>
                <a:ext cx="3726597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正方形/長方形 77">
                <a:extLst>
                  <a:ext uri="{FF2B5EF4-FFF2-40B4-BE49-F238E27FC236}">
                    <a16:creationId xmlns:a16="http://schemas.microsoft.com/office/drawing/2014/main" id="{3ED37877-A31B-41D6-AE4C-7FACC03F437B}"/>
                  </a:ext>
                </a:extLst>
              </p:cNvPr>
              <p:cNvSpPr/>
              <p:nvPr/>
            </p:nvSpPr>
            <p:spPr>
              <a:xfrm>
                <a:off x="5787359" y="4861490"/>
                <a:ext cx="564648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29.4=5</m:t>
                      </m:r>
                      <m:sSubSup>
                        <m:sSubSup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4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ja-JP" sz="4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4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ja-JP" sz="4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=5.88</m:t>
                      </m:r>
                    </m:oMath>
                  </m:oMathPara>
                </a14:m>
                <a:endParaRPr lang="ja-JP" altLang="en-US" sz="4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8" name="正方形/長方形 77">
                <a:extLst>
                  <a:ext uri="{FF2B5EF4-FFF2-40B4-BE49-F238E27FC236}">
                    <a16:creationId xmlns:a16="http://schemas.microsoft.com/office/drawing/2014/main" id="{3ED37877-A31B-41D6-AE4C-7FACC03F43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359" y="4861490"/>
                <a:ext cx="5646482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正方形/長方形 78">
                <a:extLst>
                  <a:ext uri="{FF2B5EF4-FFF2-40B4-BE49-F238E27FC236}">
                    <a16:creationId xmlns:a16="http://schemas.microsoft.com/office/drawing/2014/main" id="{11E72E9B-993E-45BE-B5B3-BBACFA7CB37D}"/>
                  </a:ext>
                </a:extLst>
              </p:cNvPr>
              <p:cNvSpPr/>
              <p:nvPr/>
            </p:nvSpPr>
            <p:spPr>
              <a:xfrm>
                <a:off x="8432429" y="5365451"/>
                <a:ext cx="311027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4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ja-JP" sz="4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=7.48</m:t>
                      </m:r>
                    </m:oMath>
                  </m:oMathPara>
                </a14:m>
                <a:endParaRPr lang="ja-JP" altLang="en-US" sz="4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9" name="正方形/長方形 78">
                <a:extLst>
                  <a:ext uri="{FF2B5EF4-FFF2-40B4-BE49-F238E27FC236}">
                    <a16:creationId xmlns:a16="http://schemas.microsoft.com/office/drawing/2014/main" id="{11E72E9B-993E-45BE-B5B3-BBACFA7CB3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429" y="5365451"/>
                <a:ext cx="3110274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正方形/長方形 79">
                <a:extLst>
                  <a:ext uri="{FF2B5EF4-FFF2-40B4-BE49-F238E27FC236}">
                    <a16:creationId xmlns:a16="http://schemas.microsoft.com/office/drawing/2014/main" id="{4ACD4E4B-D558-4793-BD80-E1F5D87E15BB}"/>
                  </a:ext>
                </a:extLst>
              </p:cNvPr>
              <p:cNvSpPr/>
              <p:nvPr/>
            </p:nvSpPr>
            <p:spPr>
              <a:xfrm>
                <a:off x="11436813" y="5178650"/>
                <a:ext cx="63991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ja-JP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altLang="ja-JP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altLang="ja-JP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0" name="正方形/長方形 79">
                <a:extLst>
                  <a:ext uri="{FF2B5EF4-FFF2-40B4-BE49-F238E27FC236}">
                    <a16:creationId xmlns:a16="http://schemas.microsoft.com/office/drawing/2014/main" id="{4ACD4E4B-D558-4793-BD80-E1F5D87E15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6813" y="5178650"/>
                <a:ext cx="639919" cy="276999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正方形/長方形 80">
                <a:extLst>
                  <a:ext uri="{FF2B5EF4-FFF2-40B4-BE49-F238E27FC236}">
                    <a16:creationId xmlns:a16="http://schemas.microsoft.com/office/drawing/2014/main" id="{8B42A079-8017-4F8B-B45A-549301C91CFE}"/>
                  </a:ext>
                </a:extLst>
              </p:cNvPr>
              <p:cNvSpPr/>
              <p:nvPr/>
            </p:nvSpPr>
            <p:spPr>
              <a:xfrm>
                <a:off x="11436813" y="5691078"/>
                <a:ext cx="63991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ja-JP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altLang="ja-JP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altLang="ja-JP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1" name="正方形/長方形 80">
                <a:extLst>
                  <a:ext uri="{FF2B5EF4-FFF2-40B4-BE49-F238E27FC236}">
                    <a16:creationId xmlns:a16="http://schemas.microsoft.com/office/drawing/2014/main" id="{8B42A079-8017-4F8B-B45A-549301C91C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6813" y="5691078"/>
                <a:ext cx="639919" cy="276999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FAC1BEA8-2E39-4020-AAE5-13B6C9A33346}"/>
              </a:ext>
            </a:extLst>
          </p:cNvPr>
          <p:cNvGrpSpPr/>
          <p:nvPr/>
        </p:nvGrpSpPr>
        <p:grpSpPr>
          <a:xfrm>
            <a:off x="2917930" y="858840"/>
            <a:ext cx="8994948" cy="1249197"/>
            <a:chOff x="2270806" y="231701"/>
            <a:chExt cx="8994948" cy="1249197"/>
          </a:xfrm>
        </p:grpSpPr>
        <p:cxnSp>
          <p:nvCxnSpPr>
            <p:cNvPr id="83" name="直線コネクタ 82">
              <a:extLst>
                <a:ext uri="{FF2B5EF4-FFF2-40B4-BE49-F238E27FC236}">
                  <a16:creationId xmlns:a16="http://schemas.microsoft.com/office/drawing/2014/main" id="{7474C859-E2CE-4318-874D-C51EB770D6A8}"/>
                </a:ext>
              </a:extLst>
            </p:cNvPr>
            <p:cNvCxnSpPr>
              <a:cxnSpLocks/>
            </p:cNvCxnSpPr>
            <p:nvPr/>
          </p:nvCxnSpPr>
          <p:spPr>
            <a:xfrm>
              <a:off x="2414457" y="1025078"/>
              <a:ext cx="3761596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楕円 83">
              <a:extLst>
                <a:ext uri="{FF2B5EF4-FFF2-40B4-BE49-F238E27FC236}">
                  <a16:creationId xmlns:a16="http://schemas.microsoft.com/office/drawing/2014/main" id="{D4CC9893-5FA3-416B-AD88-73026F8B4D7F}"/>
                </a:ext>
              </a:extLst>
            </p:cNvPr>
            <p:cNvSpPr/>
            <p:nvPr/>
          </p:nvSpPr>
          <p:spPr>
            <a:xfrm>
              <a:off x="2771428" y="843438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85" name="楕円 84">
              <a:extLst>
                <a:ext uri="{FF2B5EF4-FFF2-40B4-BE49-F238E27FC236}">
                  <a16:creationId xmlns:a16="http://schemas.microsoft.com/office/drawing/2014/main" id="{1DB1D58A-6AFA-4D81-971A-19ABF8D75130}"/>
                </a:ext>
              </a:extLst>
            </p:cNvPr>
            <p:cNvSpPr/>
            <p:nvPr/>
          </p:nvSpPr>
          <p:spPr>
            <a:xfrm>
              <a:off x="4684929" y="836694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86" name="直線矢印コネクタ 85">
              <a:extLst>
                <a:ext uri="{FF2B5EF4-FFF2-40B4-BE49-F238E27FC236}">
                  <a16:creationId xmlns:a16="http://schemas.microsoft.com/office/drawing/2014/main" id="{1800FD08-FCCF-428A-A370-FB7F25EA8931}"/>
                </a:ext>
              </a:extLst>
            </p:cNvPr>
            <p:cNvCxnSpPr>
              <a:cxnSpLocks/>
            </p:cNvCxnSpPr>
            <p:nvPr/>
          </p:nvCxnSpPr>
          <p:spPr>
            <a:xfrm>
              <a:off x="3075533" y="995490"/>
              <a:ext cx="44775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正方形/長方形 86">
                  <a:extLst>
                    <a:ext uri="{FF2B5EF4-FFF2-40B4-BE49-F238E27FC236}">
                      <a16:creationId xmlns:a16="http://schemas.microsoft.com/office/drawing/2014/main" id="{FFFC0184-9E0A-4D1A-8B93-9A515C75FCFC}"/>
                    </a:ext>
                  </a:extLst>
                </p:cNvPr>
                <p:cNvSpPr/>
                <p:nvPr/>
              </p:nvSpPr>
              <p:spPr>
                <a:xfrm>
                  <a:off x="3115909" y="1111566"/>
                  <a:ext cx="992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正方形/長方形 23">
                  <a:extLst>
                    <a:ext uri="{FF2B5EF4-FFF2-40B4-BE49-F238E27FC236}">
                      <a16:creationId xmlns:a16="http://schemas.microsoft.com/office/drawing/2014/main" id="{DDA3D92C-5F6E-4224-8645-9734FDA43B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5909" y="1111566"/>
                  <a:ext cx="992579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直線矢印コネクタ 87">
              <a:extLst>
                <a:ext uri="{FF2B5EF4-FFF2-40B4-BE49-F238E27FC236}">
                  <a16:creationId xmlns:a16="http://schemas.microsoft.com/office/drawing/2014/main" id="{C3AE8D49-486E-417D-9A99-56BB7628AE0C}"/>
                </a:ext>
              </a:extLst>
            </p:cNvPr>
            <p:cNvCxnSpPr>
              <a:cxnSpLocks/>
            </p:cNvCxnSpPr>
            <p:nvPr/>
          </p:nvCxnSpPr>
          <p:spPr>
            <a:xfrm>
              <a:off x="5001381" y="995473"/>
              <a:ext cx="42787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正方形/長方形 88">
                  <a:extLst>
                    <a:ext uri="{FF2B5EF4-FFF2-40B4-BE49-F238E27FC236}">
                      <a16:creationId xmlns:a16="http://schemas.microsoft.com/office/drawing/2014/main" id="{3D61933C-F828-4B87-B084-D2172570BCDA}"/>
                    </a:ext>
                  </a:extLst>
                </p:cNvPr>
                <p:cNvSpPr/>
                <p:nvPr/>
              </p:nvSpPr>
              <p:spPr>
                <a:xfrm>
                  <a:off x="4725982" y="1111566"/>
                  <a:ext cx="992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正方形/長方形 25">
                  <a:extLst>
                    <a:ext uri="{FF2B5EF4-FFF2-40B4-BE49-F238E27FC236}">
                      <a16:creationId xmlns:a16="http://schemas.microsoft.com/office/drawing/2014/main" id="{C321E7A2-09A3-41DB-8D02-687E59D229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5982" y="1111566"/>
                  <a:ext cx="992579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正方形/長方形 89">
                  <a:extLst>
                    <a:ext uri="{FF2B5EF4-FFF2-40B4-BE49-F238E27FC236}">
                      <a16:creationId xmlns:a16="http://schemas.microsoft.com/office/drawing/2014/main" id="{CF4C0192-72F4-4D75-8381-B636DDC3B3AC}"/>
                    </a:ext>
                  </a:extLst>
                </p:cNvPr>
                <p:cNvSpPr/>
                <p:nvPr/>
              </p:nvSpPr>
              <p:spPr>
                <a:xfrm>
                  <a:off x="2270806" y="405975"/>
                  <a:ext cx="84510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𝒌𝒈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正方形/長方形 26">
                  <a:extLst>
                    <a:ext uri="{FF2B5EF4-FFF2-40B4-BE49-F238E27FC236}">
                      <a16:creationId xmlns:a16="http://schemas.microsoft.com/office/drawing/2014/main" id="{D5A0BBF2-F8C7-4298-8344-F977D60C26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0806" y="405975"/>
                  <a:ext cx="845103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正方形/長方形 90">
                  <a:extLst>
                    <a:ext uri="{FF2B5EF4-FFF2-40B4-BE49-F238E27FC236}">
                      <a16:creationId xmlns:a16="http://schemas.microsoft.com/office/drawing/2014/main" id="{751535F2-3A97-4E0F-A488-A18C7E85B41D}"/>
                    </a:ext>
                  </a:extLst>
                </p:cNvPr>
                <p:cNvSpPr/>
                <p:nvPr/>
              </p:nvSpPr>
              <p:spPr>
                <a:xfrm>
                  <a:off x="4799719" y="405975"/>
                  <a:ext cx="84510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𝒌𝒈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正方形/長方形 27">
                  <a:extLst>
                    <a:ext uri="{FF2B5EF4-FFF2-40B4-BE49-F238E27FC236}">
                      <a16:creationId xmlns:a16="http://schemas.microsoft.com/office/drawing/2014/main" id="{662DB9FD-31A4-4EAE-BDBE-3F677A5893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9719" y="405975"/>
                  <a:ext cx="845103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2" name="正方形/長方形 91">
              <a:extLst>
                <a:ext uri="{FF2B5EF4-FFF2-40B4-BE49-F238E27FC236}">
                  <a16:creationId xmlns:a16="http://schemas.microsoft.com/office/drawing/2014/main" id="{3C996878-EF01-4E04-9755-CC9CB2249900}"/>
                </a:ext>
              </a:extLst>
            </p:cNvPr>
            <p:cNvSpPr/>
            <p:nvPr/>
          </p:nvSpPr>
          <p:spPr>
            <a:xfrm>
              <a:off x="3442719" y="231701"/>
              <a:ext cx="14897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【</a:t>
              </a:r>
              <a:r>
                <a:rPr lang="ja-JP" altLang="en-US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衝突前</a:t>
              </a:r>
              <a:r>
                <a:rPr lang="en-US" altLang="ja-JP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】</a:t>
              </a:r>
              <a:endPara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grpSp>
          <p:nvGrpSpPr>
            <p:cNvPr id="93" name="グループ化 92">
              <a:extLst>
                <a:ext uri="{FF2B5EF4-FFF2-40B4-BE49-F238E27FC236}">
                  <a16:creationId xmlns:a16="http://schemas.microsoft.com/office/drawing/2014/main" id="{A021A96E-D4B4-435B-A05E-A58F26CB8B5D}"/>
                </a:ext>
              </a:extLst>
            </p:cNvPr>
            <p:cNvGrpSpPr/>
            <p:nvPr/>
          </p:nvGrpSpPr>
          <p:grpSpPr>
            <a:xfrm>
              <a:off x="6483119" y="232391"/>
              <a:ext cx="4782635" cy="1221161"/>
              <a:chOff x="8067318" y="1854244"/>
              <a:chExt cx="4347850" cy="1221161"/>
            </a:xfrm>
          </p:grpSpPr>
          <p:cxnSp>
            <p:nvCxnSpPr>
              <p:cNvPr id="94" name="直線コネクタ 93">
                <a:extLst>
                  <a:ext uri="{FF2B5EF4-FFF2-40B4-BE49-F238E27FC236}">
                    <a16:creationId xmlns:a16="http://schemas.microsoft.com/office/drawing/2014/main" id="{257247B9-DEDE-442B-9DA2-8CA0CFC61A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67318" y="2615792"/>
                <a:ext cx="3761596" cy="0"/>
              </a:xfrm>
              <a:prstGeom prst="line">
                <a:avLst/>
              </a:prstGeom>
              <a:ln w="1905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楕円 94">
                <a:extLst>
                  <a:ext uri="{FF2B5EF4-FFF2-40B4-BE49-F238E27FC236}">
                    <a16:creationId xmlns:a16="http://schemas.microsoft.com/office/drawing/2014/main" id="{2EDBB875-D40A-4D37-A146-5FB98094668C}"/>
                  </a:ext>
                </a:extLst>
              </p:cNvPr>
              <p:cNvSpPr/>
              <p:nvPr/>
            </p:nvSpPr>
            <p:spPr>
              <a:xfrm>
                <a:off x="9004327" y="2467102"/>
                <a:ext cx="304105" cy="304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96" name="楕円 95">
                <a:extLst>
                  <a:ext uri="{FF2B5EF4-FFF2-40B4-BE49-F238E27FC236}">
                    <a16:creationId xmlns:a16="http://schemas.microsoft.com/office/drawing/2014/main" id="{FDDED146-BF09-451A-A23E-06DCCEBBE5FB}"/>
                  </a:ext>
                </a:extLst>
              </p:cNvPr>
              <p:cNvSpPr/>
              <p:nvPr/>
            </p:nvSpPr>
            <p:spPr>
              <a:xfrm>
                <a:off x="10855974" y="2460376"/>
                <a:ext cx="304105" cy="304105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cxnSp>
            <p:nvCxnSpPr>
              <p:cNvPr id="97" name="直線矢印コネクタ 96">
                <a:extLst>
                  <a:ext uri="{FF2B5EF4-FFF2-40B4-BE49-F238E27FC236}">
                    <a16:creationId xmlns:a16="http://schemas.microsoft.com/office/drawing/2014/main" id="{F41CB58B-42D2-4DF2-8216-2847EEDF50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08432" y="2619155"/>
                <a:ext cx="447752" cy="0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正方形/長方形 97">
                    <a:extLst>
                      <a:ext uri="{FF2B5EF4-FFF2-40B4-BE49-F238E27FC236}">
                        <a16:creationId xmlns:a16="http://schemas.microsoft.com/office/drawing/2014/main" id="{1C579275-F165-4026-A235-FBB633078270}"/>
                      </a:ext>
                    </a:extLst>
                  </p:cNvPr>
                  <p:cNvSpPr/>
                  <p:nvPr/>
                </p:nvSpPr>
                <p:spPr>
                  <a:xfrm>
                    <a:off x="9348807" y="2706073"/>
                    <a:ext cx="117365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′[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en-US" altLang="ja-JP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正方形/長方形 34">
                    <a:extLst>
                      <a:ext uri="{FF2B5EF4-FFF2-40B4-BE49-F238E27FC236}">
                        <a16:creationId xmlns:a16="http://schemas.microsoft.com/office/drawing/2014/main" id="{06E8E681-085A-43B2-ADCA-8D01B360D35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48807" y="2706073"/>
                    <a:ext cx="1173655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4754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9" name="直線矢印コネクタ 98">
                <a:extLst>
                  <a:ext uri="{FF2B5EF4-FFF2-40B4-BE49-F238E27FC236}">
                    <a16:creationId xmlns:a16="http://schemas.microsoft.com/office/drawing/2014/main" id="{85C0F2F2-6A8D-4F9B-97B7-17E07F48F7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60079" y="2615792"/>
                <a:ext cx="447752" cy="0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正方形/長方形 99">
                    <a:extLst>
                      <a:ext uri="{FF2B5EF4-FFF2-40B4-BE49-F238E27FC236}">
                        <a16:creationId xmlns:a16="http://schemas.microsoft.com/office/drawing/2014/main" id="{C089683C-9600-4C5F-A672-6A2539F2CF5C}"/>
                      </a:ext>
                    </a:extLst>
                  </p:cNvPr>
                  <p:cNvSpPr/>
                  <p:nvPr/>
                </p:nvSpPr>
                <p:spPr>
                  <a:xfrm>
                    <a:off x="11231895" y="2706073"/>
                    <a:ext cx="118327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en-US" altLang="ja-JP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en-US" altLang="ja-JP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正方形/長方形 36">
                    <a:extLst>
                      <a:ext uri="{FF2B5EF4-FFF2-40B4-BE49-F238E27FC236}">
                        <a16:creationId xmlns:a16="http://schemas.microsoft.com/office/drawing/2014/main" id="{02E13B87-8878-445F-92DB-A1F483B6878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31895" y="2706073"/>
                    <a:ext cx="1183273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4754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1" name="正方形/長方形 100">
                <a:extLst>
                  <a:ext uri="{FF2B5EF4-FFF2-40B4-BE49-F238E27FC236}">
                    <a16:creationId xmlns:a16="http://schemas.microsoft.com/office/drawing/2014/main" id="{EA6785D8-4B3E-4F39-ACEA-587FB9660DFF}"/>
                  </a:ext>
                </a:extLst>
              </p:cNvPr>
              <p:cNvSpPr/>
              <p:nvPr/>
            </p:nvSpPr>
            <p:spPr>
              <a:xfrm>
                <a:off x="9621474" y="1854244"/>
                <a:ext cx="148979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0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【</a:t>
                </a:r>
                <a:r>
                  <a:rPr lang="ja-JP" altLang="en-US" sz="20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衝突後</a:t>
                </a:r>
                <a:r>
                  <a:rPr lang="en-US" altLang="ja-JP" sz="20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】</a:t>
                </a:r>
                <a:endParaRPr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249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75" grpId="0"/>
      <p:bldP spid="76" grpId="0"/>
      <p:bldP spid="77" grpId="0"/>
      <p:bldP spid="78" grpId="0"/>
      <p:bldP spid="79" grpId="0"/>
      <p:bldP spid="80" grpId="0"/>
      <p:bldP spid="8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衝突前後の２物体の速度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41" name="コンテンツ プレースホルダー 2">
            <a:extLst>
              <a:ext uri="{FF2B5EF4-FFF2-40B4-BE49-F238E27FC236}">
                <a16:creationId xmlns:a16="http://schemas.microsoft.com/office/drawing/2014/main" id="{02FD1EFC-18DB-4653-B21E-C627B6928237}"/>
              </a:ext>
            </a:extLst>
          </p:cNvPr>
          <p:cNvSpPr txBox="1">
            <a:spLocks/>
          </p:cNvSpPr>
          <p:nvPr/>
        </p:nvSpPr>
        <p:spPr>
          <a:xfrm>
            <a:off x="318444" y="838658"/>
            <a:ext cx="1293207" cy="5031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練習３</a:t>
            </a: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3DB249A7-CF3E-49FC-964E-2A1DDD4725D6}"/>
              </a:ext>
            </a:extLst>
          </p:cNvPr>
          <p:cNvSpPr/>
          <p:nvPr/>
        </p:nvSpPr>
        <p:spPr>
          <a:xfrm>
            <a:off x="344379" y="1908045"/>
            <a:ext cx="75564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2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運動量保存則より</a:t>
            </a:r>
            <a:endParaRPr lang="en-US" altLang="ja-JP" sz="20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endParaRPr lang="en-US" altLang="ja-JP" sz="20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r>
              <a:rPr lang="ja-JP" altLang="en-US" sz="2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171A2C59-893B-4A97-8225-12959D00FE2F}"/>
              </a:ext>
            </a:extLst>
          </p:cNvPr>
          <p:cNvSpPr/>
          <p:nvPr/>
        </p:nvSpPr>
        <p:spPr>
          <a:xfrm>
            <a:off x="312456" y="3313809"/>
            <a:ext cx="51487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反発係数の式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67440208-A8C1-4464-99FF-1DADBBF770B5}"/>
              </a:ext>
            </a:extLst>
          </p:cNvPr>
          <p:cNvSpPr/>
          <p:nvPr/>
        </p:nvSpPr>
        <p:spPr>
          <a:xfrm>
            <a:off x="5793687" y="357527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①②より</a:t>
            </a:r>
          </a:p>
        </p:txBody>
      </p: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2EAB2DDD-80C7-486A-B8D9-B1EC4E558204}"/>
              </a:ext>
            </a:extLst>
          </p:cNvPr>
          <p:cNvCxnSpPr>
            <a:cxnSpLocks/>
          </p:cNvCxnSpPr>
          <p:nvPr/>
        </p:nvCxnSpPr>
        <p:spPr>
          <a:xfrm>
            <a:off x="5781653" y="5306810"/>
            <a:ext cx="605346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3B91CA33-C7AC-48D0-8205-12D6382F15ED}"/>
                  </a:ext>
                </a:extLst>
              </p:cNvPr>
              <p:cNvSpPr/>
              <p:nvPr/>
            </p:nvSpPr>
            <p:spPr>
              <a:xfrm>
                <a:off x="10723183" y="5586109"/>
                <a:ext cx="601447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ja-JP" sz="1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altLang="ja-JP" sz="1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sz="1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altLang="ja-JP" sz="1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3B91CA33-C7AC-48D0-8205-12D6382F15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3183" y="5586109"/>
                <a:ext cx="601447" cy="261610"/>
              </a:xfrm>
              <a:prstGeom prst="rect">
                <a:avLst/>
              </a:prstGeom>
              <a:blipFill>
                <a:blip r:embed="rId2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74D571D9-22E2-4792-9CCE-055DEAE5C0A0}"/>
                  </a:ext>
                </a:extLst>
              </p:cNvPr>
              <p:cNvSpPr/>
              <p:nvPr/>
            </p:nvSpPr>
            <p:spPr>
              <a:xfrm>
                <a:off x="697379" y="2443831"/>
                <a:ext cx="606275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b>
                        <m:sSub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ja-JP" altLang="en-US" sz="36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74D571D9-22E2-4792-9CCE-055DEAE5C0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79" y="2443831"/>
                <a:ext cx="606275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AA6D552F-1317-4123-9AFC-7569C821DD6C}"/>
                  </a:ext>
                </a:extLst>
              </p:cNvPr>
              <p:cNvSpPr/>
              <p:nvPr/>
            </p:nvSpPr>
            <p:spPr>
              <a:xfrm>
                <a:off x="656289" y="3468196"/>
                <a:ext cx="3932359" cy="1273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′−</m:t>
                          </m:r>
                          <m:sSub>
                            <m:sSubPr>
                              <m:ctrlP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ja-JP" altLang="en-US" sz="3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AA6D552F-1317-4123-9AFC-7569C821D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89" y="3468196"/>
                <a:ext cx="3932359" cy="1273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7DC18E4D-B1A4-4438-965D-68BDD1B4A901}"/>
                  </a:ext>
                </a:extLst>
              </p:cNvPr>
              <p:cNvSpPr/>
              <p:nvPr/>
            </p:nvSpPr>
            <p:spPr>
              <a:xfrm>
                <a:off x="6985946" y="3412949"/>
                <a:ext cx="423532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b>
                        <m:sSub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ja-JP" altLang="en-US" sz="36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7DC18E4D-B1A4-4438-965D-68BDD1B4A9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946" y="3412949"/>
                <a:ext cx="423532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DEA22923-15AA-496C-8044-729AF66279A6}"/>
                  </a:ext>
                </a:extLst>
              </p:cNvPr>
              <p:cNvSpPr/>
              <p:nvPr/>
            </p:nvSpPr>
            <p:spPr>
              <a:xfrm>
                <a:off x="7350564" y="4642655"/>
                <a:ext cx="339054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.4=</m:t>
                      </m:r>
                      <m:sSub>
                        <m:sSub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ja-JP" altLang="en-US" sz="3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DEA22923-15AA-496C-8044-729AF66279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564" y="4642655"/>
                <a:ext cx="3390544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69F6D646-1CF9-412C-993B-AE8CB94CF5E4}"/>
                  </a:ext>
                </a:extLst>
              </p:cNvPr>
              <p:cNvSpPr/>
              <p:nvPr/>
            </p:nvSpPr>
            <p:spPr>
              <a:xfrm>
                <a:off x="5418273" y="5308328"/>
                <a:ext cx="555620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−6.6=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bSup>
                        <m:sSubSupPr>
                          <m:ctrlP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  <m:sup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  <m:sup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ja-JP" altLang="en-US" sz="3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69F6D646-1CF9-412C-993B-AE8CB94CF5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273" y="5308328"/>
                <a:ext cx="5556201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3100892C-BF39-4974-8357-C47054D77143}"/>
                  </a:ext>
                </a:extLst>
              </p:cNvPr>
              <p:cNvSpPr/>
              <p:nvPr/>
            </p:nvSpPr>
            <p:spPr>
              <a:xfrm>
                <a:off x="6770795" y="4033701"/>
                <a:ext cx="419845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→−</m:t>
                      </m:r>
                      <m:r>
                        <a:rPr lang="en-US" altLang="ja-JP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altLang="ja-JP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3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altLang="ja-JP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ja-JP" sz="36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altLang="ja-JP" sz="3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altLang="ja-JP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ja-JP" altLang="en-US" sz="36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3100892C-BF39-4974-8357-C47054D771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795" y="4033701"/>
                <a:ext cx="4198457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2A7A44A9-2EDC-4811-887A-604804F701D1}"/>
              </a:ext>
            </a:extLst>
          </p:cNvPr>
          <p:cNvGrpSpPr/>
          <p:nvPr/>
        </p:nvGrpSpPr>
        <p:grpSpPr>
          <a:xfrm>
            <a:off x="2866596" y="918052"/>
            <a:ext cx="8968518" cy="1221851"/>
            <a:chOff x="2297236" y="231701"/>
            <a:chExt cx="8968518" cy="1221851"/>
          </a:xfrm>
        </p:grpSpPr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9CD9AF1C-A6CB-499C-A13F-BB29874F92C1}"/>
                </a:ext>
              </a:extLst>
            </p:cNvPr>
            <p:cNvCxnSpPr>
              <a:cxnSpLocks/>
            </p:cNvCxnSpPr>
            <p:nvPr/>
          </p:nvCxnSpPr>
          <p:spPr>
            <a:xfrm>
              <a:off x="2297236" y="992127"/>
              <a:ext cx="3761596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38D03765-B09D-46EE-A636-265A646823D5}"/>
                </a:ext>
              </a:extLst>
            </p:cNvPr>
            <p:cNvSpPr/>
            <p:nvPr/>
          </p:nvSpPr>
          <p:spPr>
            <a:xfrm>
              <a:off x="2771428" y="843438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4681C1BC-749D-4133-9EEC-788EFF7CA3EE}"/>
                </a:ext>
              </a:extLst>
            </p:cNvPr>
            <p:cNvSpPr/>
            <p:nvPr/>
          </p:nvSpPr>
          <p:spPr>
            <a:xfrm>
              <a:off x="5255744" y="836711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55796F98-DBE4-4C2E-99B2-A32ED4990388}"/>
                </a:ext>
              </a:extLst>
            </p:cNvPr>
            <p:cNvCxnSpPr>
              <a:cxnSpLocks/>
            </p:cNvCxnSpPr>
            <p:nvPr/>
          </p:nvCxnSpPr>
          <p:spPr>
            <a:xfrm>
              <a:off x="3075533" y="995490"/>
              <a:ext cx="44775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正方形/長方形 22">
                  <a:extLst>
                    <a:ext uri="{FF2B5EF4-FFF2-40B4-BE49-F238E27FC236}">
                      <a16:creationId xmlns:a16="http://schemas.microsoft.com/office/drawing/2014/main" id="{AB7E7C7A-0427-472A-9055-04616F2FA230}"/>
                    </a:ext>
                  </a:extLst>
                </p:cNvPr>
                <p:cNvSpPr/>
                <p:nvPr/>
              </p:nvSpPr>
              <p:spPr>
                <a:xfrm>
                  <a:off x="3115909" y="1046431"/>
                  <a:ext cx="992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正方形/長方形 52">
                  <a:extLst>
                    <a:ext uri="{FF2B5EF4-FFF2-40B4-BE49-F238E27FC236}">
                      <a16:creationId xmlns:a16="http://schemas.microsoft.com/office/drawing/2014/main" id="{537E34E5-BBBC-41B1-971B-0673169AFA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5909" y="1046431"/>
                  <a:ext cx="992579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直線矢印コネクタ 23">
              <a:extLst>
                <a:ext uri="{FF2B5EF4-FFF2-40B4-BE49-F238E27FC236}">
                  <a16:creationId xmlns:a16="http://schemas.microsoft.com/office/drawing/2014/main" id="{F6D9439A-57B1-4BB2-80A4-9F70916460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41158" y="992127"/>
              <a:ext cx="513696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正方形/長方形 24">
                  <a:extLst>
                    <a:ext uri="{FF2B5EF4-FFF2-40B4-BE49-F238E27FC236}">
                      <a16:creationId xmlns:a16="http://schemas.microsoft.com/office/drawing/2014/main" id="{0D4BDE13-8F88-4E42-A84F-570EB21DBFB0}"/>
                    </a:ext>
                  </a:extLst>
                </p:cNvPr>
                <p:cNvSpPr/>
                <p:nvPr/>
              </p:nvSpPr>
              <p:spPr>
                <a:xfrm>
                  <a:off x="4725982" y="1046431"/>
                  <a:ext cx="116570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正方形/長方形 54">
                  <a:extLst>
                    <a:ext uri="{FF2B5EF4-FFF2-40B4-BE49-F238E27FC236}">
                      <a16:creationId xmlns:a16="http://schemas.microsoft.com/office/drawing/2014/main" id="{C0BA1311-7A97-4966-AE28-9D89084B92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5982" y="1046431"/>
                  <a:ext cx="1165704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正方形/長方形 25">
                  <a:extLst>
                    <a:ext uri="{FF2B5EF4-FFF2-40B4-BE49-F238E27FC236}">
                      <a16:creationId xmlns:a16="http://schemas.microsoft.com/office/drawing/2014/main" id="{44DDDBE1-A6CF-47FF-96C5-80265525FBB6}"/>
                    </a:ext>
                  </a:extLst>
                </p:cNvPr>
                <p:cNvSpPr/>
                <p:nvPr/>
              </p:nvSpPr>
              <p:spPr>
                <a:xfrm>
                  <a:off x="2521256" y="405975"/>
                  <a:ext cx="84510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𝒌𝒈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正方形/長方形 55">
                  <a:extLst>
                    <a:ext uri="{FF2B5EF4-FFF2-40B4-BE49-F238E27FC236}">
                      <a16:creationId xmlns:a16="http://schemas.microsoft.com/office/drawing/2014/main" id="{CA9B231C-13A0-4048-AF3C-CF9CFC4AC4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1256" y="405975"/>
                  <a:ext cx="845103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正方形/長方形 26">
                  <a:extLst>
                    <a:ext uri="{FF2B5EF4-FFF2-40B4-BE49-F238E27FC236}">
                      <a16:creationId xmlns:a16="http://schemas.microsoft.com/office/drawing/2014/main" id="{6AC06D43-58F6-4FB5-AE12-89FE47D75B61}"/>
                    </a:ext>
                  </a:extLst>
                </p:cNvPr>
                <p:cNvSpPr/>
                <p:nvPr/>
              </p:nvSpPr>
              <p:spPr>
                <a:xfrm>
                  <a:off x="5141790" y="405975"/>
                  <a:ext cx="84510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𝒌𝒈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正方形/長方形 56">
                  <a:extLst>
                    <a:ext uri="{FF2B5EF4-FFF2-40B4-BE49-F238E27FC236}">
                      <a16:creationId xmlns:a16="http://schemas.microsoft.com/office/drawing/2014/main" id="{AC395C14-F8C1-4578-90AC-0C4EB1E3054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1790" y="405975"/>
                  <a:ext cx="845103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A78ABB92-5E86-480C-BB5C-293249B76A81}"/>
                </a:ext>
              </a:extLst>
            </p:cNvPr>
            <p:cNvSpPr/>
            <p:nvPr/>
          </p:nvSpPr>
          <p:spPr>
            <a:xfrm>
              <a:off x="3442719" y="231701"/>
              <a:ext cx="14897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【</a:t>
              </a:r>
              <a:r>
                <a:rPr lang="ja-JP" altLang="en-US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衝突前</a:t>
              </a:r>
              <a:r>
                <a:rPr lang="en-US" altLang="ja-JP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】</a:t>
              </a:r>
              <a:endPara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BD9785AD-F464-4E26-A91C-296B742282EB}"/>
                </a:ext>
              </a:extLst>
            </p:cNvPr>
            <p:cNvGrpSpPr/>
            <p:nvPr/>
          </p:nvGrpSpPr>
          <p:grpSpPr>
            <a:xfrm>
              <a:off x="6483119" y="232391"/>
              <a:ext cx="4782635" cy="1221161"/>
              <a:chOff x="8067318" y="1854244"/>
              <a:chExt cx="4347850" cy="1221161"/>
            </a:xfrm>
          </p:grpSpPr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DEB7B431-3EA1-4A2A-B21A-9BDAE1357C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67318" y="2615792"/>
                <a:ext cx="3761596" cy="0"/>
              </a:xfrm>
              <a:prstGeom prst="line">
                <a:avLst/>
              </a:prstGeom>
              <a:ln w="1905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楕円 30">
                <a:extLst>
                  <a:ext uri="{FF2B5EF4-FFF2-40B4-BE49-F238E27FC236}">
                    <a16:creationId xmlns:a16="http://schemas.microsoft.com/office/drawing/2014/main" id="{1FC52A72-F029-4901-8FF2-1AA6378619BD}"/>
                  </a:ext>
                </a:extLst>
              </p:cNvPr>
              <p:cNvSpPr/>
              <p:nvPr/>
            </p:nvSpPr>
            <p:spPr>
              <a:xfrm>
                <a:off x="9004327" y="2467102"/>
                <a:ext cx="304105" cy="304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32" name="楕円 31">
                <a:extLst>
                  <a:ext uri="{FF2B5EF4-FFF2-40B4-BE49-F238E27FC236}">
                    <a16:creationId xmlns:a16="http://schemas.microsoft.com/office/drawing/2014/main" id="{183D87A5-C43E-454A-A1B4-10F6920E415F}"/>
                  </a:ext>
                </a:extLst>
              </p:cNvPr>
              <p:cNvSpPr/>
              <p:nvPr/>
            </p:nvSpPr>
            <p:spPr>
              <a:xfrm>
                <a:off x="10855974" y="2460376"/>
                <a:ext cx="304105" cy="304105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cxnSp>
            <p:nvCxnSpPr>
              <p:cNvPr id="33" name="直線矢印コネクタ 32">
                <a:extLst>
                  <a:ext uri="{FF2B5EF4-FFF2-40B4-BE49-F238E27FC236}">
                    <a16:creationId xmlns:a16="http://schemas.microsoft.com/office/drawing/2014/main" id="{1FBA89D0-2232-4209-ABAA-28CC5E0278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08432" y="2619155"/>
                <a:ext cx="447752" cy="0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正方形/長方形 33">
                    <a:extLst>
                      <a:ext uri="{FF2B5EF4-FFF2-40B4-BE49-F238E27FC236}">
                        <a16:creationId xmlns:a16="http://schemas.microsoft.com/office/drawing/2014/main" id="{B2BB3DAE-3BB4-4831-B41D-36419B42E80C}"/>
                      </a:ext>
                    </a:extLst>
                  </p:cNvPr>
                  <p:cNvSpPr/>
                  <p:nvPr/>
                </p:nvSpPr>
                <p:spPr>
                  <a:xfrm>
                    <a:off x="9348807" y="2706073"/>
                    <a:ext cx="117365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′[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en-US" altLang="ja-JP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4" name="正方形/長方形 63">
                    <a:extLst>
                      <a:ext uri="{FF2B5EF4-FFF2-40B4-BE49-F238E27FC236}">
                        <a16:creationId xmlns:a16="http://schemas.microsoft.com/office/drawing/2014/main" id="{F2133BF6-9349-476E-A6C7-4BC365A89DE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48807" y="2706073"/>
                    <a:ext cx="1173655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4754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直線矢印コネクタ 34">
                <a:extLst>
                  <a:ext uri="{FF2B5EF4-FFF2-40B4-BE49-F238E27FC236}">
                    <a16:creationId xmlns:a16="http://schemas.microsoft.com/office/drawing/2014/main" id="{327261CC-11B9-49D2-8022-B9BC2656AA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60079" y="2615792"/>
                <a:ext cx="447752" cy="0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正方形/長方形 35">
                    <a:extLst>
                      <a:ext uri="{FF2B5EF4-FFF2-40B4-BE49-F238E27FC236}">
                        <a16:creationId xmlns:a16="http://schemas.microsoft.com/office/drawing/2014/main" id="{6FBDA8F4-A921-4CCC-ADDE-F5129F1E3286}"/>
                      </a:ext>
                    </a:extLst>
                  </p:cNvPr>
                  <p:cNvSpPr/>
                  <p:nvPr/>
                </p:nvSpPr>
                <p:spPr>
                  <a:xfrm>
                    <a:off x="11231895" y="2706073"/>
                    <a:ext cx="118327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en-US" altLang="ja-JP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en-US" altLang="ja-JP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6" name="正方形/長方形 65">
                    <a:extLst>
                      <a:ext uri="{FF2B5EF4-FFF2-40B4-BE49-F238E27FC236}">
                        <a16:creationId xmlns:a16="http://schemas.microsoft.com/office/drawing/2014/main" id="{7333F125-28EF-4F51-8E23-3CDC2CADAAE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31895" y="2706073"/>
                    <a:ext cx="1183273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4754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AA418B45-CCD2-473C-A0E2-1CCF08BDF401}"/>
                  </a:ext>
                </a:extLst>
              </p:cNvPr>
              <p:cNvSpPr/>
              <p:nvPr/>
            </p:nvSpPr>
            <p:spPr>
              <a:xfrm>
                <a:off x="9621474" y="1854244"/>
                <a:ext cx="148979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0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【</a:t>
                </a:r>
                <a:r>
                  <a:rPr lang="ja-JP" altLang="en-US" sz="20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衝突後</a:t>
                </a:r>
                <a:r>
                  <a:rPr lang="en-US" altLang="ja-JP" sz="20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】</a:t>
                </a:r>
                <a:endParaRPr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30EB78EE-8381-4914-91C5-F08346F1FD46}"/>
                  </a:ext>
                </a:extLst>
              </p:cNvPr>
              <p:cNvSpPr/>
              <p:nvPr/>
            </p:nvSpPr>
            <p:spPr>
              <a:xfrm>
                <a:off x="10798798" y="6098686"/>
                <a:ext cx="601447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ja-JP" sz="1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altLang="ja-JP" sz="1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sz="1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altLang="ja-JP" sz="1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30EB78EE-8381-4914-91C5-F08346F1FD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8798" y="6098686"/>
                <a:ext cx="601447" cy="261610"/>
              </a:xfrm>
              <a:prstGeom prst="rect">
                <a:avLst/>
              </a:prstGeom>
              <a:blipFill>
                <a:blip r:embed="rId2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63415CCE-F3E6-43E4-80FE-27DD943BC956}"/>
                  </a:ext>
                </a:extLst>
              </p:cNvPr>
              <p:cNvSpPr/>
              <p:nvPr/>
            </p:nvSpPr>
            <p:spPr>
              <a:xfrm>
                <a:off x="7959504" y="5846922"/>
                <a:ext cx="304115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ja-JP" altLang="en-US" sz="3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63415CCE-F3E6-43E4-80FE-27DD943BC9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504" y="5846922"/>
                <a:ext cx="3041154" cy="646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B80F7EF2-69FA-4EFC-AD2A-E365B4B3451A}"/>
              </a:ext>
            </a:extLst>
          </p:cNvPr>
          <p:cNvSpPr/>
          <p:nvPr/>
        </p:nvSpPr>
        <p:spPr>
          <a:xfrm>
            <a:off x="5658665" y="4127655"/>
            <a:ext cx="1329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÷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749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38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衝突前後の２物体の速度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41" name="コンテンツ プレースホルダー 2">
            <a:extLst>
              <a:ext uri="{FF2B5EF4-FFF2-40B4-BE49-F238E27FC236}">
                <a16:creationId xmlns:a16="http://schemas.microsoft.com/office/drawing/2014/main" id="{02FD1EFC-18DB-4653-B21E-C627B6928237}"/>
              </a:ext>
            </a:extLst>
          </p:cNvPr>
          <p:cNvSpPr txBox="1">
            <a:spLocks/>
          </p:cNvSpPr>
          <p:nvPr/>
        </p:nvSpPr>
        <p:spPr>
          <a:xfrm>
            <a:off x="318444" y="838658"/>
            <a:ext cx="1293207" cy="5031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練習４</a:t>
            </a: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3DB249A7-CF3E-49FC-964E-2A1DDD4725D6}"/>
              </a:ext>
            </a:extLst>
          </p:cNvPr>
          <p:cNvSpPr/>
          <p:nvPr/>
        </p:nvSpPr>
        <p:spPr>
          <a:xfrm>
            <a:off x="344379" y="1968855"/>
            <a:ext cx="75564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2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運動量保存則より</a:t>
            </a:r>
            <a:endParaRPr lang="en-US" altLang="ja-JP" sz="24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endParaRPr lang="en-US" altLang="ja-JP" sz="24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r>
              <a:rPr lang="ja-JP" altLang="en-US" sz="2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171A2C59-893B-4A97-8225-12959D00FE2F}"/>
              </a:ext>
            </a:extLst>
          </p:cNvPr>
          <p:cNvSpPr/>
          <p:nvPr/>
        </p:nvSpPr>
        <p:spPr>
          <a:xfrm>
            <a:off x="312456" y="3374619"/>
            <a:ext cx="5148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反発係数の式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67440208-A8C1-4464-99FF-1DADBBF770B5}"/>
              </a:ext>
            </a:extLst>
          </p:cNvPr>
          <p:cNvSpPr/>
          <p:nvPr/>
        </p:nvSpPr>
        <p:spPr>
          <a:xfrm>
            <a:off x="5856274" y="366541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①②より</a:t>
            </a:r>
          </a:p>
        </p:txBody>
      </p: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2EAB2DDD-80C7-486A-B8D9-B1EC4E558204}"/>
              </a:ext>
            </a:extLst>
          </p:cNvPr>
          <p:cNvCxnSpPr/>
          <p:nvPr/>
        </p:nvCxnSpPr>
        <p:spPr>
          <a:xfrm>
            <a:off x="6489563" y="4825247"/>
            <a:ext cx="46640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FF03EBC3-1CE0-4C16-A22F-C6713A3BF15C}"/>
              </a:ext>
            </a:extLst>
          </p:cNvPr>
          <p:cNvGrpSpPr/>
          <p:nvPr/>
        </p:nvGrpSpPr>
        <p:grpSpPr>
          <a:xfrm>
            <a:off x="2878608" y="889951"/>
            <a:ext cx="8994948" cy="1249197"/>
            <a:chOff x="2270806" y="231701"/>
            <a:chExt cx="8994948" cy="1249197"/>
          </a:xfrm>
        </p:grpSpPr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8DA0CF1A-8CF5-489A-A85A-61224D52D22B}"/>
                </a:ext>
              </a:extLst>
            </p:cNvPr>
            <p:cNvCxnSpPr>
              <a:cxnSpLocks/>
            </p:cNvCxnSpPr>
            <p:nvPr/>
          </p:nvCxnSpPr>
          <p:spPr>
            <a:xfrm>
              <a:off x="2297236" y="992127"/>
              <a:ext cx="3761596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44BE8607-0555-4F72-BC0E-657069094F08}"/>
                </a:ext>
              </a:extLst>
            </p:cNvPr>
            <p:cNvSpPr/>
            <p:nvPr/>
          </p:nvSpPr>
          <p:spPr>
            <a:xfrm>
              <a:off x="2771428" y="843438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72357115-DA48-498A-B2D0-2518928D3B1C}"/>
                </a:ext>
              </a:extLst>
            </p:cNvPr>
            <p:cNvSpPr/>
            <p:nvPr/>
          </p:nvSpPr>
          <p:spPr>
            <a:xfrm>
              <a:off x="4684929" y="836694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id="{ADC558AA-3A3D-43F5-B11E-9B1B266B9A48}"/>
                </a:ext>
              </a:extLst>
            </p:cNvPr>
            <p:cNvCxnSpPr>
              <a:cxnSpLocks/>
            </p:cNvCxnSpPr>
            <p:nvPr/>
          </p:nvCxnSpPr>
          <p:spPr>
            <a:xfrm>
              <a:off x="3075533" y="995490"/>
              <a:ext cx="44775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正方形/長方形 15">
                  <a:extLst>
                    <a:ext uri="{FF2B5EF4-FFF2-40B4-BE49-F238E27FC236}">
                      <a16:creationId xmlns:a16="http://schemas.microsoft.com/office/drawing/2014/main" id="{1DA8FA17-C21B-455F-A785-79F593560D3A}"/>
                    </a:ext>
                  </a:extLst>
                </p:cNvPr>
                <p:cNvSpPr/>
                <p:nvPr/>
              </p:nvSpPr>
              <p:spPr>
                <a:xfrm>
                  <a:off x="3115909" y="1111566"/>
                  <a:ext cx="992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正方形/長方形 49">
                  <a:extLst>
                    <a:ext uri="{FF2B5EF4-FFF2-40B4-BE49-F238E27FC236}">
                      <a16:creationId xmlns:a16="http://schemas.microsoft.com/office/drawing/2014/main" id="{BD1A6505-24F2-44ED-B1A2-ACF0CAB36F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5909" y="1111566"/>
                  <a:ext cx="992579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695CE70E-5F51-46C0-8600-8689482E4BA6}"/>
                </a:ext>
              </a:extLst>
            </p:cNvPr>
            <p:cNvCxnSpPr>
              <a:cxnSpLocks/>
            </p:cNvCxnSpPr>
            <p:nvPr/>
          </p:nvCxnSpPr>
          <p:spPr>
            <a:xfrm>
              <a:off x="5001381" y="995473"/>
              <a:ext cx="42787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正方形/長方形 17">
                  <a:extLst>
                    <a:ext uri="{FF2B5EF4-FFF2-40B4-BE49-F238E27FC236}">
                      <a16:creationId xmlns:a16="http://schemas.microsoft.com/office/drawing/2014/main" id="{2FAE5165-AB9F-4ECC-ABA9-4F021DF51046}"/>
                    </a:ext>
                  </a:extLst>
                </p:cNvPr>
                <p:cNvSpPr/>
                <p:nvPr/>
              </p:nvSpPr>
              <p:spPr>
                <a:xfrm>
                  <a:off x="4725982" y="1111566"/>
                  <a:ext cx="992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正方形/長方形 51">
                  <a:extLst>
                    <a:ext uri="{FF2B5EF4-FFF2-40B4-BE49-F238E27FC236}">
                      <a16:creationId xmlns:a16="http://schemas.microsoft.com/office/drawing/2014/main" id="{E78FB3ED-BFF2-4C16-91FD-89391A6DC9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5982" y="1111566"/>
                  <a:ext cx="992579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正方形/長方形 18">
                  <a:extLst>
                    <a:ext uri="{FF2B5EF4-FFF2-40B4-BE49-F238E27FC236}">
                      <a16:creationId xmlns:a16="http://schemas.microsoft.com/office/drawing/2014/main" id="{9D275332-7409-4889-8124-E203DE171A16}"/>
                    </a:ext>
                  </a:extLst>
                </p:cNvPr>
                <p:cNvSpPr/>
                <p:nvPr/>
              </p:nvSpPr>
              <p:spPr>
                <a:xfrm>
                  <a:off x="2270806" y="405975"/>
                  <a:ext cx="84510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𝒌𝒈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正方形/長方形 52">
                  <a:extLst>
                    <a:ext uri="{FF2B5EF4-FFF2-40B4-BE49-F238E27FC236}">
                      <a16:creationId xmlns:a16="http://schemas.microsoft.com/office/drawing/2014/main" id="{046C5772-F5C6-4D86-B2ED-7242693178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0806" y="405975"/>
                  <a:ext cx="845103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正方形/長方形 19">
                  <a:extLst>
                    <a:ext uri="{FF2B5EF4-FFF2-40B4-BE49-F238E27FC236}">
                      <a16:creationId xmlns:a16="http://schemas.microsoft.com/office/drawing/2014/main" id="{BCB62AAE-2459-40CB-A627-8E3C5E3C2597}"/>
                    </a:ext>
                  </a:extLst>
                </p:cNvPr>
                <p:cNvSpPr/>
                <p:nvPr/>
              </p:nvSpPr>
              <p:spPr>
                <a:xfrm>
                  <a:off x="4799719" y="405975"/>
                  <a:ext cx="84510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𝒌𝒈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正方形/長方形 53">
                  <a:extLst>
                    <a:ext uri="{FF2B5EF4-FFF2-40B4-BE49-F238E27FC236}">
                      <a16:creationId xmlns:a16="http://schemas.microsoft.com/office/drawing/2014/main" id="{3C1BA956-01C4-409F-8EF6-310C95BC4E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9719" y="405975"/>
                  <a:ext cx="845103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627CCC4A-C9A3-4BCE-9F31-8BFA7FA93278}"/>
                </a:ext>
              </a:extLst>
            </p:cNvPr>
            <p:cNvSpPr/>
            <p:nvPr/>
          </p:nvSpPr>
          <p:spPr>
            <a:xfrm>
              <a:off x="3442719" y="231701"/>
              <a:ext cx="14897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【</a:t>
              </a:r>
              <a:r>
                <a:rPr lang="ja-JP" altLang="en-US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衝突前</a:t>
              </a:r>
              <a:r>
                <a:rPr lang="en-US" altLang="ja-JP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】</a:t>
              </a:r>
              <a:endPara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4B0E606D-FD2F-4CE9-ADC5-057E008594B1}"/>
                </a:ext>
              </a:extLst>
            </p:cNvPr>
            <p:cNvGrpSpPr/>
            <p:nvPr/>
          </p:nvGrpSpPr>
          <p:grpSpPr>
            <a:xfrm>
              <a:off x="6483119" y="232391"/>
              <a:ext cx="4782635" cy="1221161"/>
              <a:chOff x="8067318" y="1854244"/>
              <a:chExt cx="4347850" cy="1221161"/>
            </a:xfrm>
          </p:grpSpPr>
          <p:cxnSp>
            <p:nvCxnSpPr>
              <p:cNvPr id="23" name="直線コネクタ 22">
                <a:extLst>
                  <a:ext uri="{FF2B5EF4-FFF2-40B4-BE49-F238E27FC236}">
                    <a16:creationId xmlns:a16="http://schemas.microsoft.com/office/drawing/2014/main" id="{5A6BC00E-B76F-4F10-85AF-EAC114217B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67318" y="2615792"/>
                <a:ext cx="3761596" cy="0"/>
              </a:xfrm>
              <a:prstGeom prst="line">
                <a:avLst/>
              </a:prstGeom>
              <a:ln w="1905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楕円 23">
                <a:extLst>
                  <a:ext uri="{FF2B5EF4-FFF2-40B4-BE49-F238E27FC236}">
                    <a16:creationId xmlns:a16="http://schemas.microsoft.com/office/drawing/2014/main" id="{10470D10-8811-441D-88F7-B3F255A30B54}"/>
                  </a:ext>
                </a:extLst>
              </p:cNvPr>
              <p:cNvSpPr/>
              <p:nvPr/>
            </p:nvSpPr>
            <p:spPr>
              <a:xfrm>
                <a:off x="9004327" y="2467102"/>
                <a:ext cx="304105" cy="304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25" name="楕円 24">
                <a:extLst>
                  <a:ext uri="{FF2B5EF4-FFF2-40B4-BE49-F238E27FC236}">
                    <a16:creationId xmlns:a16="http://schemas.microsoft.com/office/drawing/2014/main" id="{DE51CAB5-770F-4ADA-9890-044526331F3D}"/>
                  </a:ext>
                </a:extLst>
              </p:cNvPr>
              <p:cNvSpPr/>
              <p:nvPr/>
            </p:nvSpPr>
            <p:spPr>
              <a:xfrm>
                <a:off x="10855974" y="2460376"/>
                <a:ext cx="304105" cy="304105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cxnSp>
            <p:nvCxnSpPr>
              <p:cNvPr id="26" name="直線矢印コネクタ 25">
                <a:extLst>
                  <a:ext uri="{FF2B5EF4-FFF2-40B4-BE49-F238E27FC236}">
                    <a16:creationId xmlns:a16="http://schemas.microsoft.com/office/drawing/2014/main" id="{C248F5F0-DF29-452C-977D-A4ADEA1407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08432" y="2619155"/>
                <a:ext cx="447752" cy="0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正方形/長方形 26">
                    <a:extLst>
                      <a:ext uri="{FF2B5EF4-FFF2-40B4-BE49-F238E27FC236}">
                        <a16:creationId xmlns:a16="http://schemas.microsoft.com/office/drawing/2014/main" id="{D04C3351-508F-42A7-B91E-9C3FC3E756F4}"/>
                      </a:ext>
                    </a:extLst>
                  </p:cNvPr>
                  <p:cNvSpPr/>
                  <p:nvPr/>
                </p:nvSpPr>
                <p:spPr>
                  <a:xfrm>
                    <a:off x="9348807" y="2706073"/>
                    <a:ext cx="117365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′[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en-US" altLang="ja-JP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1" name="正方形/長方形 60">
                    <a:extLst>
                      <a:ext uri="{FF2B5EF4-FFF2-40B4-BE49-F238E27FC236}">
                        <a16:creationId xmlns:a16="http://schemas.microsoft.com/office/drawing/2014/main" id="{3B049D9F-CA9F-4B92-AF8B-C39B4910E36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48807" y="2706073"/>
                    <a:ext cx="1173655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4754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" name="直線矢印コネクタ 27">
                <a:extLst>
                  <a:ext uri="{FF2B5EF4-FFF2-40B4-BE49-F238E27FC236}">
                    <a16:creationId xmlns:a16="http://schemas.microsoft.com/office/drawing/2014/main" id="{627A4C70-C48B-4580-9377-4633FADFE1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60079" y="2615792"/>
                <a:ext cx="447752" cy="0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正方形/長方形 28">
                    <a:extLst>
                      <a:ext uri="{FF2B5EF4-FFF2-40B4-BE49-F238E27FC236}">
                        <a16:creationId xmlns:a16="http://schemas.microsoft.com/office/drawing/2014/main" id="{57DCB07D-0564-4F35-9C49-FE4B5635B22C}"/>
                      </a:ext>
                    </a:extLst>
                  </p:cNvPr>
                  <p:cNvSpPr/>
                  <p:nvPr/>
                </p:nvSpPr>
                <p:spPr>
                  <a:xfrm>
                    <a:off x="11231895" y="2706073"/>
                    <a:ext cx="118327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en-US" altLang="ja-JP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en-US" altLang="ja-JP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3" name="正方形/長方形 62">
                    <a:extLst>
                      <a:ext uri="{FF2B5EF4-FFF2-40B4-BE49-F238E27FC236}">
                        <a16:creationId xmlns:a16="http://schemas.microsoft.com/office/drawing/2014/main" id="{3AC2AC08-85C9-48E6-B1E2-FF12E2A4CCF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31895" y="2706073"/>
                    <a:ext cx="1183273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4754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C6E76995-BDB8-4597-9A08-95B7451E0873}"/>
                  </a:ext>
                </a:extLst>
              </p:cNvPr>
              <p:cNvSpPr/>
              <p:nvPr/>
            </p:nvSpPr>
            <p:spPr>
              <a:xfrm>
                <a:off x="9621474" y="1854244"/>
                <a:ext cx="148979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0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【</a:t>
                </a:r>
                <a:r>
                  <a:rPr lang="ja-JP" altLang="en-US" sz="20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衝突後</a:t>
                </a:r>
                <a:r>
                  <a:rPr lang="en-US" altLang="ja-JP" sz="20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】</a:t>
                </a:r>
                <a:endParaRPr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D624C406-A9C3-4D18-BB76-9A8F620A7FE8}"/>
                  </a:ext>
                </a:extLst>
              </p:cNvPr>
              <p:cNvSpPr/>
              <p:nvPr/>
            </p:nvSpPr>
            <p:spPr>
              <a:xfrm>
                <a:off x="11561633" y="5202065"/>
                <a:ext cx="63991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ja-JP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altLang="ja-JP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altLang="ja-JP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D624C406-A9C3-4D18-BB76-9A8F620A7F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1633" y="5202065"/>
                <a:ext cx="639919" cy="276999"/>
              </a:xfrm>
              <a:prstGeom prst="rect">
                <a:avLst/>
              </a:prstGeom>
              <a:blipFill>
                <a:blip r:embed="rId16"/>
                <a:stretch>
                  <a:fillRect b="-108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1E292076-BE19-4D8F-972D-3EAD93B9E714}"/>
                  </a:ext>
                </a:extLst>
              </p:cNvPr>
              <p:cNvSpPr/>
              <p:nvPr/>
            </p:nvSpPr>
            <p:spPr>
              <a:xfrm>
                <a:off x="11556151" y="5839926"/>
                <a:ext cx="63991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ja-JP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altLang="ja-JP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altLang="ja-JP" sz="1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1E292076-BE19-4D8F-972D-3EAD93B9E7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6151" y="5839926"/>
                <a:ext cx="639919" cy="276999"/>
              </a:xfrm>
              <a:prstGeom prst="rect">
                <a:avLst/>
              </a:prstGeom>
              <a:blipFill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78D182E8-1F63-4A0F-9E0C-713D8FCE6EA0}"/>
                  </a:ext>
                </a:extLst>
              </p:cNvPr>
              <p:cNvSpPr/>
              <p:nvPr/>
            </p:nvSpPr>
            <p:spPr>
              <a:xfrm>
                <a:off x="743065" y="2596077"/>
                <a:ext cx="669170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altLang="ja-JP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ja-JP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sSub>
                        <m:sSubPr>
                          <m:ctrlP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ja-JP" altLang="en-US" sz="4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78D182E8-1F63-4A0F-9E0C-713D8FCE6E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65" y="2596077"/>
                <a:ext cx="6691704" cy="70788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AF25D6B1-D9C5-4A16-958D-81B2C77ED219}"/>
                  </a:ext>
                </a:extLst>
              </p:cNvPr>
              <p:cNvSpPr/>
              <p:nvPr/>
            </p:nvSpPr>
            <p:spPr>
              <a:xfrm>
                <a:off x="743065" y="3518123"/>
                <a:ext cx="4325543" cy="1295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′−</m:t>
                          </m:r>
                          <m:sSub>
                            <m:sSubPr>
                              <m:ctrlP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ja-JP" altLang="en-US" sz="4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AF25D6B1-D9C5-4A16-958D-81B2C77ED2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65" y="3518123"/>
                <a:ext cx="4325543" cy="129561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C16E9865-B9D8-4CFC-BE6E-9E13C893640A}"/>
                  </a:ext>
                </a:extLst>
              </p:cNvPr>
              <p:cNvSpPr/>
              <p:nvPr/>
            </p:nvSpPr>
            <p:spPr>
              <a:xfrm>
                <a:off x="7049374" y="3475360"/>
                <a:ext cx="427803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𝟒𝟐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ja-JP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sSub>
                        <m:sSubPr>
                          <m:ctrlP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ja-JP" altLang="en-US" sz="4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C16E9865-B9D8-4CFC-BE6E-9E13C89364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374" y="3475360"/>
                <a:ext cx="4278031" cy="70788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B31BE8B7-EF60-44C7-9A43-9B5ABBDF9DA4}"/>
                  </a:ext>
                </a:extLst>
              </p:cNvPr>
              <p:cNvSpPr/>
              <p:nvPr/>
            </p:nvSpPr>
            <p:spPr>
              <a:xfrm>
                <a:off x="7045794" y="4113220"/>
                <a:ext cx="385695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altLang="ja-JP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′−</m:t>
                      </m:r>
                      <m:sSub>
                        <m:sSubPr>
                          <m:ctrlP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altLang="ja-JP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ja-JP" altLang="en-US" sz="4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B31BE8B7-EF60-44C7-9A43-9B5ABBDF9D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794" y="4113220"/>
                <a:ext cx="3856953" cy="70788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643535F9-B194-455B-82FF-332F8E52C7D2}"/>
                  </a:ext>
                </a:extLst>
              </p:cNvPr>
              <p:cNvSpPr/>
              <p:nvPr/>
            </p:nvSpPr>
            <p:spPr>
              <a:xfrm>
                <a:off x="5296788" y="4910305"/>
                <a:ext cx="641310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𝟒𝟑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sSubSup>
                        <m:sSubSupPr>
                          <m:ctrlP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  <m:sup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  <m:sup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</m:oMath>
                  </m:oMathPara>
                </a14:m>
                <a:endParaRPr lang="ja-JP" altLang="en-US" sz="4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643535F9-B194-455B-82FF-332F8E52C7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788" y="4910305"/>
                <a:ext cx="6413101" cy="70788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0F55BF25-86B7-4697-B0C1-0FEB3A9B7492}"/>
                  </a:ext>
                </a:extLst>
              </p:cNvPr>
              <p:cNvSpPr/>
              <p:nvPr/>
            </p:nvSpPr>
            <p:spPr>
              <a:xfrm>
                <a:off x="8449859" y="5548165"/>
                <a:ext cx="325800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𝟕𝟐</m:t>
                      </m:r>
                    </m:oMath>
                  </m:oMathPara>
                </a14:m>
                <a:endParaRPr lang="ja-JP" altLang="en-US" sz="4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0F55BF25-86B7-4697-B0C1-0FEB3A9B74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859" y="5548165"/>
                <a:ext cx="3258008" cy="70788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90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衝突前後の２物体の速度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39" name="コンテンツ プレースホルダー 2">
            <a:extLst>
              <a:ext uri="{FF2B5EF4-FFF2-40B4-BE49-F238E27FC236}">
                <a16:creationId xmlns:a16="http://schemas.microsoft.com/office/drawing/2014/main" id="{EB36418D-4A5F-48AB-8D33-8053626428D6}"/>
              </a:ext>
            </a:extLst>
          </p:cNvPr>
          <p:cNvSpPr txBox="1">
            <a:spLocks/>
          </p:cNvSpPr>
          <p:nvPr/>
        </p:nvSpPr>
        <p:spPr>
          <a:xfrm>
            <a:off x="9581283" y="3643022"/>
            <a:ext cx="2581238" cy="1761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①ある</a:t>
            </a:r>
            <a:endParaRPr lang="en-US" altLang="ja-JP" sz="5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②ない</a:t>
            </a:r>
            <a:endParaRPr lang="en-US" altLang="ja-JP" sz="5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3" name="コンテンツ プレースホルダー 2">
            <a:extLst>
              <a:ext uri="{FF2B5EF4-FFF2-40B4-BE49-F238E27FC236}">
                <a16:creationId xmlns:a16="http://schemas.microsoft.com/office/drawing/2014/main" id="{D024F76E-885B-4DBC-AFEC-6B04EC6238C5}"/>
              </a:ext>
            </a:extLst>
          </p:cNvPr>
          <p:cNvSpPr txBox="1">
            <a:spLocks/>
          </p:cNvSpPr>
          <p:nvPr/>
        </p:nvSpPr>
        <p:spPr>
          <a:xfrm>
            <a:off x="295446" y="844738"/>
            <a:ext cx="11853150" cy="2269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課題①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２つの球Ａ・Ｂがある。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球Ａを静止している球Ｂに衝突させる。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衝突後、球Ｂだけが動き出し、球Ａが静止することはあるか。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また、ある場合にはその条件を、ない場合にはその理由を答えなさい。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B05A6A4-C9AF-4BEB-82C0-DC0755DBB30E}"/>
              </a:ext>
            </a:extLst>
          </p:cNvPr>
          <p:cNvGrpSpPr/>
          <p:nvPr/>
        </p:nvGrpSpPr>
        <p:grpSpPr>
          <a:xfrm>
            <a:off x="745029" y="3335036"/>
            <a:ext cx="7992894" cy="2541385"/>
            <a:chOff x="617706" y="3188411"/>
            <a:chExt cx="9709583" cy="3087216"/>
          </a:xfrm>
        </p:grpSpPr>
        <p:sp>
          <p:nvSpPr>
            <p:cNvPr id="40" name="楕円 39">
              <a:extLst>
                <a:ext uri="{FF2B5EF4-FFF2-40B4-BE49-F238E27FC236}">
                  <a16:creationId xmlns:a16="http://schemas.microsoft.com/office/drawing/2014/main" id="{4C8B64B0-9E80-465D-B44D-6F04A641DB3B}"/>
                </a:ext>
              </a:extLst>
            </p:cNvPr>
            <p:cNvSpPr/>
            <p:nvPr/>
          </p:nvSpPr>
          <p:spPr>
            <a:xfrm>
              <a:off x="1962221" y="3318697"/>
              <a:ext cx="880533" cy="88053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2" name="楕円 41">
              <a:extLst>
                <a:ext uri="{FF2B5EF4-FFF2-40B4-BE49-F238E27FC236}">
                  <a16:creationId xmlns:a16="http://schemas.microsoft.com/office/drawing/2014/main" id="{56081812-EF76-48FA-BFB8-5A9E9E1E799E}"/>
                </a:ext>
              </a:extLst>
            </p:cNvPr>
            <p:cNvSpPr/>
            <p:nvPr/>
          </p:nvSpPr>
          <p:spPr>
            <a:xfrm>
              <a:off x="5162622" y="3188411"/>
              <a:ext cx="1142999" cy="1142999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CA8DA588-D877-4159-9767-D2727450E930}"/>
                </a:ext>
              </a:extLst>
            </p:cNvPr>
            <p:cNvSpPr/>
            <p:nvPr/>
          </p:nvSpPr>
          <p:spPr>
            <a:xfrm>
              <a:off x="2130123" y="3562545"/>
              <a:ext cx="660522" cy="373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球Ａ</a:t>
              </a:r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7ADF2811-E4DE-468A-8D65-4A0C6F777016}"/>
                </a:ext>
              </a:extLst>
            </p:cNvPr>
            <p:cNvSpPr/>
            <p:nvPr/>
          </p:nvSpPr>
          <p:spPr>
            <a:xfrm>
              <a:off x="5457523" y="3571012"/>
              <a:ext cx="660522" cy="373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球Ｂ</a:t>
              </a:r>
            </a:p>
          </p:txBody>
        </p:sp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D78E74C9-4036-4FE0-A502-4E9949B49EF7}"/>
                </a:ext>
              </a:extLst>
            </p:cNvPr>
            <p:cNvCxnSpPr>
              <a:cxnSpLocks/>
            </p:cNvCxnSpPr>
            <p:nvPr/>
          </p:nvCxnSpPr>
          <p:spPr>
            <a:xfrm>
              <a:off x="2884101" y="3758964"/>
              <a:ext cx="1567321" cy="0"/>
            </a:xfrm>
            <a:prstGeom prst="straightConnector1">
              <a:avLst/>
            </a:prstGeom>
            <a:ln w="276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楕円 46">
              <a:extLst>
                <a:ext uri="{FF2B5EF4-FFF2-40B4-BE49-F238E27FC236}">
                  <a16:creationId xmlns:a16="http://schemas.microsoft.com/office/drawing/2014/main" id="{985A9138-D28F-4F7E-B3A1-D5DFF7FB0D52}"/>
                </a:ext>
              </a:extLst>
            </p:cNvPr>
            <p:cNvSpPr/>
            <p:nvPr/>
          </p:nvSpPr>
          <p:spPr>
            <a:xfrm>
              <a:off x="4375221" y="4822476"/>
              <a:ext cx="880533" cy="88053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8" name="楕円 47">
              <a:extLst>
                <a:ext uri="{FF2B5EF4-FFF2-40B4-BE49-F238E27FC236}">
                  <a16:creationId xmlns:a16="http://schemas.microsoft.com/office/drawing/2014/main" id="{3908D93C-7EB9-4951-8C12-AF3C24E58758}"/>
                </a:ext>
              </a:extLst>
            </p:cNvPr>
            <p:cNvSpPr/>
            <p:nvPr/>
          </p:nvSpPr>
          <p:spPr>
            <a:xfrm>
              <a:off x="7575622" y="4695477"/>
              <a:ext cx="1142999" cy="1142999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AFA5838F-6D57-43CA-891A-436E796E6465}"/>
                </a:ext>
              </a:extLst>
            </p:cNvPr>
            <p:cNvSpPr/>
            <p:nvPr/>
          </p:nvSpPr>
          <p:spPr>
            <a:xfrm>
              <a:off x="4543123" y="5069611"/>
              <a:ext cx="660522" cy="373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球Ａ</a:t>
              </a:r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845325EB-8F04-4961-A956-A837BE2CDAC1}"/>
                </a:ext>
              </a:extLst>
            </p:cNvPr>
            <p:cNvSpPr/>
            <p:nvPr/>
          </p:nvSpPr>
          <p:spPr>
            <a:xfrm>
              <a:off x="7870523" y="5078078"/>
              <a:ext cx="660522" cy="373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球Ｂ</a:t>
              </a:r>
            </a:p>
          </p:txBody>
        </p: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62CDECB1-B98C-42FE-BD78-17F68B1245BA}"/>
                </a:ext>
              </a:extLst>
            </p:cNvPr>
            <p:cNvCxnSpPr>
              <a:cxnSpLocks/>
            </p:cNvCxnSpPr>
            <p:nvPr/>
          </p:nvCxnSpPr>
          <p:spPr>
            <a:xfrm>
              <a:off x="8759968" y="5266030"/>
              <a:ext cx="1567321" cy="0"/>
            </a:xfrm>
            <a:prstGeom prst="straightConnector1">
              <a:avLst/>
            </a:prstGeom>
            <a:ln w="276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1AACABD0-3352-4C2D-9160-DF9726EA2AB1}"/>
                </a:ext>
              </a:extLst>
            </p:cNvPr>
            <p:cNvSpPr/>
            <p:nvPr/>
          </p:nvSpPr>
          <p:spPr>
            <a:xfrm>
              <a:off x="3090643" y="5025389"/>
              <a:ext cx="1159027" cy="4860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衝突後</a:t>
              </a:r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E8159DC9-861D-4B65-BE85-D5CE3B3B1FE3}"/>
                </a:ext>
              </a:extLst>
            </p:cNvPr>
            <p:cNvSpPr/>
            <p:nvPr/>
          </p:nvSpPr>
          <p:spPr>
            <a:xfrm>
              <a:off x="617706" y="3460944"/>
              <a:ext cx="1159027" cy="4860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衝突前</a:t>
              </a:r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D04720E1-83BD-4041-84CE-892BEBBB6563}"/>
                </a:ext>
              </a:extLst>
            </p:cNvPr>
            <p:cNvSpPr/>
            <p:nvPr/>
          </p:nvSpPr>
          <p:spPr>
            <a:xfrm>
              <a:off x="4387688" y="5789582"/>
              <a:ext cx="847461" cy="4860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静止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1228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衝突前後の２物体の速度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21" name="コンテンツ プレースホルダー 2">
            <a:extLst>
              <a:ext uri="{FF2B5EF4-FFF2-40B4-BE49-F238E27FC236}">
                <a16:creationId xmlns:a16="http://schemas.microsoft.com/office/drawing/2014/main" id="{55201DC1-3175-4136-A1C7-08908171E7A1}"/>
              </a:ext>
            </a:extLst>
          </p:cNvPr>
          <p:cNvSpPr txBox="1">
            <a:spLocks/>
          </p:cNvSpPr>
          <p:nvPr/>
        </p:nvSpPr>
        <p:spPr>
          <a:xfrm>
            <a:off x="9744080" y="3948688"/>
            <a:ext cx="2581238" cy="1761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①ある</a:t>
            </a:r>
            <a:endParaRPr lang="en-US" altLang="ja-JP" sz="5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②ない</a:t>
            </a:r>
            <a:endParaRPr lang="en-US" altLang="ja-JP" sz="5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コンテンツ プレースホルダー 2">
            <a:extLst>
              <a:ext uri="{FF2B5EF4-FFF2-40B4-BE49-F238E27FC236}">
                <a16:creationId xmlns:a16="http://schemas.microsoft.com/office/drawing/2014/main" id="{8C44D4A0-ED9C-4BDD-B827-4A49192E4ADC}"/>
              </a:ext>
            </a:extLst>
          </p:cNvPr>
          <p:cNvSpPr txBox="1">
            <a:spLocks/>
          </p:cNvSpPr>
          <p:nvPr/>
        </p:nvSpPr>
        <p:spPr>
          <a:xfrm>
            <a:off x="130722" y="897688"/>
            <a:ext cx="11853150" cy="3158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課題②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２つの球Ａ・Ｂがある。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球Ａを静止している球Ｂに衝突させる。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衝突後、球Ｂが衝突する前の球Ａより大きな速さで動き出すことはあるか。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また、ある場合にはその条件を、ない場合にはその理由を答えなさい。</a:t>
            </a: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3D2A67A0-2D3F-46B0-858A-3E17B758DA3C}"/>
              </a:ext>
            </a:extLst>
          </p:cNvPr>
          <p:cNvGrpSpPr/>
          <p:nvPr/>
        </p:nvGrpSpPr>
        <p:grpSpPr>
          <a:xfrm>
            <a:off x="428555" y="3778002"/>
            <a:ext cx="8129549" cy="2210426"/>
            <a:chOff x="399618" y="3843868"/>
            <a:chExt cx="9684183" cy="2633131"/>
          </a:xfrm>
        </p:grpSpPr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D6079516-5932-41D8-BD25-019FCDE5DE42}"/>
                </a:ext>
              </a:extLst>
            </p:cNvPr>
            <p:cNvSpPr/>
            <p:nvPr/>
          </p:nvSpPr>
          <p:spPr>
            <a:xfrm>
              <a:off x="1744133" y="3953933"/>
              <a:ext cx="880533" cy="88053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CFA6B3FF-089A-461A-8360-9088BAEDB421}"/>
                </a:ext>
              </a:extLst>
            </p:cNvPr>
            <p:cNvSpPr/>
            <p:nvPr/>
          </p:nvSpPr>
          <p:spPr>
            <a:xfrm>
              <a:off x="4495801" y="3843868"/>
              <a:ext cx="1142999" cy="1142999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B79B15FA-C5AD-4AA2-B5AA-4CB04FFB4130}"/>
                </a:ext>
              </a:extLst>
            </p:cNvPr>
            <p:cNvSpPr/>
            <p:nvPr/>
          </p:nvSpPr>
          <p:spPr>
            <a:xfrm>
              <a:off x="1912035" y="4201069"/>
              <a:ext cx="647720" cy="3666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球Ａ</a:t>
              </a: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68AEC613-5691-4DE5-A6EF-14C9C04F4673}"/>
                </a:ext>
              </a:extLst>
            </p:cNvPr>
            <p:cNvSpPr/>
            <p:nvPr/>
          </p:nvSpPr>
          <p:spPr>
            <a:xfrm>
              <a:off x="4790702" y="4226469"/>
              <a:ext cx="647720" cy="3666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球Ｂ</a:t>
              </a:r>
            </a:p>
          </p:txBody>
        </p:sp>
        <p:cxnSp>
          <p:nvCxnSpPr>
            <p:cNvPr id="28" name="直線矢印コネクタ 27">
              <a:extLst>
                <a:ext uri="{FF2B5EF4-FFF2-40B4-BE49-F238E27FC236}">
                  <a16:creationId xmlns:a16="http://schemas.microsoft.com/office/drawing/2014/main" id="{145EC147-6E0D-4D49-ADDA-C6CEFC4B5345}"/>
                </a:ext>
              </a:extLst>
            </p:cNvPr>
            <p:cNvCxnSpPr>
              <a:cxnSpLocks/>
            </p:cNvCxnSpPr>
            <p:nvPr/>
          </p:nvCxnSpPr>
          <p:spPr>
            <a:xfrm>
              <a:off x="2666013" y="4397487"/>
              <a:ext cx="1567321" cy="0"/>
            </a:xfrm>
            <a:prstGeom prst="straightConnector1">
              <a:avLst/>
            </a:prstGeom>
            <a:ln w="276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DC074BE5-69EB-4606-9245-F514CB23289A}"/>
                </a:ext>
              </a:extLst>
            </p:cNvPr>
            <p:cNvSpPr/>
            <p:nvPr/>
          </p:nvSpPr>
          <p:spPr>
            <a:xfrm>
              <a:off x="4690533" y="5460999"/>
              <a:ext cx="880533" cy="88053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C4D7891B-DEAC-4E61-B84A-E359833949B5}"/>
                </a:ext>
              </a:extLst>
            </p:cNvPr>
            <p:cNvSpPr/>
            <p:nvPr/>
          </p:nvSpPr>
          <p:spPr>
            <a:xfrm>
              <a:off x="6654800" y="5334000"/>
              <a:ext cx="1142999" cy="1142999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90DA24A2-4E5E-462D-A171-73F610BD5B98}"/>
                </a:ext>
              </a:extLst>
            </p:cNvPr>
            <p:cNvSpPr/>
            <p:nvPr/>
          </p:nvSpPr>
          <p:spPr>
            <a:xfrm>
              <a:off x="4858435" y="5708134"/>
              <a:ext cx="647720" cy="3666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球Ａ</a:t>
              </a:r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5436B3A2-8C03-4554-8B62-93AD1976A858}"/>
                </a:ext>
              </a:extLst>
            </p:cNvPr>
            <p:cNvSpPr/>
            <p:nvPr/>
          </p:nvSpPr>
          <p:spPr>
            <a:xfrm>
              <a:off x="6949700" y="5716601"/>
              <a:ext cx="647720" cy="3666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球Ｂ</a:t>
              </a:r>
            </a:p>
          </p:txBody>
        </p:sp>
        <p:cxnSp>
          <p:nvCxnSpPr>
            <p:cNvPr id="33" name="直線矢印コネクタ 32">
              <a:extLst>
                <a:ext uri="{FF2B5EF4-FFF2-40B4-BE49-F238E27FC236}">
                  <a16:creationId xmlns:a16="http://schemas.microsoft.com/office/drawing/2014/main" id="{5B0D9B43-0B2C-48F2-85EE-63002184F61C}"/>
                </a:ext>
              </a:extLst>
            </p:cNvPr>
            <p:cNvCxnSpPr>
              <a:cxnSpLocks/>
            </p:cNvCxnSpPr>
            <p:nvPr/>
          </p:nvCxnSpPr>
          <p:spPr>
            <a:xfrm>
              <a:off x="7806267" y="5913020"/>
              <a:ext cx="2277534" cy="0"/>
            </a:xfrm>
            <a:prstGeom prst="straightConnector1">
              <a:avLst/>
            </a:prstGeom>
            <a:ln w="276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E1485337-A9F4-47DC-A185-0C42F61D88E0}"/>
                </a:ext>
              </a:extLst>
            </p:cNvPr>
            <p:cNvSpPr/>
            <p:nvPr/>
          </p:nvSpPr>
          <p:spPr>
            <a:xfrm>
              <a:off x="2609417" y="5657333"/>
              <a:ext cx="1136563" cy="476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衝突後</a:t>
              </a: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55D4DAE4-334C-41A7-A076-48773C283E32}"/>
                </a:ext>
              </a:extLst>
            </p:cNvPr>
            <p:cNvSpPr/>
            <p:nvPr/>
          </p:nvSpPr>
          <p:spPr>
            <a:xfrm>
              <a:off x="399618" y="4099467"/>
              <a:ext cx="1136563" cy="476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衝突前</a:t>
              </a:r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CF7618C2-144E-407C-97DC-369AA7FFC38F}"/>
                </a:ext>
              </a:extLst>
            </p:cNvPr>
            <p:cNvSpPr/>
            <p:nvPr/>
          </p:nvSpPr>
          <p:spPr>
            <a:xfrm>
              <a:off x="5445813" y="5665009"/>
              <a:ext cx="525507" cy="476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0743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B8BF67-E54D-4106-9C0E-4849E4ACD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2A3E-56C7-4BB7-8447-82D169E97149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2CD15CD-9BA1-4E96-B8F3-D1A0E4512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BA19B74-65D2-43B6-B518-A4A89A4E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7B632E68-31B9-44DB-918B-20085BDEB274}"/>
              </a:ext>
            </a:extLst>
          </p:cNvPr>
          <p:cNvSpPr txBox="1">
            <a:spLocks/>
          </p:cNvSpPr>
          <p:nvPr/>
        </p:nvSpPr>
        <p:spPr>
          <a:xfrm>
            <a:off x="949722" y="2455375"/>
            <a:ext cx="10141774" cy="3247371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ja-JP" altLang="en-US" sz="4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力積の定義・定義式を理解し、計算することがきる。</a:t>
            </a:r>
            <a:endParaRPr lang="en-US" altLang="ja-JP" sz="4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just">
              <a:buNone/>
            </a:pPr>
            <a:endParaRPr lang="en-US" altLang="ja-JP" sz="4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just">
              <a:buNone/>
            </a:pPr>
            <a:r>
              <a:rPr lang="ja-JP" altLang="en-US" sz="4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衝突における運動方程式と力積から運動量保存則を導出できる。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E0649BC-03AD-4667-95E2-13149A052831}"/>
              </a:ext>
            </a:extLst>
          </p:cNvPr>
          <p:cNvSpPr txBox="1"/>
          <p:nvPr/>
        </p:nvSpPr>
        <p:spPr>
          <a:xfrm>
            <a:off x="279402" y="1164466"/>
            <a:ext cx="489487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本時の目標・学ぶこと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7FC51772-BEC9-426A-B0AE-8D577CF3B71B}"/>
              </a:ext>
            </a:extLst>
          </p:cNvPr>
          <p:cNvSpPr/>
          <p:nvPr/>
        </p:nvSpPr>
        <p:spPr>
          <a:xfrm>
            <a:off x="545726" y="2201263"/>
            <a:ext cx="11100548" cy="3684463"/>
          </a:xfrm>
          <a:prstGeom prst="roundRect">
            <a:avLst>
              <a:gd name="adj" fmla="val 41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3A74294B-BBF9-4E9C-971A-EF19DDE2E284}"/>
              </a:ext>
            </a:extLst>
          </p:cNvPr>
          <p:cNvSpPr txBox="1">
            <a:spLocks/>
          </p:cNvSpPr>
          <p:nvPr/>
        </p:nvSpPr>
        <p:spPr>
          <a:xfrm>
            <a:off x="-21980" y="79867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/>
              <a:t>§. </a:t>
            </a:r>
            <a:r>
              <a:rPr lang="ja-JP" altLang="en-US" sz="3600" dirty="0"/>
              <a:t>　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3141841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力積と運動量保存則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28</a:t>
            </a:fld>
            <a:endParaRPr kumimoji="1" lang="ja-JP" altLang="en-US"/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EC28F6DE-D691-4B42-97BC-6E535AD0F7AF}"/>
              </a:ext>
            </a:extLst>
          </p:cNvPr>
          <p:cNvCxnSpPr/>
          <p:nvPr/>
        </p:nvCxnSpPr>
        <p:spPr>
          <a:xfrm>
            <a:off x="8221755" y="1965009"/>
            <a:ext cx="738783" cy="0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ECF2F8A7-08A8-4AEC-B03F-AD5B95A6A4D8}"/>
                  </a:ext>
                </a:extLst>
              </p:cNvPr>
              <p:cNvSpPr/>
              <p:nvPr/>
            </p:nvSpPr>
            <p:spPr>
              <a:xfrm>
                <a:off x="7298761" y="984482"/>
                <a:ext cx="68575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ja-JP" altLang="en-US" sz="4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ECF2F8A7-08A8-4AEC-B03F-AD5B95A6A4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761" y="984482"/>
                <a:ext cx="685752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2240EE38-EA41-4CD5-9271-7A9ECF70041B}"/>
              </a:ext>
            </a:extLst>
          </p:cNvPr>
          <p:cNvCxnSpPr>
            <a:cxnSpLocks/>
          </p:cNvCxnSpPr>
          <p:nvPr/>
        </p:nvCxnSpPr>
        <p:spPr>
          <a:xfrm>
            <a:off x="6244361" y="2315402"/>
            <a:ext cx="56918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DE091AAF-2BDF-4E20-B059-89A57F148E72}"/>
                  </a:ext>
                </a:extLst>
              </p:cNvPr>
              <p:cNvSpPr/>
              <p:nvPr/>
            </p:nvSpPr>
            <p:spPr>
              <a:xfrm>
                <a:off x="8068586" y="1281795"/>
                <a:ext cx="89852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ja-JP" altLang="en-US" sz="4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DE091AAF-2BDF-4E20-B059-89A57F148E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586" y="1281795"/>
                <a:ext cx="898529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円/楕円 15">
            <a:extLst>
              <a:ext uri="{FF2B5EF4-FFF2-40B4-BE49-F238E27FC236}">
                <a16:creationId xmlns:a16="http://schemas.microsoft.com/office/drawing/2014/main" id="{EFCC50A0-8E5D-4EDC-8AEC-07E034E8DC15}"/>
              </a:ext>
            </a:extLst>
          </p:cNvPr>
          <p:cNvSpPr/>
          <p:nvPr/>
        </p:nvSpPr>
        <p:spPr>
          <a:xfrm>
            <a:off x="7572871" y="1637059"/>
            <a:ext cx="648007" cy="648007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205EACAF-1667-41A7-A00E-4DE62ACC187C}"/>
              </a:ext>
            </a:extLst>
          </p:cNvPr>
          <p:cNvCxnSpPr>
            <a:cxnSpLocks/>
          </p:cNvCxnSpPr>
          <p:nvPr/>
        </p:nvCxnSpPr>
        <p:spPr>
          <a:xfrm>
            <a:off x="10299658" y="1952915"/>
            <a:ext cx="1633166" cy="0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4F2692F8-7CEF-4CE4-9FDF-34B310745DE2}"/>
              </a:ext>
            </a:extLst>
          </p:cNvPr>
          <p:cNvCxnSpPr/>
          <p:nvPr/>
        </p:nvCxnSpPr>
        <p:spPr>
          <a:xfrm>
            <a:off x="6280191" y="1951511"/>
            <a:ext cx="1306918" cy="0"/>
          </a:xfrm>
          <a:prstGeom prst="straightConnector1">
            <a:avLst/>
          </a:prstGeom>
          <a:ln w="1809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00D3435B-60A9-450C-8084-ECF9908E224A}"/>
                  </a:ext>
                </a:extLst>
              </p:cNvPr>
              <p:cNvSpPr/>
              <p:nvPr/>
            </p:nvSpPr>
            <p:spPr>
              <a:xfrm>
                <a:off x="6435290" y="1178089"/>
                <a:ext cx="79060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ja-JP" altLang="en-US" sz="48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00D3435B-60A9-450C-8084-ECF9908E22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290" y="1178089"/>
                <a:ext cx="790601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F9A24970-111A-453E-9D50-1EC329AC94E6}"/>
                  </a:ext>
                </a:extLst>
              </p:cNvPr>
              <p:cNvSpPr/>
              <p:nvPr/>
            </p:nvSpPr>
            <p:spPr>
              <a:xfrm>
                <a:off x="240760" y="1712132"/>
                <a:ext cx="5855240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ja-JP" altLang="en-US" sz="28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速度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ja-JP" altLang="en-US" sz="28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で運動する質量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ja-JP" altLang="en-US" sz="28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の物体に、力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ja-JP" altLang="en-US" sz="28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ja-JP" altLang="en-US" sz="28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秒間加えたところ、物体の速度は、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ja-JP" altLang="en-US" sz="28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になった。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ja-JP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,</a:t>
                </a:r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および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を用いると、</a:t>
                </a:r>
                <a:r>
                  <a:rPr lang="en-US" altLang="ja-JP" sz="2800" dirty="0">
                    <a:latin typeface="HG丸ｺﾞｼｯｸM-PRO" panose="020F0600000000000000" pitchFamily="50" charset="-128"/>
                    <a:ea typeface="Cambria Math" panose="02040503050406030204" pitchFamily="18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秒間の物体の加速度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は、</a:t>
                </a:r>
              </a:p>
            </p:txBody>
          </p:sp>
        </mc:Choice>
        <mc:Fallback xmlns=""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F9A24970-111A-453E-9D50-1EC329AC94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60" y="1712132"/>
                <a:ext cx="5855240" cy="2246769"/>
              </a:xfrm>
              <a:prstGeom prst="rect">
                <a:avLst/>
              </a:prstGeom>
              <a:blipFill>
                <a:blip r:embed="rId5"/>
                <a:stretch>
                  <a:fillRect l="-2081" t="-3533" r="-8221" b="-6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円/楕円 15">
            <a:extLst>
              <a:ext uri="{FF2B5EF4-FFF2-40B4-BE49-F238E27FC236}">
                <a16:creationId xmlns:a16="http://schemas.microsoft.com/office/drawing/2014/main" id="{F818B6E1-C4BA-4729-8D23-17C0D661FBBB}"/>
              </a:ext>
            </a:extLst>
          </p:cNvPr>
          <p:cNvSpPr/>
          <p:nvPr/>
        </p:nvSpPr>
        <p:spPr>
          <a:xfrm>
            <a:off x="9633012" y="1638156"/>
            <a:ext cx="648007" cy="648007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5724229B-9E93-49D1-8A60-A35982E491F9}"/>
                  </a:ext>
                </a:extLst>
              </p:cNvPr>
              <p:cNvSpPr/>
              <p:nvPr/>
            </p:nvSpPr>
            <p:spPr>
              <a:xfrm>
                <a:off x="10536589" y="1269735"/>
                <a:ext cx="89852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ja-JP" sz="4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ja-JP" altLang="en-US" sz="4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5724229B-9E93-49D1-8A60-A35982E491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6589" y="1269735"/>
                <a:ext cx="898529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284D72F7-BC35-4FBE-B54E-7AED570885A8}"/>
              </a:ext>
            </a:extLst>
          </p:cNvPr>
          <p:cNvCxnSpPr>
            <a:cxnSpLocks/>
          </p:cNvCxnSpPr>
          <p:nvPr/>
        </p:nvCxnSpPr>
        <p:spPr>
          <a:xfrm>
            <a:off x="7873940" y="2552802"/>
            <a:ext cx="2105093" cy="0"/>
          </a:xfrm>
          <a:prstGeom prst="line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正方形/長方形 48">
                <a:extLst>
                  <a:ext uri="{FF2B5EF4-FFF2-40B4-BE49-F238E27FC236}">
                    <a16:creationId xmlns:a16="http://schemas.microsoft.com/office/drawing/2014/main" id="{96962EE4-C5B9-42D6-A571-3A0244CB0559}"/>
                  </a:ext>
                </a:extLst>
              </p:cNvPr>
              <p:cNvSpPr/>
              <p:nvPr/>
            </p:nvSpPr>
            <p:spPr>
              <a:xfrm>
                <a:off x="8582466" y="2522055"/>
                <a:ext cx="94545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ja-JP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ja-JP" altLang="en-US" sz="14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9" name="正方形/長方形 48">
                <a:extLst>
                  <a:ext uri="{FF2B5EF4-FFF2-40B4-BE49-F238E27FC236}">
                    <a16:creationId xmlns:a16="http://schemas.microsoft.com/office/drawing/2014/main" id="{96962EE4-C5B9-42D6-A571-3A0244CB0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466" y="2522055"/>
                <a:ext cx="945451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D442D4E3-2447-436F-A20D-C996ADD6E95D}"/>
                  </a:ext>
                </a:extLst>
              </p:cNvPr>
              <p:cNvSpPr/>
              <p:nvPr/>
            </p:nvSpPr>
            <p:spPr>
              <a:xfrm>
                <a:off x="1704067" y="4307842"/>
                <a:ext cx="2463834" cy="1046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altLang="ja-JP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ja-JP" altLang="en-US" sz="32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D442D4E3-2447-436F-A20D-C996ADD6E9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067" y="4307842"/>
                <a:ext cx="2463834" cy="10461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115B5C32-2298-4F8F-AD12-E0B51731A4C7}"/>
                  </a:ext>
                </a:extLst>
              </p:cNvPr>
              <p:cNvSpPr/>
              <p:nvPr/>
            </p:nvSpPr>
            <p:spPr>
              <a:xfrm>
                <a:off x="7633751" y="4320536"/>
                <a:ext cx="3427751" cy="10980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ja-JP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altLang="ja-JP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ja-JP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sz="32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115B5C32-2298-4F8F-AD12-E0B51731A4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751" y="4320536"/>
                <a:ext cx="3427751" cy="10980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CB499597-1A6B-4535-AA7B-38EF2858A080}"/>
              </a:ext>
            </a:extLst>
          </p:cNvPr>
          <p:cNvSpPr/>
          <p:nvPr/>
        </p:nvSpPr>
        <p:spPr>
          <a:xfrm>
            <a:off x="7387748" y="3885118"/>
            <a:ext cx="4033777" cy="1744208"/>
          </a:xfrm>
          <a:prstGeom prst="roundRect">
            <a:avLst>
              <a:gd name="adj" fmla="val 88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DD52449D-A075-47E4-94EA-7A87710F090A}"/>
              </a:ext>
            </a:extLst>
          </p:cNvPr>
          <p:cNvSpPr/>
          <p:nvPr/>
        </p:nvSpPr>
        <p:spPr>
          <a:xfrm>
            <a:off x="4019216" y="4596722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・・・①</a:t>
            </a: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5B6763E5-94C1-4BD3-AAC0-1F4C655827D2}"/>
              </a:ext>
            </a:extLst>
          </p:cNvPr>
          <p:cNvSpPr/>
          <p:nvPr/>
        </p:nvSpPr>
        <p:spPr>
          <a:xfrm>
            <a:off x="276567" y="1067192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〇力積と運動量</a:t>
            </a:r>
            <a:endParaRPr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C281D996-2563-4547-9FAF-9D6D4CD8D0A5}"/>
                  </a:ext>
                </a:extLst>
              </p:cNvPr>
              <p:cNvSpPr/>
              <p:nvPr/>
            </p:nvSpPr>
            <p:spPr>
              <a:xfrm>
                <a:off x="7518098" y="4013252"/>
                <a:ext cx="19343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加速度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の定義式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C281D996-2563-4547-9FAF-9D6D4CD8D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098" y="4013252"/>
                <a:ext cx="1934376" cy="369332"/>
              </a:xfrm>
              <a:prstGeom prst="rect">
                <a:avLst/>
              </a:prstGeom>
              <a:blipFill>
                <a:blip r:embed="rId10"/>
                <a:stretch>
                  <a:fillRect l="-2516" t="-14754" r="-2516" b="-180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947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49" grpId="0"/>
      <p:bldP spid="50" grpId="0"/>
      <p:bldP spid="5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力積と運動量保存則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29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166D4287-F98B-4C7E-B82B-9487BCFBF6E2}"/>
                  </a:ext>
                </a:extLst>
              </p:cNvPr>
              <p:cNvSpPr/>
              <p:nvPr/>
            </p:nvSpPr>
            <p:spPr>
              <a:xfrm>
                <a:off x="496640" y="1923146"/>
                <a:ext cx="992293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32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これを運動方程式</a:t>
                </a:r>
                <a14:m>
                  <m:oMath xmlns:m="http://schemas.openxmlformats.org/officeDocument/2006/math">
                    <m:r>
                      <a:rPr lang="en-US" altLang="ja-JP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  <m:r>
                      <a:rPr lang="en-US" altLang="ja-JP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𝒎𝒂</m:t>
                    </m:r>
                  </m:oMath>
                </a14:m>
                <a:r>
                  <a:rPr lang="ja-JP" altLang="en-US" sz="32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に代入すると、</a:t>
                </a:r>
              </a:p>
            </p:txBody>
          </p:sp>
        </mc:Choice>
        <mc:Fallback xmlns=""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166D4287-F98B-4C7E-B82B-9487BCFBF6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40" y="1923146"/>
                <a:ext cx="9922934" cy="584775"/>
              </a:xfrm>
              <a:prstGeom prst="rect">
                <a:avLst/>
              </a:prstGeom>
              <a:blipFill>
                <a:blip r:embed="rId2"/>
                <a:stretch>
                  <a:fillRect l="-1536" t="-16667" b="-302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3A1DFF6F-5487-4AD4-9A6F-B2FEC976D1C2}"/>
                  </a:ext>
                </a:extLst>
              </p:cNvPr>
              <p:cNvSpPr/>
              <p:nvPr/>
            </p:nvSpPr>
            <p:spPr>
              <a:xfrm>
                <a:off x="308129" y="780830"/>
                <a:ext cx="3427751" cy="807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altLang="ja-JP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altLang="ja-JP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ja-JP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US" altLang="ja-JP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ja-JP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ja-JP" altLang="en-US" sz="24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3A1DFF6F-5487-4AD4-9A6F-B2FEC976D1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29" y="780830"/>
                <a:ext cx="3427751" cy="8076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79EAD151-1764-4D38-AA16-D047B82DAB99}"/>
              </a:ext>
            </a:extLst>
          </p:cNvPr>
          <p:cNvSpPr/>
          <p:nvPr/>
        </p:nvSpPr>
        <p:spPr>
          <a:xfrm>
            <a:off x="2877219" y="1083079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・・・①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1DAC59B-A5E5-4FE5-A953-DA904766654B}"/>
              </a:ext>
            </a:extLst>
          </p:cNvPr>
          <p:cNvSpPr/>
          <p:nvPr/>
        </p:nvSpPr>
        <p:spPr>
          <a:xfrm>
            <a:off x="4773223" y="1023345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黒字式は再掲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DC2941DB-FC6C-4ED4-860D-94D929AE3138}"/>
                  </a:ext>
                </a:extLst>
              </p:cNvPr>
              <p:cNvSpPr/>
              <p:nvPr/>
            </p:nvSpPr>
            <p:spPr>
              <a:xfrm>
                <a:off x="1033683" y="2811616"/>
                <a:ext cx="141365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en-US" altLang="ja-JP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sz="4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DC2941DB-FC6C-4ED4-860D-94D929AE3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683" y="2811616"/>
                <a:ext cx="1413657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BE161A38-7A8A-40E9-89F1-967366BD7E60}"/>
                  </a:ext>
                </a:extLst>
              </p:cNvPr>
              <p:cNvSpPr/>
              <p:nvPr/>
            </p:nvSpPr>
            <p:spPr>
              <a:xfrm>
                <a:off x="2305002" y="2590978"/>
                <a:ext cx="2683688" cy="1165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f>
                        <m:fPr>
                          <m:ctrlP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altLang="ja-JP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ja-JP" altLang="en-US" sz="36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BE161A38-7A8A-40E9-89F1-967366BD7E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002" y="2590978"/>
                <a:ext cx="2683688" cy="11653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AC628AF2-2F53-47C3-8E50-1BBB97C6A983}"/>
                  </a:ext>
                </a:extLst>
              </p:cNvPr>
              <p:cNvSpPr/>
              <p:nvPr/>
            </p:nvSpPr>
            <p:spPr>
              <a:xfrm>
                <a:off x="1963601" y="3896287"/>
                <a:ext cx="557023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  <m:r>
                        <a:rPr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sSup>
                        <m:sSupPr>
                          <m:ctrlPr>
                            <a:rPr lang="en-US" altLang="ja-JP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altLang="ja-JP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𝒎𝒗</m:t>
                      </m:r>
                      <m:r>
                        <a:rPr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en-US" altLang="ja-JP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ja-JP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ja-JP" altLang="en-US" sz="4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AC628AF2-2F53-47C3-8E50-1BBB97C6A9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601" y="3896287"/>
                <a:ext cx="5570234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21C9861D-C247-4834-83C3-AA6BC91B9DDA}"/>
              </a:ext>
            </a:extLst>
          </p:cNvPr>
          <p:cNvSpPr/>
          <p:nvPr/>
        </p:nvSpPr>
        <p:spPr>
          <a:xfrm>
            <a:off x="7175403" y="3940823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・・・②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BB3E1D90-E738-4DE8-804B-F2828378CAAB}"/>
              </a:ext>
            </a:extLst>
          </p:cNvPr>
          <p:cNvSpPr/>
          <p:nvPr/>
        </p:nvSpPr>
        <p:spPr>
          <a:xfrm>
            <a:off x="3074793" y="4606059"/>
            <a:ext cx="3191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運動量の変化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17AB5BE1-78CA-43ED-90AF-1D215565A6FA}"/>
                  </a:ext>
                </a:extLst>
              </p:cNvPr>
              <p:cNvSpPr/>
              <p:nvPr/>
            </p:nvSpPr>
            <p:spPr>
              <a:xfrm>
                <a:off x="1518966" y="5456826"/>
                <a:ext cx="650851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36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右辺の</a:t>
                </a:r>
                <a14:m>
                  <m:oMath xmlns:m="http://schemas.openxmlformats.org/officeDocument/2006/math"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ja-JP" altLang="en-US" sz="36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を、　　　という。</a:t>
                </a:r>
              </a:p>
            </p:txBody>
          </p:sp>
        </mc:Choice>
        <mc:Fallback xmlns="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17AB5BE1-78CA-43ED-90AF-1D215565A6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966" y="5456826"/>
                <a:ext cx="6508513" cy="646331"/>
              </a:xfrm>
              <a:prstGeom prst="rect">
                <a:avLst/>
              </a:prstGeom>
              <a:blipFill>
                <a:blip r:embed="rId7"/>
                <a:stretch>
                  <a:fillRect l="-2809" t="-16981" r="-2154" b="-320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2A9B565E-27F8-427F-8C1A-ECDAE718A5D0}"/>
              </a:ext>
            </a:extLst>
          </p:cNvPr>
          <p:cNvSpPr/>
          <p:nvPr/>
        </p:nvSpPr>
        <p:spPr>
          <a:xfrm>
            <a:off x="4631197" y="5333716"/>
            <a:ext cx="13163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力積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正方形/長方形 54">
                <a:extLst>
                  <a:ext uri="{FF2B5EF4-FFF2-40B4-BE49-F238E27FC236}">
                    <a16:creationId xmlns:a16="http://schemas.microsoft.com/office/drawing/2014/main" id="{D847A923-8000-466B-A306-5F4D38824E7E}"/>
                  </a:ext>
                </a:extLst>
              </p:cNvPr>
              <p:cNvSpPr/>
              <p:nvPr/>
            </p:nvSpPr>
            <p:spPr>
              <a:xfrm>
                <a:off x="3957578" y="2903948"/>
                <a:ext cx="557023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36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5" name="正方形/長方形 54">
                <a:extLst>
                  <a:ext uri="{FF2B5EF4-FFF2-40B4-BE49-F238E27FC236}">
                    <a16:creationId xmlns:a16="http://schemas.microsoft.com/office/drawing/2014/main" id="{D847A923-8000-466B-A306-5F4D38824E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578" y="2903948"/>
                <a:ext cx="5570234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304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  <p:bldP spid="35" grpId="0"/>
      <p:bldP spid="36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67FA5F7-06D7-4A0A-A7E4-99075B498768}"/>
              </a:ext>
            </a:extLst>
          </p:cNvPr>
          <p:cNvSpPr/>
          <p:nvPr/>
        </p:nvSpPr>
        <p:spPr>
          <a:xfrm>
            <a:off x="690915" y="922246"/>
            <a:ext cx="11051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このあと、Ａ・Ｂはどんな運動をするか？</a:t>
            </a: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74E7688-8EDF-4EBA-A57A-C93A4A4CDC42}"/>
              </a:ext>
            </a:extLst>
          </p:cNvPr>
          <p:cNvGrpSpPr/>
          <p:nvPr/>
        </p:nvGrpSpPr>
        <p:grpSpPr>
          <a:xfrm>
            <a:off x="2495283" y="1699496"/>
            <a:ext cx="6587171" cy="4419747"/>
            <a:chOff x="2618375" y="1522471"/>
            <a:chExt cx="5008419" cy="3360462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137B605E-CBED-4C77-A724-3876D0D50E55}"/>
                </a:ext>
              </a:extLst>
            </p:cNvPr>
            <p:cNvGrpSpPr/>
            <p:nvPr/>
          </p:nvGrpSpPr>
          <p:grpSpPr>
            <a:xfrm>
              <a:off x="2680721" y="1522471"/>
              <a:ext cx="4946073" cy="1213008"/>
              <a:chOff x="6289963" y="2603925"/>
              <a:chExt cx="4946073" cy="1213008"/>
            </a:xfrm>
          </p:grpSpPr>
          <p:grpSp>
            <p:nvGrpSpPr>
              <p:cNvPr id="8" name="グループ化 7">
                <a:extLst>
                  <a:ext uri="{FF2B5EF4-FFF2-40B4-BE49-F238E27FC236}">
                    <a16:creationId xmlns:a16="http://schemas.microsoft.com/office/drawing/2014/main" id="{2967AEA9-E4C0-4FDA-98C4-7888346ACC41}"/>
                  </a:ext>
                </a:extLst>
              </p:cNvPr>
              <p:cNvGrpSpPr/>
              <p:nvPr/>
            </p:nvGrpSpPr>
            <p:grpSpPr>
              <a:xfrm>
                <a:off x="6798411" y="3263344"/>
                <a:ext cx="531645" cy="538226"/>
                <a:chOff x="1713794" y="5050581"/>
                <a:chExt cx="531645" cy="538226"/>
              </a:xfrm>
            </p:grpSpPr>
            <p:sp>
              <p:nvSpPr>
                <p:cNvPr id="16" name="楕円 15">
                  <a:extLst>
                    <a:ext uri="{FF2B5EF4-FFF2-40B4-BE49-F238E27FC236}">
                      <a16:creationId xmlns:a16="http://schemas.microsoft.com/office/drawing/2014/main" id="{6A621A7A-3940-4858-A578-FD33147C46DA}"/>
                    </a:ext>
                  </a:extLst>
                </p:cNvPr>
                <p:cNvSpPr/>
                <p:nvPr/>
              </p:nvSpPr>
              <p:spPr>
                <a:xfrm>
                  <a:off x="1782340" y="5104879"/>
                  <a:ext cx="460638" cy="46063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  <p:sp>
              <p:nvSpPr>
                <p:cNvPr id="17" name="正方形/長方形 16">
                  <a:extLst>
                    <a:ext uri="{FF2B5EF4-FFF2-40B4-BE49-F238E27FC236}">
                      <a16:creationId xmlns:a16="http://schemas.microsoft.com/office/drawing/2014/main" id="{01D6C387-1BDC-4F0B-9520-4744F6382878}"/>
                    </a:ext>
                  </a:extLst>
                </p:cNvPr>
                <p:cNvSpPr/>
                <p:nvPr/>
              </p:nvSpPr>
              <p:spPr>
                <a:xfrm>
                  <a:off x="1713794" y="5050581"/>
                  <a:ext cx="531645" cy="5382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4000" b="1" dirty="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Ａ</a:t>
                  </a:r>
                  <a:endParaRPr lang="ja-JP" altLang="en-US" sz="4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p:grpSp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DE4F0054-E5F4-4740-96EE-F82511490696}"/>
                  </a:ext>
                </a:extLst>
              </p:cNvPr>
              <p:cNvGrpSpPr/>
              <p:nvPr/>
            </p:nvGrpSpPr>
            <p:grpSpPr>
              <a:xfrm>
                <a:off x="10179807" y="3278707"/>
                <a:ext cx="531645" cy="538226"/>
                <a:chOff x="4492516" y="5059017"/>
                <a:chExt cx="531645" cy="538226"/>
              </a:xfrm>
            </p:grpSpPr>
            <p:sp>
              <p:nvSpPr>
                <p:cNvPr id="14" name="楕円 13">
                  <a:extLst>
                    <a:ext uri="{FF2B5EF4-FFF2-40B4-BE49-F238E27FC236}">
                      <a16:creationId xmlns:a16="http://schemas.microsoft.com/office/drawing/2014/main" id="{D666F9EB-B4D5-48F2-99FD-4527A6DBE7CF}"/>
                    </a:ext>
                  </a:extLst>
                </p:cNvPr>
                <p:cNvSpPr/>
                <p:nvPr/>
              </p:nvSpPr>
              <p:spPr>
                <a:xfrm>
                  <a:off x="4561062" y="5104879"/>
                  <a:ext cx="460638" cy="46063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  <p:sp>
              <p:nvSpPr>
                <p:cNvPr id="15" name="正方形/長方形 14">
                  <a:extLst>
                    <a:ext uri="{FF2B5EF4-FFF2-40B4-BE49-F238E27FC236}">
                      <a16:creationId xmlns:a16="http://schemas.microsoft.com/office/drawing/2014/main" id="{31DA0CCC-4423-46BD-BAAB-0C2CAB584BB9}"/>
                    </a:ext>
                  </a:extLst>
                </p:cNvPr>
                <p:cNvSpPr/>
                <p:nvPr/>
              </p:nvSpPr>
              <p:spPr>
                <a:xfrm>
                  <a:off x="4492516" y="5059017"/>
                  <a:ext cx="531645" cy="5382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4000" b="1" dirty="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Ｂ</a:t>
                  </a:r>
                  <a:endParaRPr lang="ja-JP" altLang="en-US" sz="4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p:grpSp>
          <p:sp>
            <p:nvSpPr>
              <p:cNvPr id="10" name="矢印: 右 9">
                <a:extLst>
                  <a:ext uri="{FF2B5EF4-FFF2-40B4-BE49-F238E27FC236}">
                    <a16:creationId xmlns:a16="http://schemas.microsoft.com/office/drawing/2014/main" id="{9246590C-4381-48DE-9337-4690A6C1A1CF}"/>
                  </a:ext>
                </a:extLst>
              </p:cNvPr>
              <p:cNvSpPr/>
              <p:nvPr/>
            </p:nvSpPr>
            <p:spPr>
              <a:xfrm>
                <a:off x="7453745" y="3477490"/>
                <a:ext cx="443346" cy="16625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11" name="矢印: 右 10">
                <a:extLst>
                  <a:ext uri="{FF2B5EF4-FFF2-40B4-BE49-F238E27FC236}">
                    <a16:creationId xmlns:a16="http://schemas.microsoft.com/office/drawing/2014/main" id="{0FE0F6BF-0414-4CF0-8383-C1AB0CD17D0B}"/>
                  </a:ext>
                </a:extLst>
              </p:cNvPr>
              <p:cNvSpPr/>
              <p:nvPr/>
            </p:nvSpPr>
            <p:spPr>
              <a:xfrm rot="10800000">
                <a:off x="9725891" y="3449781"/>
                <a:ext cx="443346" cy="16625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cxnSp>
            <p:nvCxnSpPr>
              <p:cNvPr id="12" name="直線コネクタ 11">
                <a:extLst>
                  <a:ext uri="{FF2B5EF4-FFF2-40B4-BE49-F238E27FC236}">
                    <a16:creationId xmlns:a16="http://schemas.microsoft.com/office/drawing/2014/main" id="{57FC1A4E-D33B-4918-91F3-65EACB0E3C7F}"/>
                  </a:ext>
                </a:extLst>
              </p:cNvPr>
              <p:cNvCxnSpPr/>
              <p:nvPr/>
            </p:nvCxnSpPr>
            <p:spPr>
              <a:xfrm>
                <a:off x="6289963" y="3789217"/>
                <a:ext cx="4946073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879C2E4F-988C-4313-A94B-7EC1D471F592}"/>
                  </a:ext>
                </a:extLst>
              </p:cNvPr>
              <p:cNvSpPr txBox="1"/>
              <p:nvPr/>
            </p:nvSpPr>
            <p:spPr>
              <a:xfrm>
                <a:off x="8174619" y="2603925"/>
                <a:ext cx="1412726" cy="538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衝突前</a:t>
                </a:r>
                <a:endParaRPr kumimoji="1" lang="ja-JP" altLang="en-US" sz="4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83D1776B-353D-4968-B1C9-479C80CCA51B}"/>
                </a:ext>
              </a:extLst>
            </p:cNvPr>
            <p:cNvGrpSpPr/>
            <p:nvPr/>
          </p:nvGrpSpPr>
          <p:grpSpPr>
            <a:xfrm>
              <a:off x="2618375" y="3756154"/>
              <a:ext cx="4946073" cy="1126779"/>
              <a:chOff x="6227617" y="4837608"/>
              <a:chExt cx="4946073" cy="1126779"/>
            </a:xfrm>
          </p:grpSpPr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1326CD0C-C4B0-4E8C-BA80-E2EC67C8C41D}"/>
                  </a:ext>
                </a:extLst>
              </p:cNvPr>
              <p:cNvGrpSpPr/>
              <p:nvPr/>
            </p:nvGrpSpPr>
            <p:grpSpPr>
              <a:xfrm>
                <a:off x="8363974" y="5417727"/>
                <a:ext cx="531645" cy="538226"/>
                <a:chOff x="1713794" y="5050581"/>
                <a:chExt cx="531645" cy="538226"/>
              </a:xfrm>
            </p:grpSpPr>
            <p:sp>
              <p:nvSpPr>
                <p:cNvPr id="25" name="楕円 24">
                  <a:extLst>
                    <a:ext uri="{FF2B5EF4-FFF2-40B4-BE49-F238E27FC236}">
                      <a16:creationId xmlns:a16="http://schemas.microsoft.com/office/drawing/2014/main" id="{3854BD31-A7C8-4DA3-BB4F-85512FAAD529}"/>
                    </a:ext>
                  </a:extLst>
                </p:cNvPr>
                <p:cNvSpPr/>
                <p:nvPr/>
              </p:nvSpPr>
              <p:spPr>
                <a:xfrm>
                  <a:off x="1782340" y="5104879"/>
                  <a:ext cx="460638" cy="46063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  <p:sp>
              <p:nvSpPr>
                <p:cNvPr id="26" name="正方形/長方形 25">
                  <a:extLst>
                    <a:ext uri="{FF2B5EF4-FFF2-40B4-BE49-F238E27FC236}">
                      <a16:creationId xmlns:a16="http://schemas.microsoft.com/office/drawing/2014/main" id="{E84237F5-4943-4B04-9E81-3599C7394EE8}"/>
                    </a:ext>
                  </a:extLst>
                </p:cNvPr>
                <p:cNvSpPr/>
                <p:nvPr/>
              </p:nvSpPr>
              <p:spPr>
                <a:xfrm>
                  <a:off x="1713794" y="5050581"/>
                  <a:ext cx="531645" cy="5382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4000" b="1" dirty="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Ａ</a:t>
                  </a:r>
                  <a:endParaRPr lang="ja-JP" altLang="en-US" sz="4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p:grpSp>
          <p:grpSp>
            <p:nvGrpSpPr>
              <p:cNvPr id="20" name="グループ化 19">
                <a:extLst>
                  <a:ext uri="{FF2B5EF4-FFF2-40B4-BE49-F238E27FC236}">
                    <a16:creationId xmlns:a16="http://schemas.microsoft.com/office/drawing/2014/main" id="{FA35EA4F-CE03-4FF9-8513-514E1C2749F4}"/>
                  </a:ext>
                </a:extLst>
              </p:cNvPr>
              <p:cNvGrpSpPr/>
              <p:nvPr/>
            </p:nvGrpSpPr>
            <p:grpSpPr>
              <a:xfrm>
                <a:off x="8849770" y="5426161"/>
                <a:ext cx="531645" cy="538226"/>
                <a:chOff x="4492516" y="5059017"/>
                <a:chExt cx="531645" cy="538226"/>
              </a:xfrm>
            </p:grpSpPr>
            <p:sp>
              <p:nvSpPr>
                <p:cNvPr id="23" name="楕円 22">
                  <a:extLst>
                    <a:ext uri="{FF2B5EF4-FFF2-40B4-BE49-F238E27FC236}">
                      <a16:creationId xmlns:a16="http://schemas.microsoft.com/office/drawing/2014/main" id="{FEBFA903-6DF7-4807-85FE-D2873B666701}"/>
                    </a:ext>
                  </a:extLst>
                </p:cNvPr>
                <p:cNvSpPr/>
                <p:nvPr/>
              </p:nvSpPr>
              <p:spPr>
                <a:xfrm>
                  <a:off x="4561062" y="5104879"/>
                  <a:ext cx="460638" cy="46063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  <p:sp>
              <p:nvSpPr>
                <p:cNvPr id="24" name="正方形/長方形 23">
                  <a:extLst>
                    <a:ext uri="{FF2B5EF4-FFF2-40B4-BE49-F238E27FC236}">
                      <a16:creationId xmlns:a16="http://schemas.microsoft.com/office/drawing/2014/main" id="{0D7D26B1-66F4-40F2-A5E8-E0AEE4A3EE76}"/>
                    </a:ext>
                  </a:extLst>
                </p:cNvPr>
                <p:cNvSpPr/>
                <p:nvPr/>
              </p:nvSpPr>
              <p:spPr>
                <a:xfrm>
                  <a:off x="4492516" y="5059017"/>
                  <a:ext cx="531645" cy="5382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4000" b="1" dirty="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Ｂ</a:t>
                  </a:r>
                  <a:endParaRPr lang="ja-JP" altLang="en-US" sz="4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p:grpSp>
          <p:cxnSp>
            <p:nvCxnSpPr>
              <p:cNvPr id="21" name="直線コネクタ 20">
                <a:extLst>
                  <a:ext uri="{FF2B5EF4-FFF2-40B4-BE49-F238E27FC236}">
                    <a16:creationId xmlns:a16="http://schemas.microsoft.com/office/drawing/2014/main" id="{7B7073CD-54D8-4473-ADC8-E79ABC819922}"/>
                  </a:ext>
                </a:extLst>
              </p:cNvPr>
              <p:cNvCxnSpPr/>
              <p:nvPr/>
            </p:nvCxnSpPr>
            <p:spPr>
              <a:xfrm>
                <a:off x="6227617" y="5936672"/>
                <a:ext cx="4946073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33973E0D-43FE-4BBB-904E-F34AC675B8B7}"/>
                  </a:ext>
                </a:extLst>
              </p:cNvPr>
              <p:cNvSpPr/>
              <p:nvPr/>
            </p:nvSpPr>
            <p:spPr>
              <a:xfrm>
                <a:off x="8559945" y="4837608"/>
                <a:ext cx="669370" cy="7020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54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？</a:t>
                </a:r>
                <a:endParaRPr lang="ja-JP" altLang="en-US" sz="5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F79A975D-5C0A-49BA-B00E-3D0C817FD6E2}"/>
                </a:ext>
              </a:extLst>
            </p:cNvPr>
            <p:cNvGrpSpPr/>
            <p:nvPr/>
          </p:nvGrpSpPr>
          <p:grpSpPr>
            <a:xfrm>
              <a:off x="4554774" y="1921246"/>
              <a:ext cx="1561874" cy="1472814"/>
              <a:chOff x="8164016" y="3002700"/>
              <a:chExt cx="1561874" cy="1472814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F614A119-FE70-4A1D-965E-1190B5B8A036}"/>
                  </a:ext>
                </a:extLst>
              </p:cNvPr>
              <p:cNvSpPr txBox="1"/>
              <p:nvPr/>
            </p:nvSpPr>
            <p:spPr>
              <a:xfrm>
                <a:off x="8313164" y="3442124"/>
                <a:ext cx="1412726" cy="538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衝突</a:t>
                </a:r>
                <a:endParaRPr kumimoji="1" lang="ja-JP" altLang="en-US" sz="4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29" name="星: 6 pt 28">
                <a:extLst>
                  <a:ext uri="{FF2B5EF4-FFF2-40B4-BE49-F238E27FC236}">
                    <a16:creationId xmlns:a16="http://schemas.microsoft.com/office/drawing/2014/main" id="{343CF5D2-1C7F-4900-BBA7-82AA2ACB7F30}"/>
                  </a:ext>
                </a:extLst>
              </p:cNvPr>
              <p:cNvSpPr/>
              <p:nvPr/>
            </p:nvSpPr>
            <p:spPr>
              <a:xfrm rot="2637458">
                <a:off x="8164016" y="3002700"/>
                <a:ext cx="1282869" cy="1472814"/>
              </a:xfrm>
              <a:prstGeom prst="star6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558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力積と運動量保存則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25898333-1442-4FAC-A299-EA772ADC8611}"/>
              </a:ext>
            </a:extLst>
          </p:cNvPr>
          <p:cNvSpPr txBox="1">
            <a:spLocks/>
          </p:cNvSpPr>
          <p:nvPr/>
        </p:nvSpPr>
        <p:spPr>
          <a:xfrm>
            <a:off x="1486061" y="3641906"/>
            <a:ext cx="10091216" cy="846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②力積は、運動量の変化に等しい</a:t>
            </a:r>
            <a:endParaRPr lang="en-US" altLang="ja-JP" sz="4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473B2E31-9931-425C-BF1B-AEBA5436C4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45327" y="2236438"/>
                <a:ext cx="9066750" cy="8468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ja-JP" altLang="en-US" sz="4800" b="1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①力積＝力</a:t>
                </a:r>
                <a:r>
                  <a:rPr lang="en-US" altLang="ja-JP" sz="4800" b="1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×</a:t>
                </a:r>
                <a:r>
                  <a:rPr lang="ja-JP" altLang="en-US" sz="4800" b="1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時間＝</a:t>
                </a:r>
                <a:r>
                  <a:rPr lang="en-US" altLang="ja-JP" sz="4800" b="1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  <m:r>
                      <a:rPr lang="en-US" altLang="ja-JP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ja-JP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endParaRPr lang="en-US" altLang="ja-JP" sz="48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473B2E31-9931-425C-BF1B-AEBA5436C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327" y="2236438"/>
                <a:ext cx="9066750" cy="846888"/>
              </a:xfrm>
              <a:prstGeom prst="rect">
                <a:avLst/>
              </a:prstGeom>
              <a:blipFill>
                <a:blip r:embed="rId2"/>
                <a:stretch>
                  <a:fillRect l="-3024" t="-19424" b="-323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900488DA-1154-4689-B631-CCB2587C3F18}"/>
              </a:ext>
            </a:extLst>
          </p:cNvPr>
          <p:cNvSpPr txBox="1">
            <a:spLocks/>
          </p:cNvSpPr>
          <p:nvPr/>
        </p:nvSpPr>
        <p:spPr>
          <a:xfrm>
            <a:off x="825661" y="910529"/>
            <a:ext cx="7398816" cy="1083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5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☆力積の求め方は２つ</a:t>
            </a:r>
            <a:endParaRPr lang="en-US" altLang="ja-JP" sz="5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7318D0DE-DDE1-4C8B-B1A9-550FE72FB342}"/>
                  </a:ext>
                </a:extLst>
              </p:cNvPr>
              <p:cNvSpPr/>
              <p:nvPr/>
            </p:nvSpPr>
            <p:spPr>
              <a:xfrm>
                <a:off x="3581400" y="4652925"/>
                <a:ext cx="557023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en-US" altLang="ja-JP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ja-JP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sSup>
                        <m:sSupPr>
                          <m:ctrlPr>
                            <a:rPr lang="en-US" altLang="ja-JP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altLang="ja-JP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𝒎𝒗</m:t>
                      </m:r>
                    </m:oMath>
                  </m:oMathPara>
                </a14:m>
                <a:endParaRPr lang="ja-JP" altLang="en-US" sz="4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7318D0DE-DDE1-4C8B-B1A9-550FE72FB3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652925"/>
                <a:ext cx="5570234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4E17FB0-03D5-4DB4-BDDB-F1E9B2366B5D}"/>
              </a:ext>
            </a:extLst>
          </p:cNvPr>
          <p:cNvSpPr/>
          <p:nvPr/>
        </p:nvSpPr>
        <p:spPr>
          <a:xfrm>
            <a:off x="5907933" y="5362697"/>
            <a:ext cx="3191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運動量の変化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081103F-3237-41B4-883E-26D21E34B798}"/>
              </a:ext>
            </a:extLst>
          </p:cNvPr>
          <p:cNvSpPr/>
          <p:nvPr/>
        </p:nvSpPr>
        <p:spPr>
          <a:xfrm>
            <a:off x="4204889" y="5362696"/>
            <a:ext cx="11225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力積</a:t>
            </a:r>
          </a:p>
        </p:txBody>
      </p:sp>
    </p:spTree>
    <p:extLst>
      <p:ext uri="{BB962C8B-B14F-4D97-AF65-F5344CB8AC3E}">
        <p14:creationId xmlns:p14="http://schemas.microsoft.com/office/powerpoint/2010/main" val="336633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力積と運動量保存則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6" name="円/楕円 15">
            <a:extLst>
              <a:ext uri="{FF2B5EF4-FFF2-40B4-BE49-F238E27FC236}">
                <a16:creationId xmlns:a16="http://schemas.microsoft.com/office/drawing/2014/main" id="{03D1CB2B-A43B-4E55-BC7F-E16F9AE8FEDC}"/>
              </a:ext>
            </a:extLst>
          </p:cNvPr>
          <p:cNvSpPr/>
          <p:nvPr/>
        </p:nvSpPr>
        <p:spPr>
          <a:xfrm>
            <a:off x="8496170" y="3785812"/>
            <a:ext cx="506509" cy="506509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59EFA5B-2FBD-4329-A8C2-78FA8444D4DD}"/>
              </a:ext>
            </a:extLst>
          </p:cNvPr>
          <p:cNvCxnSpPr/>
          <p:nvPr/>
        </p:nvCxnSpPr>
        <p:spPr>
          <a:xfrm>
            <a:off x="9010542" y="4034287"/>
            <a:ext cx="633602" cy="0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BE41EFF4-BDB4-4842-8D80-6CA42BE18A9D}"/>
                  </a:ext>
                </a:extLst>
              </p:cNvPr>
              <p:cNvSpPr/>
              <p:nvPr/>
            </p:nvSpPr>
            <p:spPr>
              <a:xfrm>
                <a:off x="8495301" y="3246433"/>
                <a:ext cx="58812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BE41EFF4-BDB4-4842-8D80-6CA42BE18A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5301" y="3246433"/>
                <a:ext cx="588121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2F0FAB1-BE21-4620-B70E-24CC0F217D78}"/>
              </a:ext>
            </a:extLst>
          </p:cNvPr>
          <p:cNvCxnSpPr/>
          <p:nvPr/>
        </p:nvCxnSpPr>
        <p:spPr>
          <a:xfrm>
            <a:off x="7681550" y="4321212"/>
            <a:ext cx="413766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58DD8EC2-6592-48E1-A0F5-5C61F7935F70}"/>
                  </a:ext>
                </a:extLst>
              </p:cNvPr>
              <p:cNvSpPr/>
              <p:nvPr/>
            </p:nvSpPr>
            <p:spPr>
              <a:xfrm>
                <a:off x="11045627" y="3257888"/>
                <a:ext cx="80283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58DD8EC2-6592-48E1-A0F5-5C61F7935F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5627" y="3257888"/>
                <a:ext cx="80283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円/楕円 15">
            <a:extLst>
              <a:ext uri="{FF2B5EF4-FFF2-40B4-BE49-F238E27FC236}">
                <a16:creationId xmlns:a16="http://schemas.microsoft.com/office/drawing/2014/main" id="{3FC18F39-7D8D-495C-B55A-F5B41D558495}"/>
              </a:ext>
            </a:extLst>
          </p:cNvPr>
          <p:cNvSpPr/>
          <p:nvPr/>
        </p:nvSpPr>
        <p:spPr>
          <a:xfrm>
            <a:off x="10715676" y="3739445"/>
            <a:ext cx="555750" cy="55575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7EB536DC-0E79-4F1A-B663-1AD9CEA5C506}"/>
              </a:ext>
            </a:extLst>
          </p:cNvPr>
          <p:cNvCxnSpPr/>
          <p:nvPr/>
        </p:nvCxnSpPr>
        <p:spPr>
          <a:xfrm>
            <a:off x="11271426" y="3965198"/>
            <a:ext cx="633602" cy="0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タイトル 1">
            <a:extLst>
              <a:ext uri="{FF2B5EF4-FFF2-40B4-BE49-F238E27FC236}">
                <a16:creationId xmlns:a16="http://schemas.microsoft.com/office/drawing/2014/main" id="{04242837-01C8-4D00-BECB-9AE39868287E}"/>
              </a:ext>
            </a:extLst>
          </p:cNvPr>
          <p:cNvSpPr txBox="1">
            <a:spLocks/>
          </p:cNvSpPr>
          <p:nvPr/>
        </p:nvSpPr>
        <p:spPr>
          <a:xfrm>
            <a:off x="10484378" y="2550186"/>
            <a:ext cx="1452510" cy="764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衝突後</a:t>
            </a: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DC4EE6C6-C552-43DD-9771-974D6E0C2BA9}"/>
              </a:ext>
            </a:extLst>
          </p:cNvPr>
          <p:cNvSpPr txBox="1">
            <a:spLocks/>
          </p:cNvSpPr>
          <p:nvPr/>
        </p:nvSpPr>
        <p:spPr>
          <a:xfrm>
            <a:off x="7689590" y="3336465"/>
            <a:ext cx="1050173" cy="764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球１</a:t>
            </a: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CDEE93D4-9991-4B3E-82F9-A94566B153CE}"/>
              </a:ext>
            </a:extLst>
          </p:cNvPr>
          <p:cNvSpPr txBox="1">
            <a:spLocks/>
          </p:cNvSpPr>
          <p:nvPr/>
        </p:nvSpPr>
        <p:spPr>
          <a:xfrm>
            <a:off x="9886938" y="3292195"/>
            <a:ext cx="1050173" cy="764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球２</a:t>
            </a:r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B653119D-D88D-46CA-BD2C-35119760FDFC}"/>
              </a:ext>
            </a:extLst>
          </p:cNvPr>
          <p:cNvSpPr/>
          <p:nvPr/>
        </p:nvSpPr>
        <p:spPr>
          <a:xfrm>
            <a:off x="7828714" y="1663633"/>
            <a:ext cx="427561" cy="427561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EB4A0C17-9C0F-4693-A740-C8147B570153}"/>
              </a:ext>
            </a:extLst>
          </p:cNvPr>
          <p:cNvCxnSpPr/>
          <p:nvPr/>
        </p:nvCxnSpPr>
        <p:spPr>
          <a:xfrm>
            <a:off x="8249614" y="1869466"/>
            <a:ext cx="633602" cy="0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0B6F25F-730F-4A7D-B0DD-9C0A70DA8986}"/>
                  </a:ext>
                </a:extLst>
              </p:cNvPr>
              <p:cNvSpPr/>
              <p:nvPr/>
            </p:nvSpPr>
            <p:spPr>
              <a:xfrm>
                <a:off x="7770680" y="1067090"/>
                <a:ext cx="58812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0B6F25F-730F-4A7D-B0DD-9C0A70DA89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680" y="1067090"/>
                <a:ext cx="58812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B8FD38DA-8650-43B5-A5E9-58D1DEF01737}"/>
              </a:ext>
            </a:extLst>
          </p:cNvPr>
          <p:cNvCxnSpPr/>
          <p:nvPr/>
        </p:nvCxnSpPr>
        <p:spPr>
          <a:xfrm>
            <a:off x="7681550" y="2105562"/>
            <a:ext cx="413766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41B1AEE1-90F9-4C41-AF05-7BD9BC175C4D}"/>
                  </a:ext>
                </a:extLst>
              </p:cNvPr>
              <p:cNvSpPr/>
              <p:nvPr/>
            </p:nvSpPr>
            <p:spPr>
              <a:xfrm>
                <a:off x="8047260" y="2076671"/>
                <a:ext cx="77060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41B1AEE1-90F9-4C41-AF05-7BD9BC175C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260" y="2076671"/>
                <a:ext cx="77060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280094D9-87C3-4B62-BB1B-31E0C52BB8D5}"/>
                  </a:ext>
                </a:extLst>
              </p:cNvPr>
              <p:cNvSpPr/>
              <p:nvPr/>
            </p:nvSpPr>
            <p:spPr>
              <a:xfrm>
                <a:off x="9905630" y="1034414"/>
                <a:ext cx="80283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280094D9-87C3-4B62-BB1B-31E0C52BB8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630" y="1034414"/>
                <a:ext cx="80283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円/楕円 15">
            <a:extLst>
              <a:ext uri="{FF2B5EF4-FFF2-40B4-BE49-F238E27FC236}">
                <a16:creationId xmlns:a16="http://schemas.microsoft.com/office/drawing/2014/main" id="{DC723697-97EF-42E0-A4C8-DA067F5E2B57}"/>
              </a:ext>
            </a:extLst>
          </p:cNvPr>
          <p:cNvSpPr/>
          <p:nvPr/>
        </p:nvSpPr>
        <p:spPr>
          <a:xfrm>
            <a:off x="9664467" y="1523795"/>
            <a:ext cx="555750" cy="55575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FF9F5512-36D3-43C1-81DC-B09F319742E2}"/>
              </a:ext>
            </a:extLst>
          </p:cNvPr>
          <p:cNvCxnSpPr/>
          <p:nvPr/>
        </p:nvCxnSpPr>
        <p:spPr>
          <a:xfrm>
            <a:off x="10220217" y="1749548"/>
            <a:ext cx="633602" cy="0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タイトル 1">
            <a:extLst>
              <a:ext uri="{FF2B5EF4-FFF2-40B4-BE49-F238E27FC236}">
                <a16:creationId xmlns:a16="http://schemas.microsoft.com/office/drawing/2014/main" id="{9EC96531-390C-4BDC-A401-428FF0504F1E}"/>
              </a:ext>
            </a:extLst>
          </p:cNvPr>
          <p:cNvSpPr txBox="1">
            <a:spLocks/>
          </p:cNvSpPr>
          <p:nvPr/>
        </p:nvSpPr>
        <p:spPr>
          <a:xfrm>
            <a:off x="6994183" y="1099914"/>
            <a:ext cx="1050173" cy="764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球１</a:t>
            </a: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17282AE0-89F7-4DD0-AC37-B1FD55B820F1}"/>
              </a:ext>
            </a:extLst>
          </p:cNvPr>
          <p:cNvSpPr txBox="1">
            <a:spLocks/>
          </p:cNvSpPr>
          <p:nvPr/>
        </p:nvSpPr>
        <p:spPr>
          <a:xfrm>
            <a:off x="8789058" y="1074611"/>
            <a:ext cx="1050173" cy="764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球２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CBE30CE6-4C81-4571-AB01-421511A14715}"/>
                  </a:ext>
                </a:extLst>
              </p:cNvPr>
              <p:cNvSpPr/>
              <p:nvPr/>
            </p:nvSpPr>
            <p:spPr>
              <a:xfrm>
                <a:off x="9664467" y="2069293"/>
                <a:ext cx="77060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CBE30CE6-4C81-4571-AB01-421511A147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467" y="2069293"/>
                <a:ext cx="77060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423BA1D7-9A0C-43E3-875B-31D5413E98E8}"/>
                  </a:ext>
                </a:extLst>
              </p:cNvPr>
              <p:cNvSpPr/>
              <p:nvPr/>
            </p:nvSpPr>
            <p:spPr>
              <a:xfrm>
                <a:off x="8853619" y="4326740"/>
                <a:ext cx="77060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ja-JP" altLang="en-US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423BA1D7-9A0C-43E3-875B-31D5413E98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619" y="4326740"/>
                <a:ext cx="770605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CC2BF7F0-1506-4894-BD9E-8F3F8C9A1A68}"/>
                  </a:ext>
                </a:extLst>
              </p:cNvPr>
              <p:cNvSpPr/>
              <p:nvPr/>
            </p:nvSpPr>
            <p:spPr>
              <a:xfrm>
                <a:off x="10695756" y="4319362"/>
                <a:ext cx="77060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ja-JP" altLang="en-US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CC2BF7F0-1506-4894-BD9E-8F3F8C9A1A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5756" y="4319362"/>
                <a:ext cx="770605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タイトル 1">
            <a:extLst>
              <a:ext uri="{FF2B5EF4-FFF2-40B4-BE49-F238E27FC236}">
                <a16:creationId xmlns:a16="http://schemas.microsoft.com/office/drawing/2014/main" id="{FE6B7CCE-A86E-42F9-AAD2-B9752D78D189}"/>
              </a:ext>
            </a:extLst>
          </p:cNvPr>
          <p:cNvSpPr txBox="1">
            <a:spLocks/>
          </p:cNvSpPr>
          <p:nvPr/>
        </p:nvSpPr>
        <p:spPr>
          <a:xfrm>
            <a:off x="10533494" y="504225"/>
            <a:ext cx="1452510" cy="764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衝突前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タイトル 1">
            <a:extLst>
              <a:ext uri="{FF2B5EF4-FFF2-40B4-BE49-F238E27FC236}">
                <a16:creationId xmlns:a16="http://schemas.microsoft.com/office/drawing/2014/main" id="{211CDFE8-D65E-4801-A37E-6C09398F3266}"/>
              </a:ext>
            </a:extLst>
          </p:cNvPr>
          <p:cNvSpPr txBox="1">
            <a:spLocks/>
          </p:cNvSpPr>
          <p:nvPr/>
        </p:nvSpPr>
        <p:spPr>
          <a:xfrm>
            <a:off x="157505" y="2696089"/>
            <a:ext cx="6671734" cy="618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ja-JP" sz="24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円/楕円 15">
            <a:extLst>
              <a:ext uri="{FF2B5EF4-FFF2-40B4-BE49-F238E27FC236}">
                <a16:creationId xmlns:a16="http://schemas.microsoft.com/office/drawing/2014/main" id="{EB55730F-6A4C-4EBD-995F-B703A7345443}"/>
              </a:ext>
            </a:extLst>
          </p:cNvPr>
          <p:cNvSpPr/>
          <p:nvPr/>
        </p:nvSpPr>
        <p:spPr>
          <a:xfrm>
            <a:off x="9282300" y="5655715"/>
            <a:ext cx="364308" cy="364308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56B97B71-9511-459A-B878-8D518EF47EC9}"/>
              </a:ext>
            </a:extLst>
          </p:cNvPr>
          <p:cNvCxnSpPr/>
          <p:nvPr/>
        </p:nvCxnSpPr>
        <p:spPr>
          <a:xfrm flipH="1">
            <a:off x="8722247" y="5837299"/>
            <a:ext cx="876554" cy="22499"/>
          </a:xfrm>
          <a:prstGeom prst="straightConnector1">
            <a:avLst/>
          </a:prstGeom>
          <a:ln w="1143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タイトル 1">
            <a:extLst>
              <a:ext uri="{FF2B5EF4-FFF2-40B4-BE49-F238E27FC236}">
                <a16:creationId xmlns:a16="http://schemas.microsoft.com/office/drawing/2014/main" id="{A627903C-D207-4A4B-B4B0-2D915697FF75}"/>
              </a:ext>
            </a:extLst>
          </p:cNvPr>
          <p:cNvSpPr txBox="1">
            <a:spLocks/>
          </p:cNvSpPr>
          <p:nvPr/>
        </p:nvSpPr>
        <p:spPr>
          <a:xfrm>
            <a:off x="10455406" y="5692502"/>
            <a:ext cx="1714985" cy="576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球１が球２に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加える力</a:t>
            </a:r>
          </a:p>
        </p:txBody>
      </p:sp>
      <p:sp>
        <p:nvSpPr>
          <p:cNvPr id="35" name="タイトル 1">
            <a:extLst>
              <a:ext uri="{FF2B5EF4-FFF2-40B4-BE49-F238E27FC236}">
                <a16:creationId xmlns:a16="http://schemas.microsoft.com/office/drawing/2014/main" id="{616C298A-BDBB-4944-9705-248112AA6159}"/>
              </a:ext>
            </a:extLst>
          </p:cNvPr>
          <p:cNvSpPr txBox="1">
            <a:spLocks/>
          </p:cNvSpPr>
          <p:nvPr/>
        </p:nvSpPr>
        <p:spPr>
          <a:xfrm>
            <a:off x="7097169" y="5652497"/>
            <a:ext cx="1683173" cy="576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球２が球１に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加える力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F813AF23-686B-4758-9286-1B03DF3698CA}"/>
                  </a:ext>
                </a:extLst>
              </p:cNvPr>
              <p:cNvSpPr/>
              <p:nvPr/>
            </p:nvSpPr>
            <p:spPr>
              <a:xfrm>
                <a:off x="10174184" y="5055506"/>
                <a:ext cx="79060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ja-JP" altLang="en-US" sz="48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F813AF23-686B-4758-9286-1B03DF369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4184" y="5055506"/>
                <a:ext cx="790601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AE29ADE8-ED54-4772-A954-8CEEFBBEBFA1}"/>
                  </a:ext>
                </a:extLst>
              </p:cNvPr>
              <p:cNvSpPr/>
              <p:nvPr/>
            </p:nvSpPr>
            <p:spPr>
              <a:xfrm>
                <a:off x="8460701" y="5097424"/>
                <a:ext cx="79060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ja-JP" altLang="en-US" sz="48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AE29ADE8-ED54-4772-A954-8CEEFBBEBF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701" y="5097424"/>
                <a:ext cx="790601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円/楕円 15">
            <a:extLst>
              <a:ext uri="{FF2B5EF4-FFF2-40B4-BE49-F238E27FC236}">
                <a16:creationId xmlns:a16="http://schemas.microsoft.com/office/drawing/2014/main" id="{74E53AE2-6E97-4FC3-ACC7-704771713A76}"/>
              </a:ext>
            </a:extLst>
          </p:cNvPr>
          <p:cNvSpPr/>
          <p:nvPr/>
        </p:nvSpPr>
        <p:spPr>
          <a:xfrm>
            <a:off x="9652436" y="5618794"/>
            <a:ext cx="419163" cy="419163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7894E793-FCE0-4F74-9E86-E5C22808CF81}"/>
              </a:ext>
            </a:extLst>
          </p:cNvPr>
          <p:cNvCxnSpPr/>
          <p:nvPr/>
        </p:nvCxnSpPr>
        <p:spPr>
          <a:xfrm>
            <a:off x="9692848" y="5822020"/>
            <a:ext cx="845379" cy="0"/>
          </a:xfrm>
          <a:prstGeom prst="straightConnector1">
            <a:avLst/>
          </a:prstGeom>
          <a:ln w="1143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1F40C421-F224-484C-A688-25B745B2CD1C}"/>
                  </a:ext>
                </a:extLst>
              </p:cNvPr>
              <p:cNvSpPr/>
              <p:nvPr/>
            </p:nvSpPr>
            <p:spPr>
              <a:xfrm>
                <a:off x="170066" y="986657"/>
                <a:ext cx="6671734" cy="2431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ja-JP" altLang="en-US" sz="32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〇運動量保存則</a:t>
                </a:r>
                <a:endParaRPr lang="en-US" altLang="ja-JP" sz="3200" dirty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algn="just"/>
                <a:r>
                  <a:rPr lang="ja-JP" altLang="en-US" sz="20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右の図のように２物体が衝突する。</a:t>
                </a:r>
                <a:endParaRPr lang="en-US" altLang="ja-JP" sz="2000" dirty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algn="just"/>
                <a:r>
                  <a:rPr lang="ja-JP" altLang="en-US" sz="20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衝突における物体１の運動方程式を立てる。</a:t>
                </a:r>
                <a:r>
                  <a:rPr lang="ja-JP" altLang="en-US" sz="2000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小球１と２の加速度をそれぞれ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ja-JP" altLang="en-US" sz="2000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とする。また、衝突において、球１と２の間にはたらく力の大きさを</a:t>
                </a:r>
                <a14:m>
                  <m:oMath xmlns:m="http://schemas.openxmlformats.org/officeDocument/2006/math"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ja-JP" altLang="en-US" sz="2000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とする。</a:t>
                </a:r>
                <a:endParaRPr lang="ja-JP" altLang="en-US" sz="2000" dirty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algn="just"/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右向きが正なので、物体にはたらく力は</a:t>
                </a:r>
                <a14:m>
                  <m:oMath xmlns:m="http://schemas.openxmlformats.org/officeDocument/2006/math">
                    <m:r>
                      <a:rPr lang="en-US" altLang="ja-JP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ja-JP" altLang="en-US" sz="2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であることに注意。</a:t>
                </a:r>
              </a:p>
            </p:txBody>
          </p:sp>
        </mc:Choice>
        <mc:Fallback xmlns=""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1F40C421-F224-484C-A688-25B745B2CD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66" y="986657"/>
                <a:ext cx="6671734" cy="2431435"/>
              </a:xfrm>
              <a:prstGeom prst="rect">
                <a:avLst/>
              </a:prstGeom>
              <a:blipFill>
                <a:blip r:embed="rId12"/>
                <a:stretch>
                  <a:fillRect l="-2377" t="-3258" r="-4662" b="-35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5B78DD72-C465-432F-987E-57AD3844019E}"/>
                  </a:ext>
                </a:extLst>
              </p:cNvPr>
              <p:cNvSpPr/>
              <p:nvPr/>
            </p:nvSpPr>
            <p:spPr>
              <a:xfrm>
                <a:off x="2604692" y="3418092"/>
                <a:ext cx="273651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ja-JP" altLang="en-US" sz="3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5B78DD72-C465-432F-987E-57AD38440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692" y="3418092"/>
                <a:ext cx="2736518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7260F088-21F5-465C-A6A0-AFC80FB50616}"/>
              </a:ext>
            </a:extLst>
          </p:cNvPr>
          <p:cNvSpPr/>
          <p:nvPr/>
        </p:nvSpPr>
        <p:spPr>
          <a:xfrm>
            <a:off x="5087932" y="534217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・・・①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1D9DB44F-D03E-4178-B49C-C37CA0032BF0}"/>
                  </a:ext>
                </a:extLst>
              </p:cNvPr>
              <p:cNvSpPr/>
              <p:nvPr/>
            </p:nvSpPr>
            <p:spPr>
              <a:xfrm>
                <a:off x="508812" y="4168216"/>
                <a:ext cx="2476897" cy="7730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より</a:t>
                </a:r>
                <a:endParaRPr lang="ja-JP" altLang="en-US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1D9DB44F-D03E-4178-B49C-C37CA0032B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12" y="4168216"/>
                <a:ext cx="2476897" cy="773032"/>
              </a:xfrm>
              <a:prstGeom prst="rect">
                <a:avLst/>
              </a:prstGeom>
              <a:blipFill>
                <a:blip r:embed="rId14"/>
                <a:stretch>
                  <a:fillRect r="-3931" b="-55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3C491C96-5196-4E43-981A-FD1CE02F8A26}"/>
                  </a:ext>
                </a:extLst>
              </p:cNvPr>
              <p:cNvSpPr/>
              <p:nvPr/>
            </p:nvSpPr>
            <p:spPr>
              <a:xfrm>
                <a:off x="1448470" y="4896216"/>
                <a:ext cx="3853747" cy="11810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f>
                        <m:f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ja-JP" altLang="en-US" sz="36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3C491C96-5196-4E43-981A-FD1CE02F8A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470" y="4896216"/>
                <a:ext cx="3853747" cy="118109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65D89905-D93F-4573-B03D-2120C7F1C988}"/>
              </a:ext>
            </a:extLst>
          </p:cNvPr>
          <p:cNvSpPr/>
          <p:nvPr/>
        </p:nvSpPr>
        <p:spPr>
          <a:xfrm>
            <a:off x="234018" y="3620491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物体１の運動方程式</a:t>
            </a:r>
            <a:endParaRPr lang="ja-JP" altLang="en-US" dirty="0"/>
          </a:p>
        </p:txBody>
      </p:sp>
      <p:sp>
        <p:nvSpPr>
          <p:cNvPr id="47" name="タイトル 1">
            <a:extLst>
              <a:ext uri="{FF2B5EF4-FFF2-40B4-BE49-F238E27FC236}">
                <a16:creationId xmlns:a16="http://schemas.microsoft.com/office/drawing/2014/main" id="{FEEB0B0A-C56D-4208-AA76-7A03A078E05A}"/>
              </a:ext>
            </a:extLst>
          </p:cNvPr>
          <p:cNvSpPr txBox="1">
            <a:spLocks/>
          </p:cNvSpPr>
          <p:nvPr/>
        </p:nvSpPr>
        <p:spPr>
          <a:xfrm>
            <a:off x="8853619" y="4909057"/>
            <a:ext cx="1683173" cy="576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作用・反作用</a:t>
            </a:r>
          </a:p>
        </p:txBody>
      </p:sp>
    </p:spTree>
    <p:extLst>
      <p:ext uri="{BB962C8B-B14F-4D97-AF65-F5344CB8AC3E}">
        <p14:creationId xmlns:p14="http://schemas.microsoft.com/office/powerpoint/2010/main" val="65340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41" grpId="0"/>
      <p:bldP spid="43" grpId="0"/>
      <p:bldP spid="44" grpId="0"/>
      <p:bldP spid="4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力積と運動量保存則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32</a:t>
            </a:fld>
            <a:endParaRPr kumimoji="1" lang="ja-JP" altLang="en-US"/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56D77F2C-E4E8-451B-830A-6EA0D4E07509}"/>
              </a:ext>
            </a:extLst>
          </p:cNvPr>
          <p:cNvGrpSpPr/>
          <p:nvPr/>
        </p:nvGrpSpPr>
        <p:grpSpPr>
          <a:xfrm>
            <a:off x="7697315" y="807737"/>
            <a:ext cx="4221274" cy="3694129"/>
            <a:chOff x="6994183" y="504225"/>
            <a:chExt cx="4991821" cy="4368452"/>
          </a:xfrm>
        </p:grpSpPr>
        <p:sp>
          <p:nvSpPr>
            <p:cNvPr id="6" name="円/楕円 15">
              <a:extLst>
                <a:ext uri="{FF2B5EF4-FFF2-40B4-BE49-F238E27FC236}">
                  <a16:creationId xmlns:a16="http://schemas.microsoft.com/office/drawing/2014/main" id="{03D1CB2B-A43B-4E55-BC7F-E16F9AE8FEDC}"/>
                </a:ext>
              </a:extLst>
            </p:cNvPr>
            <p:cNvSpPr/>
            <p:nvPr/>
          </p:nvSpPr>
          <p:spPr>
            <a:xfrm>
              <a:off x="8496170" y="3785812"/>
              <a:ext cx="506509" cy="506509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959EFA5B-2FBD-4329-A8C2-78FA8444D4DD}"/>
                </a:ext>
              </a:extLst>
            </p:cNvPr>
            <p:cNvCxnSpPr/>
            <p:nvPr/>
          </p:nvCxnSpPr>
          <p:spPr>
            <a:xfrm>
              <a:off x="9010542" y="4034287"/>
              <a:ext cx="633602" cy="0"/>
            </a:xfrm>
            <a:prstGeom prst="straightConnector1">
              <a:avLst/>
            </a:prstGeom>
            <a:ln w="920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正方形/長方形 7">
                  <a:extLst>
                    <a:ext uri="{FF2B5EF4-FFF2-40B4-BE49-F238E27FC236}">
                      <a16:creationId xmlns:a16="http://schemas.microsoft.com/office/drawing/2014/main" id="{BE41EFF4-BDB4-4842-8D80-6CA42BE18A9D}"/>
                    </a:ext>
                  </a:extLst>
                </p:cNvPr>
                <p:cNvSpPr/>
                <p:nvPr/>
              </p:nvSpPr>
              <p:spPr>
                <a:xfrm>
                  <a:off x="8495302" y="3246433"/>
                  <a:ext cx="588122" cy="54593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8" name="正方形/長方形 7">
                  <a:extLst>
                    <a:ext uri="{FF2B5EF4-FFF2-40B4-BE49-F238E27FC236}">
                      <a16:creationId xmlns:a16="http://schemas.microsoft.com/office/drawing/2014/main" id="{BE41EFF4-BDB4-4842-8D80-6CA42BE18A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5302" y="3246433"/>
                  <a:ext cx="588122" cy="545937"/>
                </a:xfrm>
                <a:prstGeom prst="rect">
                  <a:avLst/>
                </a:prstGeom>
                <a:blipFill>
                  <a:blip r:embed="rId2"/>
                  <a:stretch>
                    <a:fillRect r="-8537" b="-263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12F0FAB1-BE21-4620-B70E-24CC0F217D78}"/>
                </a:ext>
              </a:extLst>
            </p:cNvPr>
            <p:cNvCxnSpPr/>
            <p:nvPr/>
          </p:nvCxnSpPr>
          <p:spPr>
            <a:xfrm>
              <a:off x="7681550" y="4321212"/>
              <a:ext cx="4137663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正方形/長方形 9">
                  <a:extLst>
                    <a:ext uri="{FF2B5EF4-FFF2-40B4-BE49-F238E27FC236}">
                      <a16:creationId xmlns:a16="http://schemas.microsoft.com/office/drawing/2014/main" id="{58DD8EC2-6592-48E1-A0F5-5C61F7935F70}"/>
                    </a:ext>
                  </a:extLst>
                </p:cNvPr>
                <p:cNvSpPr/>
                <p:nvPr/>
              </p:nvSpPr>
              <p:spPr>
                <a:xfrm>
                  <a:off x="11045627" y="3257888"/>
                  <a:ext cx="802830" cy="54593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10" name="正方形/長方形 9">
                  <a:extLst>
                    <a:ext uri="{FF2B5EF4-FFF2-40B4-BE49-F238E27FC236}">
                      <a16:creationId xmlns:a16="http://schemas.microsoft.com/office/drawing/2014/main" id="{58DD8EC2-6592-48E1-A0F5-5C61F7935F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45627" y="3257888"/>
                  <a:ext cx="802830" cy="545937"/>
                </a:xfrm>
                <a:prstGeom prst="rect">
                  <a:avLst/>
                </a:prstGeom>
                <a:blipFill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円/楕円 15">
              <a:extLst>
                <a:ext uri="{FF2B5EF4-FFF2-40B4-BE49-F238E27FC236}">
                  <a16:creationId xmlns:a16="http://schemas.microsoft.com/office/drawing/2014/main" id="{3FC18F39-7D8D-495C-B55A-F5B41D558495}"/>
                </a:ext>
              </a:extLst>
            </p:cNvPr>
            <p:cNvSpPr/>
            <p:nvPr/>
          </p:nvSpPr>
          <p:spPr>
            <a:xfrm>
              <a:off x="10715676" y="3739445"/>
              <a:ext cx="555750" cy="555750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7EB536DC-0E79-4F1A-B663-1AD9CEA5C506}"/>
                </a:ext>
              </a:extLst>
            </p:cNvPr>
            <p:cNvCxnSpPr/>
            <p:nvPr/>
          </p:nvCxnSpPr>
          <p:spPr>
            <a:xfrm>
              <a:off x="11271426" y="3965198"/>
              <a:ext cx="633602" cy="0"/>
            </a:xfrm>
            <a:prstGeom prst="straightConnector1">
              <a:avLst/>
            </a:prstGeom>
            <a:ln w="920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タイトル 1">
              <a:extLst>
                <a:ext uri="{FF2B5EF4-FFF2-40B4-BE49-F238E27FC236}">
                  <a16:creationId xmlns:a16="http://schemas.microsoft.com/office/drawing/2014/main" id="{04242837-01C8-4D00-BECB-9AE39868287E}"/>
                </a:ext>
              </a:extLst>
            </p:cNvPr>
            <p:cNvSpPr txBox="1">
              <a:spLocks/>
            </p:cNvSpPr>
            <p:nvPr/>
          </p:nvSpPr>
          <p:spPr>
            <a:xfrm>
              <a:off x="10484378" y="2550186"/>
              <a:ext cx="1452510" cy="7641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1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衝突後</a:t>
              </a:r>
            </a:p>
          </p:txBody>
        </p:sp>
        <p:sp>
          <p:nvSpPr>
            <p:cNvPr id="14" name="タイトル 1">
              <a:extLst>
                <a:ext uri="{FF2B5EF4-FFF2-40B4-BE49-F238E27FC236}">
                  <a16:creationId xmlns:a16="http://schemas.microsoft.com/office/drawing/2014/main" id="{DC4EE6C6-C552-43DD-9771-974D6E0C2BA9}"/>
                </a:ext>
              </a:extLst>
            </p:cNvPr>
            <p:cNvSpPr txBox="1">
              <a:spLocks/>
            </p:cNvSpPr>
            <p:nvPr/>
          </p:nvSpPr>
          <p:spPr>
            <a:xfrm>
              <a:off x="7689590" y="3336465"/>
              <a:ext cx="1050173" cy="7641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1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球１</a:t>
              </a:r>
            </a:p>
          </p:txBody>
        </p:sp>
        <p:sp>
          <p:nvSpPr>
            <p:cNvPr id="15" name="タイトル 1">
              <a:extLst>
                <a:ext uri="{FF2B5EF4-FFF2-40B4-BE49-F238E27FC236}">
                  <a16:creationId xmlns:a16="http://schemas.microsoft.com/office/drawing/2014/main" id="{CDEE93D4-9991-4B3E-82F9-A94566B153CE}"/>
                </a:ext>
              </a:extLst>
            </p:cNvPr>
            <p:cNvSpPr txBox="1">
              <a:spLocks/>
            </p:cNvSpPr>
            <p:nvPr/>
          </p:nvSpPr>
          <p:spPr>
            <a:xfrm>
              <a:off x="9886938" y="3292195"/>
              <a:ext cx="1050173" cy="7641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1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球２</a:t>
              </a:r>
            </a:p>
          </p:txBody>
        </p:sp>
        <p:sp>
          <p:nvSpPr>
            <p:cNvPr id="16" name="円/楕円 15">
              <a:extLst>
                <a:ext uri="{FF2B5EF4-FFF2-40B4-BE49-F238E27FC236}">
                  <a16:creationId xmlns:a16="http://schemas.microsoft.com/office/drawing/2014/main" id="{B653119D-D88D-46CA-BD2C-35119760FDFC}"/>
                </a:ext>
              </a:extLst>
            </p:cNvPr>
            <p:cNvSpPr/>
            <p:nvPr/>
          </p:nvSpPr>
          <p:spPr>
            <a:xfrm>
              <a:off x="7828714" y="1663633"/>
              <a:ext cx="427561" cy="427561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EB4A0C17-9C0F-4693-A740-C8147B570153}"/>
                </a:ext>
              </a:extLst>
            </p:cNvPr>
            <p:cNvCxnSpPr/>
            <p:nvPr/>
          </p:nvCxnSpPr>
          <p:spPr>
            <a:xfrm>
              <a:off x="8249614" y="1869466"/>
              <a:ext cx="633602" cy="0"/>
            </a:xfrm>
            <a:prstGeom prst="straightConnector1">
              <a:avLst/>
            </a:prstGeom>
            <a:ln w="920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正方形/長方形 17">
                  <a:extLst>
                    <a:ext uri="{FF2B5EF4-FFF2-40B4-BE49-F238E27FC236}">
                      <a16:creationId xmlns:a16="http://schemas.microsoft.com/office/drawing/2014/main" id="{60B6F25F-730F-4A7D-B0DD-9C0A70DA8986}"/>
                    </a:ext>
                  </a:extLst>
                </p:cNvPr>
                <p:cNvSpPr/>
                <p:nvPr/>
              </p:nvSpPr>
              <p:spPr>
                <a:xfrm>
                  <a:off x="7770679" y="1067090"/>
                  <a:ext cx="588122" cy="54593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18" name="正方形/長方形 17">
                  <a:extLst>
                    <a:ext uri="{FF2B5EF4-FFF2-40B4-BE49-F238E27FC236}">
                      <a16:creationId xmlns:a16="http://schemas.microsoft.com/office/drawing/2014/main" id="{60B6F25F-730F-4A7D-B0DD-9C0A70DA89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0679" y="1067090"/>
                  <a:ext cx="588122" cy="545937"/>
                </a:xfrm>
                <a:prstGeom prst="rect">
                  <a:avLst/>
                </a:prstGeom>
                <a:blipFill>
                  <a:blip r:embed="rId4"/>
                  <a:stretch>
                    <a:fillRect r="-8537" b="-4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B8FD38DA-8650-43B5-A5E9-58D1DEF01737}"/>
                </a:ext>
              </a:extLst>
            </p:cNvPr>
            <p:cNvCxnSpPr/>
            <p:nvPr/>
          </p:nvCxnSpPr>
          <p:spPr>
            <a:xfrm>
              <a:off x="7681550" y="2105562"/>
              <a:ext cx="4137663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正方形/長方形 19">
                  <a:extLst>
                    <a:ext uri="{FF2B5EF4-FFF2-40B4-BE49-F238E27FC236}">
                      <a16:creationId xmlns:a16="http://schemas.microsoft.com/office/drawing/2014/main" id="{41B1AEE1-90F9-4C41-AF05-7BD9BC175C4D}"/>
                    </a:ext>
                  </a:extLst>
                </p:cNvPr>
                <p:cNvSpPr/>
                <p:nvPr/>
              </p:nvSpPr>
              <p:spPr>
                <a:xfrm>
                  <a:off x="8047260" y="2076671"/>
                  <a:ext cx="770605" cy="54593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20" name="正方形/長方形 19">
                  <a:extLst>
                    <a:ext uri="{FF2B5EF4-FFF2-40B4-BE49-F238E27FC236}">
                      <a16:creationId xmlns:a16="http://schemas.microsoft.com/office/drawing/2014/main" id="{41B1AEE1-90F9-4C41-AF05-7BD9BC175C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7260" y="2076671"/>
                  <a:ext cx="770605" cy="545937"/>
                </a:xfrm>
                <a:prstGeom prst="rect">
                  <a:avLst/>
                </a:prstGeom>
                <a:blipFill>
                  <a:blip r:embed="rId5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正方形/長方形 20">
                  <a:extLst>
                    <a:ext uri="{FF2B5EF4-FFF2-40B4-BE49-F238E27FC236}">
                      <a16:creationId xmlns:a16="http://schemas.microsoft.com/office/drawing/2014/main" id="{280094D9-87C3-4B62-BB1B-31E0C52BB8D5}"/>
                    </a:ext>
                  </a:extLst>
                </p:cNvPr>
                <p:cNvSpPr/>
                <p:nvPr/>
              </p:nvSpPr>
              <p:spPr>
                <a:xfrm>
                  <a:off x="9905629" y="1034414"/>
                  <a:ext cx="802830" cy="54593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21" name="正方形/長方形 20">
                  <a:extLst>
                    <a:ext uri="{FF2B5EF4-FFF2-40B4-BE49-F238E27FC236}">
                      <a16:creationId xmlns:a16="http://schemas.microsoft.com/office/drawing/2014/main" id="{280094D9-87C3-4B62-BB1B-31E0C52BB8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5629" y="1034414"/>
                  <a:ext cx="802830" cy="545937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円/楕円 15">
              <a:extLst>
                <a:ext uri="{FF2B5EF4-FFF2-40B4-BE49-F238E27FC236}">
                  <a16:creationId xmlns:a16="http://schemas.microsoft.com/office/drawing/2014/main" id="{DC723697-97EF-42E0-A4C8-DA067F5E2B57}"/>
                </a:ext>
              </a:extLst>
            </p:cNvPr>
            <p:cNvSpPr/>
            <p:nvPr/>
          </p:nvSpPr>
          <p:spPr>
            <a:xfrm>
              <a:off x="9664467" y="1523795"/>
              <a:ext cx="555750" cy="555750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FF9F5512-36D3-43C1-81DC-B09F319742E2}"/>
                </a:ext>
              </a:extLst>
            </p:cNvPr>
            <p:cNvCxnSpPr/>
            <p:nvPr/>
          </p:nvCxnSpPr>
          <p:spPr>
            <a:xfrm>
              <a:off x="10220217" y="1749548"/>
              <a:ext cx="633602" cy="0"/>
            </a:xfrm>
            <a:prstGeom prst="straightConnector1">
              <a:avLst/>
            </a:prstGeom>
            <a:ln w="920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タイトル 1">
              <a:extLst>
                <a:ext uri="{FF2B5EF4-FFF2-40B4-BE49-F238E27FC236}">
                  <a16:creationId xmlns:a16="http://schemas.microsoft.com/office/drawing/2014/main" id="{9EC96531-390C-4BDC-A401-428FF0504F1E}"/>
                </a:ext>
              </a:extLst>
            </p:cNvPr>
            <p:cNvSpPr txBox="1">
              <a:spLocks/>
            </p:cNvSpPr>
            <p:nvPr/>
          </p:nvSpPr>
          <p:spPr>
            <a:xfrm>
              <a:off x="6994183" y="1099914"/>
              <a:ext cx="1050173" cy="7641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1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球１</a:t>
              </a:r>
            </a:p>
          </p:txBody>
        </p:sp>
        <p:sp>
          <p:nvSpPr>
            <p:cNvPr id="25" name="タイトル 1">
              <a:extLst>
                <a:ext uri="{FF2B5EF4-FFF2-40B4-BE49-F238E27FC236}">
                  <a16:creationId xmlns:a16="http://schemas.microsoft.com/office/drawing/2014/main" id="{17282AE0-89F7-4DD0-AC37-B1FD55B820F1}"/>
                </a:ext>
              </a:extLst>
            </p:cNvPr>
            <p:cNvSpPr txBox="1">
              <a:spLocks/>
            </p:cNvSpPr>
            <p:nvPr/>
          </p:nvSpPr>
          <p:spPr>
            <a:xfrm>
              <a:off x="8789058" y="1074611"/>
              <a:ext cx="1050173" cy="7641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1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球２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正方形/長方形 25">
                  <a:extLst>
                    <a:ext uri="{FF2B5EF4-FFF2-40B4-BE49-F238E27FC236}">
                      <a16:creationId xmlns:a16="http://schemas.microsoft.com/office/drawing/2014/main" id="{CBE30CE6-4C81-4571-AB01-421511A14715}"/>
                    </a:ext>
                  </a:extLst>
                </p:cNvPr>
                <p:cNvSpPr/>
                <p:nvPr/>
              </p:nvSpPr>
              <p:spPr>
                <a:xfrm>
                  <a:off x="9664467" y="2069293"/>
                  <a:ext cx="770605" cy="54593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26" name="正方形/長方形 25">
                  <a:extLst>
                    <a:ext uri="{FF2B5EF4-FFF2-40B4-BE49-F238E27FC236}">
                      <a16:creationId xmlns:a16="http://schemas.microsoft.com/office/drawing/2014/main" id="{CBE30CE6-4C81-4571-AB01-421511A147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4467" y="2069293"/>
                  <a:ext cx="770605" cy="545937"/>
                </a:xfrm>
                <a:prstGeom prst="rect">
                  <a:avLst/>
                </a:prstGeom>
                <a:blipFill>
                  <a:blip r:embed="rId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正方形/長方形 26">
                  <a:extLst>
                    <a:ext uri="{FF2B5EF4-FFF2-40B4-BE49-F238E27FC236}">
                      <a16:creationId xmlns:a16="http://schemas.microsoft.com/office/drawing/2014/main" id="{423BA1D7-9A0C-43E3-875B-31D5413E98E8}"/>
                    </a:ext>
                  </a:extLst>
                </p:cNvPr>
                <p:cNvSpPr/>
                <p:nvPr/>
              </p:nvSpPr>
              <p:spPr>
                <a:xfrm>
                  <a:off x="8853619" y="4326740"/>
                  <a:ext cx="770605" cy="54593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27" name="正方形/長方形 26">
                  <a:extLst>
                    <a:ext uri="{FF2B5EF4-FFF2-40B4-BE49-F238E27FC236}">
                      <a16:creationId xmlns:a16="http://schemas.microsoft.com/office/drawing/2014/main" id="{423BA1D7-9A0C-43E3-875B-31D5413E98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3619" y="4326740"/>
                  <a:ext cx="770605" cy="545937"/>
                </a:xfrm>
                <a:prstGeom prst="rect">
                  <a:avLst/>
                </a:prstGeom>
                <a:blipFill>
                  <a:blip r:embed="rId8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正方形/長方形 27">
                  <a:extLst>
                    <a:ext uri="{FF2B5EF4-FFF2-40B4-BE49-F238E27FC236}">
                      <a16:creationId xmlns:a16="http://schemas.microsoft.com/office/drawing/2014/main" id="{CC2BF7F0-1506-4894-BD9E-8F3F8C9A1A68}"/>
                    </a:ext>
                  </a:extLst>
                </p:cNvPr>
                <p:cNvSpPr/>
                <p:nvPr/>
              </p:nvSpPr>
              <p:spPr>
                <a:xfrm>
                  <a:off x="10695756" y="4319362"/>
                  <a:ext cx="770605" cy="54593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28" name="正方形/長方形 27">
                  <a:extLst>
                    <a:ext uri="{FF2B5EF4-FFF2-40B4-BE49-F238E27FC236}">
                      <a16:creationId xmlns:a16="http://schemas.microsoft.com/office/drawing/2014/main" id="{CC2BF7F0-1506-4894-BD9E-8F3F8C9A1A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5756" y="4319362"/>
                  <a:ext cx="770605" cy="545937"/>
                </a:xfrm>
                <a:prstGeom prst="rect">
                  <a:avLst/>
                </a:prstGeom>
                <a:blipFill>
                  <a:blip r:embed="rId9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タイトル 1">
              <a:extLst>
                <a:ext uri="{FF2B5EF4-FFF2-40B4-BE49-F238E27FC236}">
                  <a16:creationId xmlns:a16="http://schemas.microsoft.com/office/drawing/2014/main" id="{FE6B7CCE-A86E-42F9-AAD2-B9752D78D189}"/>
                </a:ext>
              </a:extLst>
            </p:cNvPr>
            <p:cNvSpPr txBox="1">
              <a:spLocks/>
            </p:cNvSpPr>
            <p:nvPr/>
          </p:nvSpPr>
          <p:spPr>
            <a:xfrm>
              <a:off x="10533494" y="504225"/>
              <a:ext cx="1452510" cy="7641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1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衝突前</a:t>
              </a:r>
              <a:endParaRPr lang="en-US" altLang="ja-JP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30" name="タイトル 1">
            <a:extLst>
              <a:ext uri="{FF2B5EF4-FFF2-40B4-BE49-F238E27FC236}">
                <a16:creationId xmlns:a16="http://schemas.microsoft.com/office/drawing/2014/main" id="{211CDFE8-D65E-4801-A37E-6C09398F3266}"/>
              </a:ext>
            </a:extLst>
          </p:cNvPr>
          <p:cNvSpPr txBox="1">
            <a:spLocks/>
          </p:cNvSpPr>
          <p:nvPr/>
        </p:nvSpPr>
        <p:spPr>
          <a:xfrm>
            <a:off x="157505" y="2696089"/>
            <a:ext cx="6671734" cy="618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ja-JP" sz="24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86EC2EF3-FF59-4CAE-B5C5-84621D1DF24D}"/>
              </a:ext>
            </a:extLst>
          </p:cNvPr>
          <p:cNvGrpSpPr/>
          <p:nvPr/>
        </p:nvGrpSpPr>
        <p:grpSpPr>
          <a:xfrm>
            <a:off x="7097169" y="5055506"/>
            <a:ext cx="5073222" cy="1213312"/>
            <a:chOff x="4484491" y="5069519"/>
            <a:chExt cx="7842976" cy="1875726"/>
          </a:xfrm>
        </p:grpSpPr>
        <p:sp>
          <p:nvSpPr>
            <p:cNvPr id="32" name="円/楕円 15">
              <a:extLst>
                <a:ext uri="{FF2B5EF4-FFF2-40B4-BE49-F238E27FC236}">
                  <a16:creationId xmlns:a16="http://schemas.microsoft.com/office/drawing/2014/main" id="{EB55730F-6A4C-4EBD-995F-B703A7345443}"/>
                </a:ext>
              </a:extLst>
            </p:cNvPr>
            <p:cNvSpPr/>
            <p:nvPr/>
          </p:nvSpPr>
          <p:spPr>
            <a:xfrm>
              <a:off x="7862607" y="5997415"/>
              <a:ext cx="563204" cy="563204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33" name="直線矢印コネクタ 32">
              <a:extLst>
                <a:ext uri="{FF2B5EF4-FFF2-40B4-BE49-F238E27FC236}">
                  <a16:creationId xmlns:a16="http://schemas.microsoft.com/office/drawing/2014/main" id="{56B97B71-9511-459A-B878-8D518EF47EC9}"/>
                </a:ext>
              </a:extLst>
            </p:cNvPr>
            <p:cNvCxnSpPr/>
            <p:nvPr/>
          </p:nvCxnSpPr>
          <p:spPr>
            <a:xfrm flipH="1">
              <a:off x="6996789" y="6278136"/>
              <a:ext cx="1355113" cy="34782"/>
            </a:xfrm>
            <a:prstGeom prst="straightConnector1">
              <a:avLst/>
            </a:prstGeom>
            <a:ln w="1143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タイトル 1">
              <a:extLst>
                <a:ext uri="{FF2B5EF4-FFF2-40B4-BE49-F238E27FC236}">
                  <a16:creationId xmlns:a16="http://schemas.microsoft.com/office/drawing/2014/main" id="{A627903C-D207-4A4B-B4B0-2D915697FF75}"/>
                </a:ext>
              </a:extLst>
            </p:cNvPr>
            <p:cNvSpPr txBox="1">
              <a:spLocks/>
            </p:cNvSpPr>
            <p:nvPr/>
          </p:nvSpPr>
          <p:spPr>
            <a:xfrm>
              <a:off x="9676177" y="6054286"/>
              <a:ext cx="2651290" cy="89095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1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球１が球２に</a:t>
              </a:r>
              <a:endParaRPr lang="en-US" altLang="ja-JP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1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加える力</a:t>
              </a:r>
            </a:p>
          </p:txBody>
        </p:sp>
        <p:sp>
          <p:nvSpPr>
            <p:cNvPr id="35" name="タイトル 1">
              <a:extLst>
                <a:ext uri="{FF2B5EF4-FFF2-40B4-BE49-F238E27FC236}">
                  <a16:creationId xmlns:a16="http://schemas.microsoft.com/office/drawing/2014/main" id="{616C298A-BDBB-4944-9705-248112AA6159}"/>
                </a:ext>
              </a:extLst>
            </p:cNvPr>
            <p:cNvSpPr txBox="1">
              <a:spLocks/>
            </p:cNvSpPr>
            <p:nvPr/>
          </p:nvSpPr>
          <p:spPr>
            <a:xfrm>
              <a:off x="4484491" y="5992441"/>
              <a:ext cx="2602110" cy="89095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1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球２が球１に</a:t>
              </a:r>
              <a:endParaRPr lang="en-US" altLang="ja-JP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1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加える力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正方形/長方形 35">
                  <a:extLst>
                    <a:ext uri="{FF2B5EF4-FFF2-40B4-BE49-F238E27FC236}">
                      <a16:creationId xmlns:a16="http://schemas.microsoft.com/office/drawing/2014/main" id="{F813AF23-686B-4758-9286-1B03DF3698CA}"/>
                    </a:ext>
                  </a:extLst>
                </p:cNvPr>
                <p:cNvSpPr/>
                <p:nvPr/>
              </p:nvSpPr>
              <p:spPr>
                <a:xfrm>
                  <a:off x="9241420" y="5069519"/>
                  <a:ext cx="1222234" cy="12846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ja-JP" altLang="en-US" sz="4800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38" name="正方形/長方形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1420" y="5069519"/>
                  <a:ext cx="1222234" cy="128468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正方形/長方形 36">
                  <a:extLst>
                    <a:ext uri="{FF2B5EF4-FFF2-40B4-BE49-F238E27FC236}">
                      <a16:creationId xmlns:a16="http://schemas.microsoft.com/office/drawing/2014/main" id="{AE29ADE8-ED54-4772-A954-8CEEFBBEBFA1}"/>
                    </a:ext>
                  </a:extLst>
                </p:cNvPr>
                <p:cNvSpPr/>
                <p:nvPr/>
              </p:nvSpPr>
              <p:spPr>
                <a:xfrm>
                  <a:off x="6592451" y="5134322"/>
                  <a:ext cx="1222234" cy="12846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ja-JP" altLang="en-US" sz="4800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39" name="正方形/長方形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2451" y="5134322"/>
                  <a:ext cx="1222234" cy="128468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円/楕円 15">
              <a:extLst>
                <a:ext uri="{FF2B5EF4-FFF2-40B4-BE49-F238E27FC236}">
                  <a16:creationId xmlns:a16="http://schemas.microsoft.com/office/drawing/2014/main" id="{74E53AE2-6E97-4FC3-ACC7-704771713A76}"/>
                </a:ext>
              </a:extLst>
            </p:cNvPr>
            <p:cNvSpPr/>
            <p:nvPr/>
          </p:nvSpPr>
          <p:spPr>
            <a:xfrm>
              <a:off x="8434820" y="5940337"/>
              <a:ext cx="648007" cy="648007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39" name="直線矢印コネクタ 38">
              <a:extLst>
                <a:ext uri="{FF2B5EF4-FFF2-40B4-BE49-F238E27FC236}">
                  <a16:creationId xmlns:a16="http://schemas.microsoft.com/office/drawing/2014/main" id="{7894E793-FCE0-4F74-9E86-E5C22808CF81}"/>
                </a:ext>
              </a:extLst>
            </p:cNvPr>
            <p:cNvCxnSpPr/>
            <p:nvPr/>
          </p:nvCxnSpPr>
          <p:spPr>
            <a:xfrm>
              <a:off x="8497295" y="6254516"/>
              <a:ext cx="1306918" cy="0"/>
            </a:xfrm>
            <a:prstGeom prst="straightConnector1">
              <a:avLst/>
            </a:prstGeom>
            <a:ln w="1143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5B78DD72-C465-432F-987E-57AD3844019E}"/>
                  </a:ext>
                </a:extLst>
              </p:cNvPr>
              <p:cNvSpPr/>
              <p:nvPr/>
            </p:nvSpPr>
            <p:spPr>
              <a:xfrm>
                <a:off x="2604692" y="751445"/>
                <a:ext cx="273651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ja-JP" altLang="en-US" sz="3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5B78DD72-C465-432F-987E-57AD38440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692" y="751445"/>
                <a:ext cx="2736518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7260F088-21F5-465C-A6A0-AFC80FB50616}"/>
              </a:ext>
            </a:extLst>
          </p:cNvPr>
          <p:cNvSpPr/>
          <p:nvPr/>
        </p:nvSpPr>
        <p:spPr>
          <a:xfrm>
            <a:off x="6281543" y="176669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・・・①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3C491C96-5196-4E43-981A-FD1CE02F8A26}"/>
                  </a:ext>
                </a:extLst>
              </p:cNvPr>
              <p:cNvSpPr/>
              <p:nvPr/>
            </p:nvSpPr>
            <p:spPr>
              <a:xfrm>
                <a:off x="2642081" y="1320734"/>
                <a:ext cx="3853747" cy="11810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f>
                        <m:f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ja-JP" altLang="en-US" sz="36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3C491C96-5196-4E43-981A-FD1CE02F8A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081" y="1320734"/>
                <a:ext cx="3853747" cy="118109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65D89905-D93F-4573-B03D-2120C7F1C988}"/>
              </a:ext>
            </a:extLst>
          </p:cNvPr>
          <p:cNvSpPr/>
          <p:nvPr/>
        </p:nvSpPr>
        <p:spPr>
          <a:xfrm>
            <a:off x="234018" y="957469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物体１の運動方程式</a:t>
            </a:r>
            <a:endParaRPr lang="ja-JP" altLang="en-US" dirty="0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606198A9-E25D-4FC2-99A9-4CB20574C9C0}"/>
              </a:ext>
            </a:extLst>
          </p:cNvPr>
          <p:cNvSpPr/>
          <p:nvPr/>
        </p:nvSpPr>
        <p:spPr>
          <a:xfrm>
            <a:off x="245791" y="2936380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同様に</a:t>
            </a:r>
            <a:endParaRPr lang="en-US" altLang="ja-JP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物体２の運動方程式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9989D337-EBFC-44D5-927F-7B98BCDDCFEC}"/>
                  </a:ext>
                </a:extLst>
              </p:cNvPr>
              <p:cNvSpPr/>
              <p:nvPr/>
            </p:nvSpPr>
            <p:spPr>
              <a:xfrm>
                <a:off x="2936591" y="3020204"/>
                <a:ext cx="239187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ja-JP" altLang="en-US" sz="3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9989D337-EBFC-44D5-927F-7B98BCDDCF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591" y="3020204"/>
                <a:ext cx="2391872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5B352F10-9AD5-4265-8B30-2C1D4E9A6AC2}"/>
              </a:ext>
            </a:extLst>
          </p:cNvPr>
          <p:cNvSpPr/>
          <p:nvPr/>
        </p:nvSpPr>
        <p:spPr>
          <a:xfrm>
            <a:off x="6297173" y="41041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・・・②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D5692136-EA81-41D1-BFAF-B02F95607C34}"/>
                  </a:ext>
                </a:extLst>
              </p:cNvPr>
              <p:cNvSpPr/>
              <p:nvPr/>
            </p:nvSpPr>
            <p:spPr>
              <a:xfrm>
                <a:off x="2604692" y="3674247"/>
                <a:ext cx="3853747" cy="11810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f>
                        <m:f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ja-JP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ja-JP" altLang="en-US" sz="36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D5692136-EA81-41D1-BFAF-B02F95607C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692" y="3674247"/>
                <a:ext cx="3853747" cy="118109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97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48" grpId="0"/>
      <p:bldP spid="5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力積と運動量保存則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33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267F40F1-0787-4AB2-8826-19F246B40A35}"/>
                  </a:ext>
                </a:extLst>
              </p:cNvPr>
              <p:cNvSpPr/>
              <p:nvPr/>
            </p:nvSpPr>
            <p:spPr>
              <a:xfrm>
                <a:off x="1082417" y="1911114"/>
                <a:ext cx="2921056" cy="9331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ja-JP" altLang="en-US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267F40F1-0787-4AB2-8826-19F246B40A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417" y="1911114"/>
                <a:ext cx="2921056" cy="9331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29315543-4563-4C46-89DE-F00B32CEFBF3}"/>
                  </a:ext>
                </a:extLst>
              </p:cNvPr>
              <p:cNvSpPr/>
              <p:nvPr/>
            </p:nvSpPr>
            <p:spPr>
              <a:xfrm>
                <a:off x="1325304" y="3067440"/>
                <a:ext cx="2678169" cy="933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ja-JP" altLang="en-US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29315543-4563-4C46-89DE-F00B32CEFB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304" y="3067440"/>
                <a:ext cx="2678169" cy="9335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C7339246-03BA-4992-B3F5-7B0922483E21}"/>
                  </a:ext>
                </a:extLst>
              </p:cNvPr>
              <p:cNvSpPr/>
              <p:nvPr/>
            </p:nvSpPr>
            <p:spPr>
              <a:xfrm>
                <a:off x="4585615" y="2071751"/>
                <a:ext cx="479092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ja-JP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altLang="ja-JP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ja-JP" sz="3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3600" b="0" i="1" smtClean="0">
                          <a:latin typeface="Cambria Math" panose="02040503050406030204" pitchFamily="18" charset="0"/>
                        </a:rPr>
                        <m:t>)=−</m:t>
                      </m:r>
                      <m:r>
                        <a:rPr lang="en-US" altLang="ja-JP" sz="3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ja-JP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ja-JP" sz="3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ja-JP" altLang="en-US" sz="3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C7339246-03BA-4992-B3F5-7B0922483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615" y="2071751"/>
                <a:ext cx="479092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9292441B-EB0D-42C9-8807-38BF8BFFD123}"/>
                  </a:ext>
                </a:extLst>
              </p:cNvPr>
              <p:cNvSpPr/>
              <p:nvPr/>
            </p:nvSpPr>
            <p:spPr>
              <a:xfrm>
                <a:off x="4585615" y="3195586"/>
                <a:ext cx="478137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ja-JP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altLang="ja-JP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ja-JP" sz="3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3600" b="0" i="1" smtClean="0">
                          <a:latin typeface="Cambria Math" panose="02040503050406030204" pitchFamily="18" charset="0"/>
                        </a:rPr>
                        <m:t>)=   </m:t>
                      </m:r>
                      <m:r>
                        <a:rPr lang="en-US" altLang="ja-JP" sz="3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ja-JP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ja-JP" sz="3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ja-JP" altLang="en-US" sz="3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9292441B-EB0D-42C9-8807-38BF8BFFD1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615" y="3195586"/>
                <a:ext cx="4781374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E2B05639-FD40-426D-B344-F630E1ACDA5C}"/>
              </a:ext>
            </a:extLst>
          </p:cNvPr>
          <p:cNvSpPr txBox="1">
            <a:spLocks/>
          </p:cNvSpPr>
          <p:nvPr/>
        </p:nvSpPr>
        <p:spPr>
          <a:xfrm>
            <a:off x="5702363" y="1558727"/>
            <a:ext cx="3454763" cy="570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運動量の変化＝</a:t>
            </a:r>
            <a:endParaRPr lang="en-US" altLang="ja-JP" sz="2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A2CDD460-FAA2-4D90-8FF6-9D8E8B29627C}"/>
              </a:ext>
            </a:extLst>
          </p:cNvPr>
          <p:cNvSpPr txBox="1">
            <a:spLocks/>
          </p:cNvSpPr>
          <p:nvPr/>
        </p:nvSpPr>
        <p:spPr>
          <a:xfrm>
            <a:off x="8227515" y="1564382"/>
            <a:ext cx="974358" cy="513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力積</a:t>
            </a:r>
            <a:endParaRPr lang="en-US" altLang="ja-JP" sz="2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C5AA4289-4ECF-438E-9F0D-FE21D079F5E8}"/>
                  </a:ext>
                </a:extLst>
              </p:cNvPr>
              <p:cNvSpPr/>
              <p:nvPr/>
            </p:nvSpPr>
            <p:spPr>
              <a:xfrm>
                <a:off x="1833933" y="4158923"/>
                <a:ext cx="673537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ja-JP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altLang="ja-JP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ja-JP" sz="3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3600" b="0" i="1" smtClean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altLang="ja-JP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altLang="ja-JP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ja-JP" sz="3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3600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altLang="ja-JP" sz="3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ja-JP" altLang="en-US" sz="3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C5AA4289-4ECF-438E-9F0D-FE21D079F5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933" y="4158923"/>
                <a:ext cx="673537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E19184D5-6CD4-49C7-8ADB-A1DE08DD0996}"/>
                  </a:ext>
                </a:extLst>
              </p:cNvPr>
              <p:cNvSpPr/>
              <p:nvPr/>
            </p:nvSpPr>
            <p:spPr>
              <a:xfrm>
                <a:off x="4522165" y="5092277"/>
                <a:ext cx="679869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ja-JP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ja-JP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3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ja-JP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altLang="ja-JP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ja-JP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altLang="ja-JP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ja-JP" altLang="en-US" sz="3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E19184D5-6CD4-49C7-8ADB-A1DE08DD0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165" y="5092277"/>
                <a:ext cx="6798699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8E484549-8C7E-4046-A9C1-D9C85C554768}"/>
              </a:ext>
            </a:extLst>
          </p:cNvPr>
          <p:cNvSpPr txBox="1">
            <a:spLocks/>
          </p:cNvSpPr>
          <p:nvPr/>
        </p:nvSpPr>
        <p:spPr>
          <a:xfrm>
            <a:off x="278435" y="4968121"/>
            <a:ext cx="4085126" cy="846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運動量保存則</a:t>
            </a:r>
            <a:endParaRPr lang="en-US" altLang="ja-JP" sz="48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897871C6-C89B-4633-9E50-9AEF41532793}"/>
              </a:ext>
            </a:extLst>
          </p:cNvPr>
          <p:cNvCxnSpPr>
            <a:cxnSpLocks/>
          </p:cNvCxnSpPr>
          <p:nvPr/>
        </p:nvCxnSpPr>
        <p:spPr>
          <a:xfrm>
            <a:off x="4522165" y="3930636"/>
            <a:ext cx="48448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5CBBB18-9410-45E0-B1C4-8C4392E93860}"/>
                  </a:ext>
                </a:extLst>
              </p:cNvPr>
              <p:cNvSpPr/>
              <p:nvPr/>
            </p:nvSpPr>
            <p:spPr>
              <a:xfrm>
                <a:off x="381723" y="944564"/>
                <a:ext cx="59057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①②を変形して、</a:t>
                </a:r>
                <a14:m>
                  <m:oMath xmlns:m="http://schemas.openxmlformats.org/officeDocument/2006/math">
                    <m:r>
                      <a:rPr lang="en-US" altLang="ja-JP" sz="28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ja-JP" sz="28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∆</m:t>
                    </m:r>
                    <m:r>
                      <a:rPr lang="en-US" altLang="ja-JP" sz="28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を消去すると</a:t>
                </a:r>
              </a:p>
            </p:txBody>
          </p:sp>
        </mc:Choice>
        <mc:Fallback xmlns="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5CBBB18-9410-45E0-B1C4-8C4392E938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23" y="944564"/>
                <a:ext cx="5905784" cy="523220"/>
              </a:xfrm>
              <a:prstGeom prst="rect">
                <a:avLst/>
              </a:prstGeom>
              <a:blipFill>
                <a:blip r:embed="rId8"/>
                <a:stretch>
                  <a:fillRect l="-2169" t="-15116" r="-413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2454384A-E1CB-4850-A872-D63155C642F7}"/>
              </a:ext>
            </a:extLst>
          </p:cNvPr>
          <p:cNvSpPr/>
          <p:nvPr/>
        </p:nvSpPr>
        <p:spPr>
          <a:xfrm>
            <a:off x="4236774" y="4993196"/>
            <a:ext cx="7472763" cy="922867"/>
          </a:xfrm>
          <a:prstGeom prst="roundRect">
            <a:avLst>
              <a:gd name="adj" fmla="val 8885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1AA329C-725B-4064-9B72-216EAAAF5EBA}"/>
              </a:ext>
            </a:extLst>
          </p:cNvPr>
          <p:cNvSpPr/>
          <p:nvPr/>
        </p:nvSpPr>
        <p:spPr>
          <a:xfrm>
            <a:off x="592471" y="218630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A9568A1-0284-4D5E-BBEA-400B8DCE5E88}"/>
              </a:ext>
            </a:extLst>
          </p:cNvPr>
          <p:cNvSpPr/>
          <p:nvPr/>
        </p:nvSpPr>
        <p:spPr>
          <a:xfrm>
            <a:off x="589650" y="334481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294CE01C-6B4F-40EE-ACE6-C6E59FCAE77B}"/>
              </a:ext>
            </a:extLst>
          </p:cNvPr>
          <p:cNvSpPr txBox="1">
            <a:spLocks/>
          </p:cNvSpPr>
          <p:nvPr/>
        </p:nvSpPr>
        <p:spPr>
          <a:xfrm>
            <a:off x="4994883" y="5883707"/>
            <a:ext cx="2978272" cy="570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衝突前の運動量の和</a:t>
            </a:r>
            <a:endParaRPr lang="en-US" altLang="ja-JP" sz="2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コンテンツ プレースホルダー 2">
            <a:extLst>
              <a:ext uri="{FF2B5EF4-FFF2-40B4-BE49-F238E27FC236}">
                <a16:creationId xmlns:a16="http://schemas.microsoft.com/office/drawing/2014/main" id="{2D023A4F-E03F-46E4-A91A-C75AD79BE261}"/>
              </a:ext>
            </a:extLst>
          </p:cNvPr>
          <p:cNvSpPr txBox="1">
            <a:spLocks/>
          </p:cNvSpPr>
          <p:nvPr/>
        </p:nvSpPr>
        <p:spPr>
          <a:xfrm>
            <a:off x="8532455" y="5883707"/>
            <a:ext cx="2978272" cy="570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衝突後の運動量の和</a:t>
            </a:r>
            <a:endParaRPr lang="en-US" altLang="ja-JP" sz="2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FB441359-9AD5-41DA-9841-7860CFC4B5D5}"/>
              </a:ext>
            </a:extLst>
          </p:cNvPr>
          <p:cNvSpPr/>
          <p:nvPr/>
        </p:nvSpPr>
        <p:spPr>
          <a:xfrm>
            <a:off x="7973155" y="2071751"/>
            <a:ext cx="1393834" cy="274399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コンテンツ プレースホルダー 2">
            <a:extLst>
              <a:ext uri="{FF2B5EF4-FFF2-40B4-BE49-F238E27FC236}">
                <a16:creationId xmlns:a16="http://schemas.microsoft.com/office/drawing/2014/main" id="{EAE762DA-0B8C-4D4D-A55F-32EE9A9D74C2}"/>
              </a:ext>
            </a:extLst>
          </p:cNvPr>
          <p:cNvSpPr txBox="1">
            <a:spLocks/>
          </p:cNvSpPr>
          <p:nvPr/>
        </p:nvSpPr>
        <p:spPr>
          <a:xfrm>
            <a:off x="9556067" y="3582806"/>
            <a:ext cx="2364777" cy="1471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２物体にはたらく力積が打ち消されている。</a:t>
            </a:r>
            <a:endParaRPr lang="en-US" altLang="ja-JP" sz="2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コンテンツ プレースホルダー 2">
            <a:extLst>
              <a:ext uri="{FF2B5EF4-FFF2-40B4-BE49-F238E27FC236}">
                <a16:creationId xmlns:a16="http://schemas.microsoft.com/office/drawing/2014/main" id="{C3F13334-6204-48AE-9BF8-C0892F46181E}"/>
              </a:ext>
            </a:extLst>
          </p:cNvPr>
          <p:cNvSpPr txBox="1">
            <a:spLocks/>
          </p:cNvSpPr>
          <p:nvPr/>
        </p:nvSpPr>
        <p:spPr>
          <a:xfrm>
            <a:off x="9556066" y="2055054"/>
            <a:ext cx="2364777" cy="92286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この力を内力という。</a:t>
            </a:r>
            <a:endParaRPr lang="en-US" altLang="ja-JP" sz="2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矢印: 上 32">
            <a:extLst>
              <a:ext uri="{FF2B5EF4-FFF2-40B4-BE49-F238E27FC236}">
                <a16:creationId xmlns:a16="http://schemas.microsoft.com/office/drawing/2014/main" id="{39722B58-B848-4432-8A46-C8789DB56E37}"/>
              </a:ext>
            </a:extLst>
          </p:cNvPr>
          <p:cNvSpPr/>
          <p:nvPr/>
        </p:nvSpPr>
        <p:spPr>
          <a:xfrm>
            <a:off x="10345835" y="2990459"/>
            <a:ext cx="520861" cy="5312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254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3" grpId="0" animBg="1"/>
      <p:bldP spid="26" grpId="0"/>
      <p:bldP spid="27" grpId="0"/>
      <p:bldP spid="29" grpId="0" animBg="1"/>
      <p:bldP spid="30" grpId="0"/>
      <p:bldP spid="32" grpId="0" animBg="1"/>
      <p:bldP spid="3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力積と運動量保存則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D7E5046-72B8-494C-87CD-4EDF0AEEFB24}"/>
              </a:ext>
            </a:extLst>
          </p:cNvPr>
          <p:cNvSpPr/>
          <p:nvPr/>
        </p:nvSpPr>
        <p:spPr>
          <a:xfrm>
            <a:off x="667265" y="883729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〇運動量保存則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C505DB6-1EC3-4715-81B0-76F27904A82C}"/>
              </a:ext>
            </a:extLst>
          </p:cNvPr>
          <p:cNvSpPr/>
          <p:nvPr/>
        </p:nvSpPr>
        <p:spPr>
          <a:xfrm>
            <a:off x="555126" y="1479526"/>
            <a:ext cx="11107622" cy="3734869"/>
          </a:xfrm>
          <a:prstGeom prst="roundRect">
            <a:avLst>
              <a:gd name="adj" fmla="val 80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コンテンツ プレースホルダー 2">
            <a:extLst>
              <a:ext uri="{FF2B5EF4-FFF2-40B4-BE49-F238E27FC236}">
                <a16:creationId xmlns:a16="http://schemas.microsoft.com/office/drawing/2014/main" id="{1520E065-1D9E-478F-9054-91DE159A523E}"/>
              </a:ext>
            </a:extLst>
          </p:cNvPr>
          <p:cNvSpPr txBox="1">
            <a:spLocks/>
          </p:cNvSpPr>
          <p:nvPr/>
        </p:nvSpPr>
        <p:spPr>
          <a:xfrm>
            <a:off x="2664758" y="4521047"/>
            <a:ext cx="2978272" cy="570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衝突前の運動量の和</a:t>
            </a:r>
            <a:endParaRPr lang="en-US" altLang="ja-JP" sz="2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コンテンツ プレースホルダー 2">
            <a:extLst>
              <a:ext uri="{FF2B5EF4-FFF2-40B4-BE49-F238E27FC236}">
                <a16:creationId xmlns:a16="http://schemas.microsoft.com/office/drawing/2014/main" id="{FF7E1E3A-6C41-4D8C-95AC-11A9AC2C2C78}"/>
              </a:ext>
            </a:extLst>
          </p:cNvPr>
          <p:cNvSpPr txBox="1">
            <a:spLocks/>
          </p:cNvSpPr>
          <p:nvPr/>
        </p:nvSpPr>
        <p:spPr>
          <a:xfrm>
            <a:off x="6202330" y="4521047"/>
            <a:ext cx="2978272" cy="570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衝突後の運動量の和</a:t>
            </a:r>
            <a:endParaRPr lang="en-US" altLang="ja-JP" sz="2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EDB9FB0E-9878-49F0-AF33-CA801B79222D}"/>
                  </a:ext>
                </a:extLst>
              </p:cNvPr>
              <p:cNvSpPr/>
              <p:nvPr/>
            </p:nvSpPr>
            <p:spPr>
              <a:xfrm>
                <a:off x="2334885" y="3772219"/>
                <a:ext cx="758810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ja-JP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ja-JP" altLang="en-US" sz="4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EDB9FB0E-9878-49F0-AF33-CA801B7922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885" y="3772219"/>
                <a:ext cx="7588103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E7D556C9-178E-4D01-89E7-C124A65F1A35}"/>
              </a:ext>
            </a:extLst>
          </p:cNvPr>
          <p:cNvSpPr/>
          <p:nvPr/>
        </p:nvSpPr>
        <p:spPr>
          <a:xfrm>
            <a:off x="1142128" y="1574157"/>
            <a:ext cx="9924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①２物体が（に）</a:t>
            </a:r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衝突・合体・分裂</a:t>
            </a:r>
            <a:r>
              <a:rPr lang="ja-JP" altLang="en-US" sz="24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するとき、</a:t>
            </a:r>
            <a:endParaRPr lang="en-US" altLang="ja-JP" sz="2400" b="1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衝突前と衝突後で運動量の和は保存する。</a:t>
            </a:r>
            <a:endParaRPr lang="ja-JP" altLang="en-US" sz="2400" dirty="0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90DB2925-13FD-4AF5-A7B7-A5E6B0EA076D}"/>
              </a:ext>
            </a:extLst>
          </p:cNvPr>
          <p:cNvSpPr/>
          <p:nvPr/>
        </p:nvSpPr>
        <p:spPr>
          <a:xfrm>
            <a:off x="1146589" y="2855227"/>
            <a:ext cx="9924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②２物体間（物体系）にはたらく力が</a:t>
            </a:r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内力のみ</a:t>
            </a:r>
            <a:r>
              <a:rPr lang="ja-JP" altLang="en-US" sz="24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の場合、</a:t>
            </a:r>
            <a:endParaRPr lang="en-US" altLang="ja-JP" sz="2400" b="1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衝突前と衝突後で運動量の和は保存する。</a:t>
            </a:r>
            <a:endParaRPr lang="ja-JP" altLang="en-US" sz="2400" dirty="0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5FFA3073-B125-43A4-896F-582824FE6EB8}"/>
              </a:ext>
            </a:extLst>
          </p:cNvPr>
          <p:cNvSpPr/>
          <p:nvPr/>
        </p:nvSpPr>
        <p:spPr>
          <a:xfrm>
            <a:off x="2334885" y="2593139"/>
            <a:ext cx="6227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２物体間（物体系）にはたらく力積が打ち消される場合</a:t>
            </a:r>
            <a:endParaRPr lang="ja-JP" altLang="en-US" dirty="0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684C63E2-F4CA-477B-A6C1-86F0CFAC23A0}"/>
              </a:ext>
            </a:extLst>
          </p:cNvPr>
          <p:cNvSpPr/>
          <p:nvPr/>
        </p:nvSpPr>
        <p:spPr>
          <a:xfrm>
            <a:off x="768752" y="5298894"/>
            <a:ext cx="99469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内力に対して、外力を使うと、「外力がはたらかないとき運動量が保存する」とも言える。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例）内力：衝突する２物体間（物体系内）ではたらく力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外力：衝突する２物体以外（物体系外）から物体が受ける力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492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力積と運動量保存則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35</a:t>
            </a:fld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0D5075A-7EF4-4CE3-872C-A2EA216137A1}"/>
              </a:ext>
            </a:extLst>
          </p:cNvPr>
          <p:cNvGrpSpPr/>
          <p:nvPr/>
        </p:nvGrpSpPr>
        <p:grpSpPr>
          <a:xfrm>
            <a:off x="483450" y="1110607"/>
            <a:ext cx="6763799" cy="3063223"/>
            <a:chOff x="805218" y="974240"/>
            <a:chExt cx="7079613" cy="30254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正方形/長方形 13">
                  <a:extLst>
                    <a:ext uri="{FF2B5EF4-FFF2-40B4-BE49-F238E27FC236}">
                      <a16:creationId xmlns:a16="http://schemas.microsoft.com/office/drawing/2014/main" id="{C7339246-03BA-4992-B3F5-7B0922483E21}"/>
                    </a:ext>
                  </a:extLst>
                </p:cNvPr>
                <p:cNvSpPr/>
                <p:nvPr/>
              </p:nvSpPr>
              <p:spPr>
                <a:xfrm>
                  <a:off x="805218" y="1562869"/>
                  <a:ext cx="4476035" cy="6383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ja-JP" sz="3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3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ja-JP" sz="3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ja-JP" sz="3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)=−</m:t>
                        </m:r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altLang="ja-JP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ja-JP" altLang="en-US" sz="36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14" name="正方形/長方形 13">
                  <a:extLst>
                    <a:ext uri="{FF2B5EF4-FFF2-40B4-BE49-F238E27FC236}">
                      <a16:creationId xmlns:a16="http://schemas.microsoft.com/office/drawing/2014/main" id="{C7339246-03BA-4992-B3F5-7B0922483E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218" y="1562869"/>
                  <a:ext cx="4476035" cy="63836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正方形/長方形 14">
                  <a:extLst>
                    <a:ext uri="{FF2B5EF4-FFF2-40B4-BE49-F238E27FC236}">
                      <a16:creationId xmlns:a16="http://schemas.microsoft.com/office/drawing/2014/main" id="{9292441B-EB0D-42C9-8807-38BF8BFFD123}"/>
                    </a:ext>
                  </a:extLst>
                </p:cNvPr>
                <p:cNvSpPr/>
                <p:nvPr/>
              </p:nvSpPr>
              <p:spPr>
                <a:xfrm>
                  <a:off x="805218" y="2686704"/>
                  <a:ext cx="4466035" cy="6383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ja-JP" sz="3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3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ja-JP" sz="3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ja-JP" sz="3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)=   </m:t>
                        </m:r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altLang="ja-JP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ja-JP" altLang="en-US" sz="36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15" name="正方形/長方形 14">
                  <a:extLst>
                    <a:ext uri="{FF2B5EF4-FFF2-40B4-BE49-F238E27FC236}">
                      <a16:creationId xmlns:a16="http://schemas.microsoft.com/office/drawing/2014/main" id="{9292441B-EB0D-42C9-8807-38BF8BFFD1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218" y="2686704"/>
                  <a:ext cx="4466035" cy="63836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コンテンツ プレースホルダー 2">
              <a:extLst>
                <a:ext uri="{FF2B5EF4-FFF2-40B4-BE49-F238E27FC236}">
                  <a16:creationId xmlns:a16="http://schemas.microsoft.com/office/drawing/2014/main" id="{E2B05639-FD40-426D-B344-F630E1ACDA5C}"/>
                </a:ext>
              </a:extLst>
            </p:cNvPr>
            <p:cNvSpPr txBox="1">
              <a:spLocks/>
            </p:cNvSpPr>
            <p:nvPr/>
          </p:nvSpPr>
          <p:spPr>
            <a:xfrm>
              <a:off x="1360588" y="1049845"/>
              <a:ext cx="3454763" cy="57041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ja-JP" altLang="en-US" sz="2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運動量の変化＝</a:t>
              </a:r>
              <a:endParaRPr lang="en-US" altLang="ja-JP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7" name="コンテンツ プレースホルダー 2">
              <a:extLst>
                <a:ext uri="{FF2B5EF4-FFF2-40B4-BE49-F238E27FC236}">
                  <a16:creationId xmlns:a16="http://schemas.microsoft.com/office/drawing/2014/main" id="{A2CDD460-FAA2-4D90-8FF6-9D8E8B29627C}"/>
                </a:ext>
              </a:extLst>
            </p:cNvPr>
            <p:cNvSpPr txBox="1">
              <a:spLocks/>
            </p:cNvSpPr>
            <p:nvPr/>
          </p:nvSpPr>
          <p:spPr>
            <a:xfrm>
              <a:off x="3885740" y="1055500"/>
              <a:ext cx="974358" cy="51329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ja-JP" altLang="en-US" sz="2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力積</a:t>
              </a:r>
              <a:endParaRPr lang="en-US" altLang="ja-JP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FB441359-9AD5-41DA-9841-7860CFC4B5D5}"/>
                </a:ext>
              </a:extLst>
            </p:cNvPr>
            <p:cNvSpPr/>
            <p:nvPr/>
          </p:nvSpPr>
          <p:spPr>
            <a:xfrm>
              <a:off x="3889937" y="1562869"/>
              <a:ext cx="1208020" cy="1762194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コンテンツ プレースホルダー 2">
              <a:extLst>
                <a:ext uri="{FF2B5EF4-FFF2-40B4-BE49-F238E27FC236}">
                  <a16:creationId xmlns:a16="http://schemas.microsoft.com/office/drawing/2014/main" id="{EAE762DA-0B8C-4D4D-A55F-32EE9A9D74C2}"/>
                </a:ext>
              </a:extLst>
            </p:cNvPr>
            <p:cNvSpPr txBox="1">
              <a:spLocks/>
            </p:cNvSpPr>
            <p:nvPr/>
          </p:nvSpPr>
          <p:spPr>
            <a:xfrm>
              <a:off x="5214292" y="2528398"/>
              <a:ext cx="2670539" cy="147128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ja-JP" altLang="en-US" sz="2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２物体にはたらく力積が打ち消されている。</a:t>
              </a:r>
              <a:endParaRPr lang="en-US" altLang="ja-JP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2" name="コンテンツ プレースホルダー 2">
              <a:extLst>
                <a:ext uri="{FF2B5EF4-FFF2-40B4-BE49-F238E27FC236}">
                  <a16:creationId xmlns:a16="http://schemas.microsoft.com/office/drawing/2014/main" id="{C3F13334-6204-48AE-9BF8-C0892F46181E}"/>
                </a:ext>
              </a:extLst>
            </p:cNvPr>
            <p:cNvSpPr txBox="1">
              <a:spLocks/>
            </p:cNvSpPr>
            <p:nvPr/>
          </p:nvSpPr>
          <p:spPr>
            <a:xfrm>
              <a:off x="5356089" y="974240"/>
              <a:ext cx="2364777" cy="92286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ja-JP" altLang="en-US" sz="2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この力を内力という。</a:t>
              </a:r>
              <a:endParaRPr lang="en-US" altLang="ja-JP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3" name="矢印: 上 32">
              <a:extLst>
                <a:ext uri="{FF2B5EF4-FFF2-40B4-BE49-F238E27FC236}">
                  <a16:creationId xmlns:a16="http://schemas.microsoft.com/office/drawing/2014/main" id="{39722B58-B848-4432-8A46-C8789DB56E37}"/>
                </a:ext>
              </a:extLst>
            </p:cNvPr>
            <p:cNvSpPr/>
            <p:nvPr/>
          </p:nvSpPr>
          <p:spPr>
            <a:xfrm>
              <a:off x="6004060" y="1979113"/>
              <a:ext cx="520861" cy="53128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5A495F00-007F-4758-B805-7E79027D0A83}"/>
              </a:ext>
            </a:extLst>
          </p:cNvPr>
          <p:cNvGrpSpPr/>
          <p:nvPr/>
        </p:nvGrpSpPr>
        <p:grpSpPr>
          <a:xfrm>
            <a:off x="7166777" y="821449"/>
            <a:ext cx="4972732" cy="4221381"/>
            <a:chOff x="1142391" y="636386"/>
            <a:chExt cx="6466106" cy="5489115"/>
          </a:xfrm>
        </p:grpSpPr>
        <p:sp>
          <p:nvSpPr>
            <p:cNvPr id="59" name="タイトル 1">
              <a:extLst>
                <a:ext uri="{FF2B5EF4-FFF2-40B4-BE49-F238E27FC236}">
                  <a16:creationId xmlns:a16="http://schemas.microsoft.com/office/drawing/2014/main" id="{4D7CB671-5BD0-46B8-A7A0-0527AB8681B0}"/>
                </a:ext>
              </a:extLst>
            </p:cNvPr>
            <p:cNvSpPr txBox="1">
              <a:spLocks/>
            </p:cNvSpPr>
            <p:nvPr/>
          </p:nvSpPr>
          <p:spPr>
            <a:xfrm>
              <a:off x="5012204" y="4468069"/>
              <a:ext cx="2596293" cy="8724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球１が球２に</a:t>
              </a:r>
              <a:endPara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加える力</a:t>
              </a:r>
            </a:p>
          </p:txBody>
        </p:sp>
        <p:sp>
          <p:nvSpPr>
            <p:cNvPr id="60" name="タイトル 1">
              <a:extLst>
                <a:ext uri="{FF2B5EF4-FFF2-40B4-BE49-F238E27FC236}">
                  <a16:creationId xmlns:a16="http://schemas.microsoft.com/office/drawing/2014/main" id="{BF8C96D6-AFA1-45A4-BFC0-3A153D228524}"/>
                </a:ext>
              </a:extLst>
            </p:cNvPr>
            <p:cNvSpPr txBox="1">
              <a:spLocks/>
            </p:cNvSpPr>
            <p:nvPr/>
          </p:nvSpPr>
          <p:spPr>
            <a:xfrm>
              <a:off x="1142391" y="4398301"/>
              <a:ext cx="2548133" cy="8724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球２が球１に</a:t>
              </a:r>
              <a:endPara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加える力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正方形/長方形 60">
                  <a:extLst>
                    <a:ext uri="{FF2B5EF4-FFF2-40B4-BE49-F238E27FC236}">
                      <a16:creationId xmlns:a16="http://schemas.microsoft.com/office/drawing/2014/main" id="{BDF2AFF4-D643-489A-A7A9-AE30E327E8B0}"/>
                    </a:ext>
                  </a:extLst>
                </p:cNvPr>
                <p:cNvSpPr/>
                <p:nvPr/>
              </p:nvSpPr>
              <p:spPr>
                <a:xfrm>
                  <a:off x="4896275" y="4409147"/>
                  <a:ext cx="893626" cy="92047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ja-JP" altLang="en-US" sz="4000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61" name="正方形/長方形 60">
                  <a:extLst>
                    <a:ext uri="{FF2B5EF4-FFF2-40B4-BE49-F238E27FC236}">
                      <a16:creationId xmlns:a16="http://schemas.microsoft.com/office/drawing/2014/main" id="{BDF2AFF4-D643-489A-A7A9-AE30E327E8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6275" y="4409147"/>
                  <a:ext cx="893626" cy="92047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正方形/長方形 61">
                  <a:extLst>
                    <a:ext uri="{FF2B5EF4-FFF2-40B4-BE49-F238E27FC236}">
                      <a16:creationId xmlns:a16="http://schemas.microsoft.com/office/drawing/2014/main" id="{D9A15B48-A3BB-422A-A598-A4830433E14B}"/>
                    </a:ext>
                  </a:extLst>
                </p:cNvPr>
                <p:cNvSpPr/>
                <p:nvPr/>
              </p:nvSpPr>
              <p:spPr>
                <a:xfrm>
                  <a:off x="2982653" y="4419042"/>
                  <a:ext cx="893626" cy="92047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ja-JP" altLang="en-US" sz="4000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62" name="正方形/長方形 61">
                  <a:extLst>
                    <a:ext uri="{FF2B5EF4-FFF2-40B4-BE49-F238E27FC236}">
                      <a16:creationId xmlns:a16="http://schemas.microsoft.com/office/drawing/2014/main" id="{D9A15B48-A3BB-422A-A598-A4830433E1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2653" y="4419042"/>
                  <a:ext cx="893626" cy="92047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3" name="グループ化 62">
              <a:extLst>
                <a:ext uri="{FF2B5EF4-FFF2-40B4-BE49-F238E27FC236}">
                  <a16:creationId xmlns:a16="http://schemas.microsoft.com/office/drawing/2014/main" id="{AA03C43D-00A0-414A-827E-7AD02BB39E95}"/>
                </a:ext>
              </a:extLst>
            </p:cNvPr>
            <p:cNvGrpSpPr/>
            <p:nvPr/>
          </p:nvGrpSpPr>
          <p:grpSpPr>
            <a:xfrm>
              <a:off x="3020648" y="4943962"/>
              <a:ext cx="2649411" cy="613103"/>
              <a:chOff x="3040379" y="4824803"/>
              <a:chExt cx="2742157" cy="634565"/>
            </a:xfrm>
          </p:grpSpPr>
          <p:sp>
            <p:nvSpPr>
              <p:cNvPr id="81" name="円/楕円 15">
                <a:extLst>
                  <a:ext uri="{FF2B5EF4-FFF2-40B4-BE49-F238E27FC236}">
                    <a16:creationId xmlns:a16="http://schemas.microsoft.com/office/drawing/2014/main" id="{B269BE36-000C-4D33-9211-AA9D4FA036E1}"/>
                  </a:ext>
                </a:extLst>
              </p:cNvPr>
              <p:cNvSpPr/>
              <p:nvPr/>
            </p:nvSpPr>
            <p:spPr>
              <a:xfrm>
                <a:off x="3881206" y="4880697"/>
                <a:ext cx="551521" cy="551521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/>
                  </a:gs>
                  <a:gs pos="50000">
                    <a:srgbClr val="FFFF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cxnSp>
            <p:nvCxnSpPr>
              <p:cNvPr id="82" name="直線矢印コネクタ 81">
                <a:extLst>
                  <a:ext uri="{FF2B5EF4-FFF2-40B4-BE49-F238E27FC236}">
                    <a16:creationId xmlns:a16="http://schemas.microsoft.com/office/drawing/2014/main" id="{83BF48D0-B4FB-42B8-8AC1-0363EB1528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40379" y="5155595"/>
                <a:ext cx="1319973" cy="0"/>
              </a:xfrm>
              <a:prstGeom prst="straightConnector1">
                <a:avLst/>
              </a:prstGeom>
              <a:ln w="1143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円/楕円 15">
                <a:extLst>
                  <a:ext uri="{FF2B5EF4-FFF2-40B4-BE49-F238E27FC236}">
                    <a16:creationId xmlns:a16="http://schemas.microsoft.com/office/drawing/2014/main" id="{33FFC014-DBFE-4ADC-B3AB-9AE9D1024F8D}"/>
                  </a:ext>
                </a:extLst>
              </p:cNvPr>
              <p:cNvSpPr/>
              <p:nvPr/>
            </p:nvSpPr>
            <p:spPr>
              <a:xfrm>
                <a:off x="4441549" y="4824803"/>
                <a:ext cx="634565" cy="634565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cxnSp>
            <p:nvCxnSpPr>
              <p:cNvPr id="84" name="直線矢印コネクタ 83">
                <a:extLst>
                  <a:ext uri="{FF2B5EF4-FFF2-40B4-BE49-F238E27FC236}">
                    <a16:creationId xmlns:a16="http://schemas.microsoft.com/office/drawing/2014/main" id="{8F1E2491-915D-4480-AF89-4465AF29FF3C}"/>
                  </a:ext>
                </a:extLst>
              </p:cNvPr>
              <p:cNvCxnSpPr/>
              <p:nvPr/>
            </p:nvCxnSpPr>
            <p:spPr>
              <a:xfrm>
                <a:off x="4502728" y="5132465"/>
                <a:ext cx="1279808" cy="0"/>
              </a:xfrm>
              <a:prstGeom prst="straightConnector1">
                <a:avLst/>
              </a:prstGeom>
              <a:ln w="1143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3F193501-985F-4345-8784-CCF3C8580C18}"/>
                </a:ext>
              </a:extLst>
            </p:cNvPr>
            <p:cNvSpPr/>
            <p:nvPr/>
          </p:nvSpPr>
          <p:spPr>
            <a:xfrm>
              <a:off x="3716234" y="3296768"/>
              <a:ext cx="1444910" cy="840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36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内力</a:t>
              </a:r>
              <a:endPara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65" name="円/楕円 15">
              <a:extLst>
                <a:ext uri="{FF2B5EF4-FFF2-40B4-BE49-F238E27FC236}">
                  <a16:creationId xmlns:a16="http://schemas.microsoft.com/office/drawing/2014/main" id="{96706324-CAEE-4941-9153-3B32E5FCCA1C}"/>
                </a:ext>
              </a:extLst>
            </p:cNvPr>
            <p:cNvSpPr/>
            <p:nvPr/>
          </p:nvSpPr>
          <p:spPr>
            <a:xfrm>
              <a:off x="2589219" y="2441494"/>
              <a:ext cx="498538" cy="498538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66" name="直線矢印コネクタ 65">
              <a:extLst>
                <a:ext uri="{FF2B5EF4-FFF2-40B4-BE49-F238E27FC236}">
                  <a16:creationId xmlns:a16="http://schemas.microsoft.com/office/drawing/2014/main" id="{1A6AEECC-C41B-489F-B81F-048D583714E5}"/>
                </a:ext>
              </a:extLst>
            </p:cNvPr>
            <p:cNvCxnSpPr/>
            <p:nvPr/>
          </p:nvCxnSpPr>
          <p:spPr>
            <a:xfrm>
              <a:off x="3079991" y="2681496"/>
              <a:ext cx="738783" cy="0"/>
            </a:xfrm>
            <a:prstGeom prst="straightConnector1">
              <a:avLst/>
            </a:prstGeom>
            <a:ln w="920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正方形/長方形 66">
                  <a:extLst>
                    <a:ext uri="{FF2B5EF4-FFF2-40B4-BE49-F238E27FC236}">
                      <a16:creationId xmlns:a16="http://schemas.microsoft.com/office/drawing/2014/main" id="{D164B540-B69D-4B39-ADB2-04C9D517B8AF}"/>
                    </a:ext>
                  </a:extLst>
                </p:cNvPr>
                <p:cNvSpPr/>
                <p:nvPr/>
              </p:nvSpPr>
              <p:spPr>
                <a:xfrm>
                  <a:off x="2521551" y="1745922"/>
                  <a:ext cx="685752" cy="76039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ja-JP" altLang="en-US" sz="3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67" name="正方形/長方形 66">
                  <a:extLst>
                    <a:ext uri="{FF2B5EF4-FFF2-40B4-BE49-F238E27FC236}">
                      <a16:creationId xmlns:a16="http://schemas.microsoft.com/office/drawing/2014/main" id="{D164B540-B69D-4B39-ADB2-04C9D517B8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1551" y="1745922"/>
                  <a:ext cx="685752" cy="760390"/>
                </a:xfrm>
                <a:prstGeom prst="rect">
                  <a:avLst/>
                </a:prstGeom>
                <a:blipFill>
                  <a:blip r:embed="rId6"/>
                  <a:stretch>
                    <a:fillRect r="-930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DAE1BCE0-9C21-43EC-BA1D-161315278A54}"/>
                </a:ext>
              </a:extLst>
            </p:cNvPr>
            <p:cNvCxnSpPr/>
            <p:nvPr/>
          </p:nvCxnSpPr>
          <p:spPr>
            <a:xfrm>
              <a:off x="1980404" y="3038789"/>
              <a:ext cx="482453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正方形/長方形 68">
                  <a:extLst>
                    <a:ext uri="{FF2B5EF4-FFF2-40B4-BE49-F238E27FC236}">
                      <a16:creationId xmlns:a16="http://schemas.microsoft.com/office/drawing/2014/main" id="{0A9014A3-6E59-4894-A8DA-A7F33A1A681E}"/>
                    </a:ext>
                  </a:extLst>
                </p:cNvPr>
                <p:cNvSpPr/>
                <p:nvPr/>
              </p:nvSpPr>
              <p:spPr>
                <a:xfrm>
                  <a:off x="3425921" y="1870658"/>
                  <a:ext cx="898529" cy="76039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ja-JP" altLang="en-US" sz="3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69" name="正方形/長方形 68">
                  <a:extLst>
                    <a:ext uri="{FF2B5EF4-FFF2-40B4-BE49-F238E27FC236}">
                      <a16:creationId xmlns:a16="http://schemas.microsoft.com/office/drawing/2014/main" id="{0A9014A3-6E59-4894-A8DA-A7F33A1A681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5921" y="1870658"/>
                  <a:ext cx="898529" cy="76039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正方形/長方形 69">
                  <a:extLst>
                    <a:ext uri="{FF2B5EF4-FFF2-40B4-BE49-F238E27FC236}">
                      <a16:creationId xmlns:a16="http://schemas.microsoft.com/office/drawing/2014/main" id="{FCCC9D23-8AAA-48BE-B888-E5D8C4A05DFB}"/>
                    </a:ext>
                  </a:extLst>
                </p:cNvPr>
                <p:cNvSpPr/>
                <p:nvPr/>
              </p:nvSpPr>
              <p:spPr>
                <a:xfrm>
                  <a:off x="5010915" y="1707821"/>
                  <a:ext cx="936104" cy="76039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ja-JP" altLang="en-US" sz="3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70" name="正方形/長方形 69">
                  <a:extLst>
                    <a:ext uri="{FF2B5EF4-FFF2-40B4-BE49-F238E27FC236}">
                      <a16:creationId xmlns:a16="http://schemas.microsoft.com/office/drawing/2014/main" id="{FCCC9D23-8AAA-48BE-B888-E5D8C4A05D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0915" y="1707821"/>
                  <a:ext cx="936104" cy="76039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円/楕円 15">
              <a:extLst>
                <a:ext uri="{FF2B5EF4-FFF2-40B4-BE49-F238E27FC236}">
                  <a16:creationId xmlns:a16="http://schemas.microsoft.com/office/drawing/2014/main" id="{0F45F5C0-FB1C-4086-A2A8-8BE39CB55C89}"/>
                </a:ext>
              </a:extLst>
            </p:cNvPr>
            <p:cNvSpPr/>
            <p:nvPr/>
          </p:nvSpPr>
          <p:spPr>
            <a:xfrm>
              <a:off x="4729717" y="2278443"/>
              <a:ext cx="648007" cy="648007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72" name="直線矢印コネクタ 71">
              <a:extLst>
                <a:ext uri="{FF2B5EF4-FFF2-40B4-BE49-F238E27FC236}">
                  <a16:creationId xmlns:a16="http://schemas.microsoft.com/office/drawing/2014/main" id="{7F37EB22-ACB4-4B00-B398-7B91DF39A9AA}"/>
                </a:ext>
              </a:extLst>
            </p:cNvPr>
            <p:cNvCxnSpPr/>
            <p:nvPr/>
          </p:nvCxnSpPr>
          <p:spPr>
            <a:xfrm>
              <a:off x="5377724" y="2541672"/>
              <a:ext cx="738783" cy="0"/>
            </a:xfrm>
            <a:prstGeom prst="straightConnector1">
              <a:avLst/>
            </a:prstGeom>
            <a:ln w="920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タイトル 1">
              <a:extLst>
                <a:ext uri="{FF2B5EF4-FFF2-40B4-BE49-F238E27FC236}">
                  <a16:creationId xmlns:a16="http://schemas.microsoft.com/office/drawing/2014/main" id="{4929D26E-AD0F-475F-A12F-EAECEDAA091F}"/>
                </a:ext>
              </a:extLst>
            </p:cNvPr>
            <p:cNvSpPr txBox="1">
              <a:spLocks/>
            </p:cNvSpPr>
            <p:nvPr/>
          </p:nvSpPr>
          <p:spPr>
            <a:xfrm>
              <a:off x="2382369" y="1100397"/>
              <a:ext cx="1224507" cy="89095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球１</a:t>
              </a:r>
            </a:p>
          </p:txBody>
        </p:sp>
        <p:sp>
          <p:nvSpPr>
            <p:cNvPr id="74" name="タイトル 1">
              <a:extLst>
                <a:ext uri="{FF2B5EF4-FFF2-40B4-BE49-F238E27FC236}">
                  <a16:creationId xmlns:a16="http://schemas.microsoft.com/office/drawing/2014/main" id="{8C9B0E1B-E618-4453-8710-EB47ED8D12FB}"/>
                </a:ext>
              </a:extLst>
            </p:cNvPr>
            <p:cNvSpPr txBox="1">
              <a:spLocks/>
            </p:cNvSpPr>
            <p:nvPr/>
          </p:nvSpPr>
          <p:spPr>
            <a:xfrm>
              <a:off x="4580135" y="1097633"/>
              <a:ext cx="1224507" cy="89095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球２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正方形/長方形 74">
                  <a:extLst>
                    <a:ext uri="{FF2B5EF4-FFF2-40B4-BE49-F238E27FC236}">
                      <a16:creationId xmlns:a16="http://schemas.microsoft.com/office/drawing/2014/main" id="{26217122-B33E-4FEA-B949-F159CBE4EFB7}"/>
                    </a:ext>
                  </a:extLst>
                </p:cNvPr>
                <p:cNvSpPr/>
                <p:nvPr/>
              </p:nvSpPr>
              <p:spPr>
                <a:xfrm>
                  <a:off x="5851491" y="1822917"/>
                  <a:ext cx="898529" cy="76039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ja-JP" altLang="en-US" sz="3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75" name="正方形/長方形 74">
                  <a:extLst>
                    <a:ext uri="{FF2B5EF4-FFF2-40B4-BE49-F238E27FC236}">
                      <a16:creationId xmlns:a16="http://schemas.microsoft.com/office/drawing/2014/main" id="{26217122-B33E-4FEA-B949-F159CBE4EF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491" y="1822917"/>
                  <a:ext cx="898529" cy="76039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四角形: 角を丸くする 75">
              <a:extLst>
                <a:ext uri="{FF2B5EF4-FFF2-40B4-BE49-F238E27FC236}">
                  <a16:creationId xmlns:a16="http://schemas.microsoft.com/office/drawing/2014/main" id="{B5A6065E-ACE2-4EAD-B2AC-F8D3EF0284AA}"/>
                </a:ext>
              </a:extLst>
            </p:cNvPr>
            <p:cNvSpPr/>
            <p:nvPr/>
          </p:nvSpPr>
          <p:spPr>
            <a:xfrm>
              <a:off x="2140485" y="1214341"/>
              <a:ext cx="4504375" cy="1778458"/>
            </a:xfrm>
            <a:prstGeom prst="roundRect">
              <a:avLst>
                <a:gd name="adj" fmla="val 8885"/>
              </a:avLst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77" name="四角形: 角を丸くする 76">
              <a:extLst>
                <a:ext uri="{FF2B5EF4-FFF2-40B4-BE49-F238E27FC236}">
                  <a16:creationId xmlns:a16="http://schemas.microsoft.com/office/drawing/2014/main" id="{CB55CD67-612A-4116-9674-08069624FA2B}"/>
                </a:ext>
              </a:extLst>
            </p:cNvPr>
            <p:cNvSpPr/>
            <p:nvPr/>
          </p:nvSpPr>
          <p:spPr>
            <a:xfrm>
              <a:off x="2195195" y="3371637"/>
              <a:ext cx="4449665" cy="2753864"/>
            </a:xfrm>
            <a:prstGeom prst="roundRect">
              <a:avLst>
                <a:gd name="adj" fmla="val 8885"/>
              </a:avLst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78" name="正方形/長方形 77">
              <a:extLst>
                <a:ext uri="{FF2B5EF4-FFF2-40B4-BE49-F238E27FC236}">
                  <a16:creationId xmlns:a16="http://schemas.microsoft.com/office/drawing/2014/main" id="{C359E62A-DDA0-4B82-9160-6FAF0B715374}"/>
                </a:ext>
              </a:extLst>
            </p:cNvPr>
            <p:cNvSpPr/>
            <p:nvPr/>
          </p:nvSpPr>
          <p:spPr>
            <a:xfrm>
              <a:off x="3723259" y="636386"/>
              <a:ext cx="1246892" cy="5202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物体系</a:t>
              </a:r>
              <a:endPara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79" name="直線矢印コネクタ 78">
              <a:extLst>
                <a:ext uri="{FF2B5EF4-FFF2-40B4-BE49-F238E27FC236}">
                  <a16:creationId xmlns:a16="http://schemas.microsoft.com/office/drawing/2014/main" id="{5726B3CC-CA1D-4B1E-BF35-2C8D650809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81550" y="4057833"/>
              <a:ext cx="647062" cy="615245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矢印コネクタ 79">
              <a:extLst>
                <a:ext uri="{FF2B5EF4-FFF2-40B4-BE49-F238E27FC236}">
                  <a16:creationId xmlns:a16="http://schemas.microsoft.com/office/drawing/2014/main" id="{18E9C02C-1558-487B-BA19-9F9A236A381E}"/>
                </a:ext>
              </a:extLst>
            </p:cNvPr>
            <p:cNvCxnSpPr>
              <a:cxnSpLocks/>
            </p:cNvCxnSpPr>
            <p:nvPr/>
          </p:nvCxnSpPr>
          <p:spPr>
            <a:xfrm>
              <a:off x="4348048" y="4066210"/>
              <a:ext cx="561189" cy="627785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正方形/長方形 84">
                <a:extLst>
                  <a:ext uri="{FF2B5EF4-FFF2-40B4-BE49-F238E27FC236}">
                    <a16:creationId xmlns:a16="http://schemas.microsoft.com/office/drawing/2014/main" id="{513FAB40-239E-4E9C-AEDF-4797F2EF64BA}"/>
                  </a:ext>
                </a:extLst>
              </p:cNvPr>
              <p:cNvSpPr/>
              <p:nvPr/>
            </p:nvSpPr>
            <p:spPr>
              <a:xfrm>
                <a:off x="310444" y="3965473"/>
                <a:ext cx="673537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ja-JP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altLang="ja-JP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ja-JP" sz="3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3600" b="0" i="1" smtClean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altLang="ja-JP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altLang="ja-JP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ja-JP" sz="3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3600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altLang="ja-JP" sz="3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ja-JP" altLang="en-US" sz="3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5" name="正方形/長方形 84">
                <a:extLst>
                  <a:ext uri="{FF2B5EF4-FFF2-40B4-BE49-F238E27FC236}">
                    <a16:creationId xmlns:a16="http://schemas.microsoft.com/office/drawing/2014/main" id="{513FAB40-239E-4E9C-AEDF-4797F2EF64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44" y="3965473"/>
                <a:ext cx="6735370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コンテンツ プレースホルダー 2">
            <a:extLst>
              <a:ext uri="{FF2B5EF4-FFF2-40B4-BE49-F238E27FC236}">
                <a16:creationId xmlns:a16="http://schemas.microsoft.com/office/drawing/2014/main" id="{D2231447-E70D-401B-95BE-FAA1A79FEC76}"/>
              </a:ext>
            </a:extLst>
          </p:cNvPr>
          <p:cNvSpPr txBox="1">
            <a:spLocks/>
          </p:cNvSpPr>
          <p:nvPr/>
        </p:nvSpPr>
        <p:spPr>
          <a:xfrm>
            <a:off x="1270971" y="4611804"/>
            <a:ext cx="4620857" cy="508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物体系（２物体）の運動量の和</a:t>
            </a:r>
            <a:endParaRPr lang="en-US" altLang="ja-JP" sz="2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7" name="コンテンツ プレースホルダー 2">
            <a:extLst>
              <a:ext uri="{FF2B5EF4-FFF2-40B4-BE49-F238E27FC236}">
                <a16:creationId xmlns:a16="http://schemas.microsoft.com/office/drawing/2014/main" id="{E9C294AA-1F63-4A3B-8AD2-51E852CBB767}"/>
              </a:ext>
            </a:extLst>
          </p:cNvPr>
          <p:cNvSpPr txBox="1">
            <a:spLocks/>
          </p:cNvSpPr>
          <p:nvPr/>
        </p:nvSpPr>
        <p:spPr>
          <a:xfrm>
            <a:off x="626208" y="5480509"/>
            <a:ext cx="11222942" cy="5704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運動量の和の変化が０ ⇔力積の和が０ ⇔内力のみがはたらいている</a:t>
            </a:r>
            <a:endParaRPr lang="en-US" altLang="ja-JP" sz="28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575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力積と運動量保存則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FD91A9A5-A657-4D2A-BDF9-BBBDAE938A53}"/>
              </a:ext>
            </a:extLst>
          </p:cNvPr>
          <p:cNvSpPr txBox="1">
            <a:spLocks/>
          </p:cNvSpPr>
          <p:nvPr/>
        </p:nvSpPr>
        <p:spPr>
          <a:xfrm>
            <a:off x="412524" y="923431"/>
            <a:ext cx="8060143" cy="7715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〇運動量保存則の導出で必要な知識</a:t>
            </a:r>
            <a:endParaRPr lang="en-US" altLang="ja-JP" sz="4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DF84C4BF-1A2E-4D05-8EEC-CDB9108DA5E7}"/>
              </a:ext>
            </a:extLst>
          </p:cNvPr>
          <p:cNvSpPr txBox="1">
            <a:spLocks/>
          </p:cNvSpPr>
          <p:nvPr/>
        </p:nvSpPr>
        <p:spPr>
          <a:xfrm>
            <a:off x="611572" y="1821357"/>
            <a:ext cx="4464496" cy="846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①作用反作用の法則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0A171D03-6028-4929-B06A-990EADF9ED34}"/>
              </a:ext>
            </a:extLst>
          </p:cNvPr>
          <p:cNvSpPr txBox="1">
            <a:spLocks/>
          </p:cNvSpPr>
          <p:nvPr/>
        </p:nvSpPr>
        <p:spPr>
          <a:xfrm>
            <a:off x="634336" y="2467534"/>
            <a:ext cx="5760640" cy="846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②運動の法則（運動方程式）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4BA6FFE8-8006-408D-9510-728F6A0CEED3}"/>
              </a:ext>
            </a:extLst>
          </p:cNvPr>
          <p:cNvSpPr txBox="1">
            <a:spLocks/>
          </p:cNvSpPr>
          <p:nvPr/>
        </p:nvSpPr>
        <p:spPr>
          <a:xfrm>
            <a:off x="634336" y="3099017"/>
            <a:ext cx="3709152" cy="846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③加速度の定義式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242616F5-58AC-4A3D-9918-C6F468E89F57}"/>
              </a:ext>
            </a:extLst>
          </p:cNvPr>
          <p:cNvSpPr txBox="1">
            <a:spLocks/>
          </p:cNvSpPr>
          <p:nvPr/>
        </p:nvSpPr>
        <p:spPr>
          <a:xfrm>
            <a:off x="634336" y="3851934"/>
            <a:ext cx="6301440" cy="846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④運動量の変化が力積に等しい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B7922F22-CCCD-4C4E-B2C9-4702187F249D}"/>
              </a:ext>
            </a:extLst>
          </p:cNvPr>
          <p:cNvSpPr txBox="1">
            <a:spLocks/>
          </p:cNvSpPr>
          <p:nvPr/>
        </p:nvSpPr>
        <p:spPr>
          <a:xfrm>
            <a:off x="611572" y="4558212"/>
            <a:ext cx="11358580" cy="1356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⑤物体に及ぼされる力積が打ち消されるとき、運動量が保存する。</a:t>
            </a:r>
            <a:endParaRPr lang="en-US" altLang="ja-JP" sz="28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  </a:t>
            </a:r>
            <a:r>
              <a:rPr lang="ja-JP" altLang="en-US" sz="4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内力による力積</a:t>
            </a:r>
            <a:endParaRPr lang="en-US" altLang="ja-JP" sz="28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7282B88-8731-4D84-B53E-79E614059C7F}"/>
              </a:ext>
            </a:extLst>
          </p:cNvPr>
          <p:cNvSpPr/>
          <p:nvPr/>
        </p:nvSpPr>
        <p:spPr>
          <a:xfrm>
            <a:off x="6875064" y="1967385"/>
            <a:ext cx="512376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内力</a:t>
            </a:r>
            <a:endParaRPr lang="en-US" altLang="ja-JP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例）衝突において、２物体間にはたらくが、２物体（物体系）の運動量の和を変化させないような力</a:t>
            </a:r>
            <a:endParaRPr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スライド番号プレースホルダー 2">
            <a:extLst>
              <a:ext uri="{FF2B5EF4-FFF2-40B4-BE49-F238E27FC236}">
                <a16:creationId xmlns:a16="http://schemas.microsoft.com/office/drawing/2014/main" id="{7BFED301-E12B-443B-A266-CB67529766BA}"/>
              </a:ext>
            </a:extLst>
          </p:cNvPr>
          <p:cNvSpPr txBox="1">
            <a:spLocks/>
          </p:cNvSpPr>
          <p:nvPr/>
        </p:nvSpPr>
        <p:spPr>
          <a:xfrm>
            <a:off x="8687765" y="6230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9E1A1F-9D53-467E-ACD0-61C058AE1F25}" type="slidenum">
              <a:rPr lang="ja-JP" altLang="en-US" smtClean="0"/>
              <a:pPr/>
              <a:t>36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948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力積と運動量保存則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22" name="コンテンツ プレースホルダー 2">
            <a:extLst>
              <a:ext uri="{FF2B5EF4-FFF2-40B4-BE49-F238E27FC236}">
                <a16:creationId xmlns:a16="http://schemas.microsoft.com/office/drawing/2014/main" id="{150B9CE2-B0E2-4095-94BF-1C0796259B27}"/>
              </a:ext>
            </a:extLst>
          </p:cNvPr>
          <p:cNvSpPr txBox="1">
            <a:spLocks/>
          </p:cNvSpPr>
          <p:nvPr/>
        </p:nvSpPr>
        <p:spPr>
          <a:xfrm>
            <a:off x="1339749" y="4128248"/>
            <a:ext cx="10091216" cy="846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②力積は、</a:t>
            </a:r>
            <a:r>
              <a:rPr lang="ja-JP" altLang="en-US" sz="48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運動量の変化</a:t>
            </a:r>
            <a:r>
              <a:rPr lang="ja-JP" altLang="en-US" sz="4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に等しい</a:t>
            </a:r>
            <a:endParaRPr lang="en-US" altLang="ja-JP" sz="4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コンテンツ プレースホルダー 2">
                <a:extLst>
                  <a:ext uri="{FF2B5EF4-FFF2-40B4-BE49-F238E27FC236}">
                    <a16:creationId xmlns:a16="http://schemas.microsoft.com/office/drawing/2014/main" id="{F350112D-25E2-4EC2-8EBE-763FBDE165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9015" y="1999223"/>
                <a:ext cx="9066750" cy="8468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ja-JP" altLang="en-US" sz="4800" b="1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①力積＝力</a:t>
                </a:r>
                <a14:m>
                  <m:oMath xmlns:m="http://schemas.openxmlformats.org/officeDocument/2006/math">
                    <m:r>
                      <a:rPr lang="en-US" altLang="ja-JP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  <m:r>
                      <a:rPr lang="en-US" altLang="ja-JP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4800" b="1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×</a:t>
                </a:r>
                <a:r>
                  <a:rPr lang="ja-JP" altLang="en-US" sz="4800" b="1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時間</a:t>
                </a:r>
                <a:r>
                  <a:rPr lang="en-US" altLang="ja-JP" sz="4800" b="1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ja-JP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endParaRPr lang="en-US" altLang="ja-JP" sz="48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3" name="コンテンツ プレースホルダー 2">
                <a:extLst>
                  <a:ext uri="{FF2B5EF4-FFF2-40B4-BE49-F238E27FC236}">
                    <a16:creationId xmlns:a16="http://schemas.microsoft.com/office/drawing/2014/main" id="{F350112D-25E2-4EC2-8EBE-763FBDE16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015" y="1999223"/>
                <a:ext cx="9066750" cy="846888"/>
              </a:xfrm>
              <a:prstGeom prst="rect">
                <a:avLst/>
              </a:prstGeom>
              <a:blipFill>
                <a:blip r:embed="rId2"/>
                <a:stretch>
                  <a:fillRect l="-3024" t="-19424" b="-323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9BCDE119-D1C8-456D-A204-59A0277D3198}"/>
              </a:ext>
            </a:extLst>
          </p:cNvPr>
          <p:cNvSpPr txBox="1">
            <a:spLocks/>
          </p:cNvSpPr>
          <p:nvPr/>
        </p:nvSpPr>
        <p:spPr>
          <a:xfrm>
            <a:off x="425349" y="873520"/>
            <a:ext cx="10810883" cy="1083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〇力積</a:t>
            </a:r>
            <a:endParaRPr lang="en-US" altLang="ja-JP" sz="5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コンテンツ プレースホルダー 2">
                <a:extLst>
                  <a:ext uri="{FF2B5EF4-FFF2-40B4-BE49-F238E27FC236}">
                    <a16:creationId xmlns:a16="http://schemas.microsoft.com/office/drawing/2014/main" id="{660D8F4C-D956-4477-8409-CC510443A2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18261" y="3125624"/>
                <a:ext cx="3601517" cy="8468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ja-JP" altLang="en-US" sz="4800" b="1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力積＝</a:t>
                </a:r>
                <a14:m>
                  <m:oMath xmlns:m="http://schemas.openxmlformats.org/officeDocument/2006/math">
                    <m:r>
                      <a:rPr lang="en-US" altLang="ja-JP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  <m:r>
                      <a:rPr lang="en-US" altLang="ja-JP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ja-JP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endParaRPr lang="en-US" altLang="ja-JP" sz="48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5" name="コンテンツ プレースホルダー 2">
                <a:extLst>
                  <a:ext uri="{FF2B5EF4-FFF2-40B4-BE49-F238E27FC236}">
                    <a16:creationId xmlns:a16="http://schemas.microsoft.com/office/drawing/2014/main" id="{660D8F4C-D956-4477-8409-CC510443A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261" y="3125624"/>
                <a:ext cx="3601517" cy="846888"/>
              </a:xfrm>
              <a:prstGeom prst="rect">
                <a:avLst/>
              </a:prstGeom>
              <a:blipFill>
                <a:blip r:embed="rId3"/>
                <a:stretch>
                  <a:fillRect l="-7614" t="-19424" b="-323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コンテンツ プレースホルダー 2">
                <a:extLst>
                  <a:ext uri="{FF2B5EF4-FFF2-40B4-BE49-F238E27FC236}">
                    <a16:creationId xmlns:a16="http://schemas.microsoft.com/office/drawing/2014/main" id="{A2518185-8072-4013-B279-B6129B90C7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43240" y="963754"/>
                <a:ext cx="3601517" cy="8468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ja-JP" altLang="en-US" sz="4800" b="1" dirty="0">
                    <a:solidFill>
                      <a:schemeClr val="tx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単位</a:t>
                </a:r>
                <a14:m>
                  <m:oMath xmlns:m="http://schemas.openxmlformats.org/officeDocument/2006/math">
                    <m:r>
                      <a:rPr lang="en-US" altLang="ja-JP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ja-JP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r>
                      <a:rPr lang="en-US" altLang="ja-JP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ja-JP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altLang="ja-JP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ja-JP" sz="48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6" name="コンテンツ プレースホルダー 2">
                <a:extLst>
                  <a:ext uri="{FF2B5EF4-FFF2-40B4-BE49-F238E27FC236}">
                    <a16:creationId xmlns:a16="http://schemas.microsoft.com/office/drawing/2014/main" id="{A2518185-8072-4013-B279-B6129B90C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240" y="963754"/>
                <a:ext cx="3601517" cy="846888"/>
              </a:xfrm>
              <a:prstGeom prst="rect">
                <a:avLst/>
              </a:prstGeom>
              <a:blipFill>
                <a:blip r:embed="rId4"/>
                <a:stretch>
                  <a:fillRect l="-7614" t="-19424" b="-323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コンテンツ プレースホルダー 2">
            <a:extLst>
              <a:ext uri="{FF2B5EF4-FFF2-40B4-BE49-F238E27FC236}">
                <a16:creationId xmlns:a16="http://schemas.microsoft.com/office/drawing/2014/main" id="{3F0B9980-DF6E-41A5-A505-480BC48BBBB1}"/>
              </a:ext>
            </a:extLst>
          </p:cNvPr>
          <p:cNvSpPr txBox="1">
            <a:spLocks/>
          </p:cNvSpPr>
          <p:nvPr/>
        </p:nvSpPr>
        <p:spPr>
          <a:xfrm>
            <a:off x="3646916" y="5075287"/>
            <a:ext cx="7589316" cy="846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力積も</a:t>
            </a:r>
            <a:r>
              <a:rPr lang="ja-JP" altLang="en-US" sz="4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ベクトル量</a:t>
            </a:r>
            <a:r>
              <a:rPr lang="ja-JP" altLang="en-US" sz="4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である。</a:t>
            </a:r>
            <a:endParaRPr lang="en-US" altLang="ja-JP" sz="4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コンテンツ プレースホルダー 2">
                <a:extLst>
                  <a:ext uri="{FF2B5EF4-FFF2-40B4-BE49-F238E27FC236}">
                    <a16:creationId xmlns:a16="http://schemas.microsoft.com/office/drawing/2014/main" id="{9E9B5B43-020E-4C41-BDB9-CAF086C072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32390" y="3039265"/>
                <a:ext cx="3601517" cy="8468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ja-JP" altLang="en-US" sz="4800" b="1" dirty="0">
                    <a:solidFill>
                      <a:srgbClr val="00B05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力積＝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sz="4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4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altLang="ja-JP" sz="4800" b="1" dirty="0">
                    <a:solidFill>
                      <a:srgbClr val="00B050"/>
                    </a:solidFill>
                    <a:latin typeface="HG丸ｺﾞｼｯｸM-PRO" panose="020F0600000000000000" pitchFamily="50" charset="-128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ja-JP" sz="4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endParaRPr lang="en-US" altLang="ja-JP" sz="4800" b="1" dirty="0">
                  <a:solidFill>
                    <a:srgbClr val="00B05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8" name="コンテンツ プレースホルダー 2">
                <a:extLst>
                  <a:ext uri="{FF2B5EF4-FFF2-40B4-BE49-F238E27FC236}">
                    <a16:creationId xmlns:a16="http://schemas.microsoft.com/office/drawing/2014/main" id="{9E9B5B43-020E-4C41-BDB9-CAF086C07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390" y="3039265"/>
                <a:ext cx="3601517" cy="846888"/>
              </a:xfrm>
              <a:prstGeom prst="rect">
                <a:avLst/>
              </a:prstGeom>
              <a:blipFill>
                <a:blip r:embed="rId5"/>
                <a:stretch>
                  <a:fillRect l="-7614" t="-10145" b="-42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BA0A4F2-F06D-4D2F-9239-725F13A72F0E}"/>
              </a:ext>
            </a:extLst>
          </p:cNvPr>
          <p:cNvSpPr/>
          <p:nvPr/>
        </p:nvSpPr>
        <p:spPr>
          <a:xfrm>
            <a:off x="8153400" y="2225720"/>
            <a:ext cx="2969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（力が一定の場合）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3719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8AAED366-9F17-49CA-8934-0A1580CD85AB}"/>
              </a:ext>
            </a:extLst>
          </p:cNvPr>
          <p:cNvSpPr/>
          <p:nvPr/>
        </p:nvSpPr>
        <p:spPr>
          <a:xfrm>
            <a:off x="7707637" y="4176521"/>
            <a:ext cx="2215908" cy="1301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力積と運動量保存則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9BCDE119-D1C8-456D-A204-59A0277D3198}"/>
              </a:ext>
            </a:extLst>
          </p:cNvPr>
          <p:cNvSpPr txBox="1">
            <a:spLocks/>
          </p:cNvSpPr>
          <p:nvPr/>
        </p:nvSpPr>
        <p:spPr>
          <a:xfrm>
            <a:off x="258850" y="817053"/>
            <a:ext cx="10957789" cy="1039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〇衝突の際にはたらく力</a:t>
            </a:r>
            <a:r>
              <a:rPr lang="ja-JP" altLang="en-US" sz="2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（撃力）</a:t>
            </a:r>
            <a:r>
              <a:rPr lang="ja-JP" altLang="en-US" sz="4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による力積</a:t>
            </a:r>
            <a:endParaRPr lang="en-US" altLang="ja-JP" sz="4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B86916DB-502E-4C03-8BED-C1A9951CE3D6}"/>
              </a:ext>
            </a:extLst>
          </p:cNvPr>
          <p:cNvCxnSpPr>
            <a:cxnSpLocks/>
          </p:cNvCxnSpPr>
          <p:nvPr/>
        </p:nvCxnSpPr>
        <p:spPr>
          <a:xfrm flipH="1">
            <a:off x="7285421" y="5493438"/>
            <a:ext cx="3316579" cy="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7F04BAA7-9D1F-41E1-8CF6-F29E9E2F0A73}"/>
                  </a:ext>
                </a:extLst>
              </p:cNvPr>
              <p:cNvSpPr/>
              <p:nvPr/>
            </p:nvSpPr>
            <p:spPr>
              <a:xfrm>
                <a:off x="6961701" y="2235836"/>
                <a:ext cx="63870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ja-JP" altLang="en-US" sz="3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7F04BAA7-9D1F-41E1-8CF6-F29E9E2F0A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701" y="2235836"/>
                <a:ext cx="638701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AC65D6B5-10C2-400A-B898-89ED2BE3A5B8}"/>
                  </a:ext>
                </a:extLst>
              </p:cNvPr>
              <p:cNvSpPr/>
              <p:nvPr/>
            </p:nvSpPr>
            <p:spPr>
              <a:xfrm>
                <a:off x="10354453" y="5515457"/>
                <a:ext cx="4165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ja-JP" altLang="en-US" sz="2400" i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AC65D6B5-10C2-400A-B898-89ED2BE3A5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4453" y="5515457"/>
                <a:ext cx="41658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668BF35C-4D10-4839-BF08-F68DC87CC32A}"/>
                  </a:ext>
                </a:extLst>
              </p:cNvPr>
              <p:cNvSpPr/>
              <p:nvPr/>
            </p:nvSpPr>
            <p:spPr>
              <a:xfrm>
                <a:off x="6951813" y="3808756"/>
                <a:ext cx="68723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ja-JP" altLang="en-US" sz="4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668BF35C-4D10-4839-BF08-F68DC87CC3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813" y="3808756"/>
                <a:ext cx="687239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54BD508F-D348-4CCB-A8B9-2D80B3FC0652}"/>
                  </a:ext>
                </a:extLst>
              </p:cNvPr>
              <p:cNvSpPr/>
              <p:nvPr/>
            </p:nvSpPr>
            <p:spPr>
              <a:xfrm>
                <a:off x="7207478" y="5503184"/>
                <a:ext cx="4571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54BD508F-D348-4CCB-A8B9-2D80B3FC06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478" y="5503184"/>
                <a:ext cx="45717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A3E56D07-F2A1-4CC2-8709-DEB4D7FCC073}"/>
              </a:ext>
            </a:extLst>
          </p:cNvPr>
          <p:cNvCxnSpPr>
            <a:cxnSpLocks/>
          </p:cNvCxnSpPr>
          <p:nvPr/>
        </p:nvCxnSpPr>
        <p:spPr>
          <a:xfrm>
            <a:off x="9925574" y="4159096"/>
            <a:ext cx="0" cy="1319422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7E6204AF-92AC-43E4-8B42-A31073E21E21}"/>
                  </a:ext>
                </a:extLst>
              </p:cNvPr>
              <p:cNvSpPr/>
              <p:nvPr/>
            </p:nvSpPr>
            <p:spPr>
              <a:xfrm>
                <a:off x="9623002" y="5519272"/>
                <a:ext cx="4165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ja-JP" altLang="en-US" sz="2400" i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7E6204AF-92AC-43E4-8B42-A31073E21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3002" y="5519272"/>
                <a:ext cx="41658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F85B9E26-A30F-4C71-98DC-30099580FA91}"/>
              </a:ext>
            </a:extLst>
          </p:cNvPr>
          <p:cNvCxnSpPr>
            <a:cxnSpLocks/>
          </p:cNvCxnSpPr>
          <p:nvPr/>
        </p:nvCxnSpPr>
        <p:spPr>
          <a:xfrm flipH="1">
            <a:off x="2236537" y="5478518"/>
            <a:ext cx="3316579" cy="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6D4E29C8-B9E2-4364-9556-E415AD243B6A}"/>
                  </a:ext>
                </a:extLst>
              </p:cNvPr>
              <p:cNvSpPr/>
              <p:nvPr/>
            </p:nvSpPr>
            <p:spPr>
              <a:xfrm>
                <a:off x="1912817" y="2220916"/>
                <a:ext cx="63870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ja-JP" altLang="en-US" sz="3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6D4E29C8-B9E2-4364-9556-E415AD243B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817" y="2220916"/>
                <a:ext cx="638700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D28F1867-F9FB-40EC-914C-41FB756F8A7F}"/>
                  </a:ext>
                </a:extLst>
              </p:cNvPr>
              <p:cNvSpPr/>
              <p:nvPr/>
            </p:nvSpPr>
            <p:spPr>
              <a:xfrm>
                <a:off x="5305569" y="5500537"/>
                <a:ext cx="4165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ja-JP" altLang="en-US" sz="2400" i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D28F1867-F9FB-40EC-914C-41FB756F8A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569" y="5500537"/>
                <a:ext cx="41658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AEE3DAE2-CA1E-4F5D-A0D3-F8A806C25087}"/>
                  </a:ext>
                </a:extLst>
              </p:cNvPr>
              <p:cNvSpPr/>
              <p:nvPr/>
            </p:nvSpPr>
            <p:spPr>
              <a:xfrm>
                <a:off x="2158594" y="5488264"/>
                <a:ext cx="4571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AEE3DAE2-CA1E-4F5D-A0D3-F8A806C250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594" y="5488264"/>
                <a:ext cx="45717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2B21C038-05EF-4236-82B6-9E887194D28F}"/>
                  </a:ext>
                </a:extLst>
              </p:cNvPr>
              <p:cNvSpPr/>
              <p:nvPr/>
            </p:nvSpPr>
            <p:spPr>
              <a:xfrm>
                <a:off x="4675538" y="5479560"/>
                <a:ext cx="4165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ja-JP" altLang="en-US" sz="2400" i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2B21C038-05EF-4236-82B6-9E887194D2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538" y="5479560"/>
                <a:ext cx="416588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25D02CA0-03E5-4037-89BE-9510DB587C2D}"/>
              </a:ext>
            </a:extLst>
          </p:cNvPr>
          <p:cNvCxnSpPr>
            <a:cxnSpLocks/>
          </p:cNvCxnSpPr>
          <p:nvPr/>
        </p:nvCxnSpPr>
        <p:spPr>
          <a:xfrm flipV="1">
            <a:off x="2665457" y="4168841"/>
            <a:ext cx="2211233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525C82F7-C62B-4A75-9474-49F5687E2A11}"/>
              </a:ext>
            </a:extLst>
          </p:cNvPr>
          <p:cNvCxnSpPr>
            <a:cxnSpLocks/>
          </p:cNvCxnSpPr>
          <p:nvPr/>
        </p:nvCxnSpPr>
        <p:spPr>
          <a:xfrm>
            <a:off x="4876690" y="4159096"/>
            <a:ext cx="0" cy="1233308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89750B9D-55DC-4928-833C-499EF3088E86}"/>
              </a:ext>
            </a:extLst>
          </p:cNvPr>
          <p:cNvCxnSpPr>
            <a:cxnSpLocks/>
          </p:cNvCxnSpPr>
          <p:nvPr/>
        </p:nvCxnSpPr>
        <p:spPr>
          <a:xfrm>
            <a:off x="2632778" y="2464530"/>
            <a:ext cx="0" cy="3671724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B5C27C34-E4EC-4DAE-9DB8-BC7DE554AFEA}"/>
              </a:ext>
            </a:extLst>
          </p:cNvPr>
          <p:cNvCxnSpPr>
            <a:cxnSpLocks/>
          </p:cNvCxnSpPr>
          <p:nvPr/>
        </p:nvCxnSpPr>
        <p:spPr>
          <a:xfrm>
            <a:off x="7681662" y="2481630"/>
            <a:ext cx="0" cy="3671724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945B277A-E892-47F5-9D69-A78437B50F81}"/>
              </a:ext>
            </a:extLst>
          </p:cNvPr>
          <p:cNvCxnSpPr/>
          <p:nvPr/>
        </p:nvCxnSpPr>
        <p:spPr>
          <a:xfrm flipH="1" flipV="1">
            <a:off x="7664654" y="6006849"/>
            <a:ext cx="2165833" cy="3647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triangl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8FF33096-AC0E-4E9A-B779-44084ED5A017}"/>
                  </a:ext>
                </a:extLst>
              </p:cNvPr>
              <p:cNvSpPr/>
              <p:nvPr/>
            </p:nvSpPr>
            <p:spPr>
              <a:xfrm>
                <a:off x="8524284" y="5579281"/>
                <a:ext cx="61919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ja-JP" altLang="en-US" sz="2400" i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8FF33096-AC0E-4E9A-B779-44084ED5A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284" y="5579281"/>
                <a:ext cx="61919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F1934112-4BE7-4252-906C-EDF54028F5E1}"/>
              </a:ext>
            </a:extLst>
          </p:cNvPr>
          <p:cNvCxnSpPr>
            <a:cxnSpLocks/>
          </p:cNvCxnSpPr>
          <p:nvPr/>
        </p:nvCxnSpPr>
        <p:spPr>
          <a:xfrm flipV="1">
            <a:off x="7720387" y="4161160"/>
            <a:ext cx="2203160" cy="15361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3B5F188B-8590-48BB-A8B0-8BF38D48752E}"/>
                  </a:ext>
                </a:extLst>
              </p:cNvPr>
              <p:cNvSpPr/>
              <p:nvPr/>
            </p:nvSpPr>
            <p:spPr>
              <a:xfrm>
                <a:off x="2080279" y="3890241"/>
                <a:ext cx="4868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3B5F188B-8590-48BB-A8B0-8BF38D4875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279" y="3890241"/>
                <a:ext cx="48686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E917E90F-0BF6-41FA-AE71-C03F0E849E85}"/>
                  </a:ext>
                </a:extLst>
              </p:cNvPr>
              <p:cNvSpPr/>
              <p:nvPr/>
            </p:nvSpPr>
            <p:spPr>
              <a:xfrm>
                <a:off x="3117217" y="4469737"/>
                <a:ext cx="117852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en-US" altLang="ja-JP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ja-JP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E917E90F-0BF6-41FA-AE71-C03F0E849E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217" y="4469737"/>
                <a:ext cx="1178528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正方形/長方形 59">
                <a:extLst>
                  <a:ext uri="{FF2B5EF4-FFF2-40B4-BE49-F238E27FC236}">
                    <a16:creationId xmlns:a16="http://schemas.microsoft.com/office/drawing/2014/main" id="{007835BF-2967-4DC7-9D14-77B5C7B17FF6}"/>
                  </a:ext>
                </a:extLst>
              </p:cNvPr>
              <p:cNvSpPr/>
              <p:nvPr/>
            </p:nvSpPr>
            <p:spPr>
              <a:xfrm>
                <a:off x="9821521" y="2274891"/>
                <a:ext cx="117852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ja-JP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altLang="ja-JP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ja-JP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ja-JP" alt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正方形/長方形 59">
                <a:extLst>
                  <a:ext uri="{FF2B5EF4-FFF2-40B4-BE49-F238E27FC236}">
                    <a16:creationId xmlns:a16="http://schemas.microsoft.com/office/drawing/2014/main" id="{007835BF-2967-4DC7-9D14-77B5C7B17F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1521" y="2274891"/>
                <a:ext cx="1178528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48E9FF9C-1BB9-4F91-BDC2-0428B08A2324}"/>
              </a:ext>
            </a:extLst>
          </p:cNvPr>
          <p:cNvGrpSpPr/>
          <p:nvPr/>
        </p:nvGrpSpPr>
        <p:grpSpPr>
          <a:xfrm>
            <a:off x="7655688" y="2665584"/>
            <a:ext cx="2313525" cy="2814150"/>
            <a:chOff x="7655688" y="2665584"/>
            <a:chExt cx="2313525" cy="2814150"/>
          </a:xfrm>
        </p:grpSpPr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425B441C-465D-4648-AA14-FDE6BA79F9D9}"/>
                </a:ext>
              </a:extLst>
            </p:cNvPr>
            <p:cNvSpPr/>
            <p:nvPr/>
          </p:nvSpPr>
          <p:spPr>
            <a:xfrm>
              <a:off x="7655688" y="2666800"/>
              <a:ext cx="1163256" cy="2812934"/>
            </a:xfrm>
            <a:custGeom>
              <a:avLst/>
              <a:gdLst>
                <a:gd name="connsiteX0" fmla="*/ 0 w 1145894"/>
                <a:gd name="connsiteY0" fmla="*/ 1840375 h 1840375"/>
                <a:gd name="connsiteX1" fmla="*/ 584522 w 1145894"/>
                <a:gd name="connsiteY1" fmla="*/ 1423686 h 1840375"/>
                <a:gd name="connsiteX2" fmla="*/ 1145894 w 1145894"/>
                <a:gd name="connsiteY2" fmla="*/ 0 h 1840375"/>
                <a:gd name="connsiteX0" fmla="*/ 0 w 1145894"/>
                <a:gd name="connsiteY0" fmla="*/ 1857737 h 1857737"/>
                <a:gd name="connsiteX1" fmla="*/ 584522 w 1145894"/>
                <a:gd name="connsiteY1" fmla="*/ 1441048 h 1857737"/>
                <a:gd name="connsiteX2" fmla="*/ 1145894 w 1145894"/>
                <a:gd name="connsiteY2" fmla="*/ 0 h 1857737"/>
                <a:gd name="connsiteX0" fmla="*/ 0 w 1145894"/>
                <a:gd name="connsiteY0" fmla="*/ 1875099 h 1875099"/>
                <a:gd name="connsiteX1" fmla="*/ 584522 w 1145894"/>
                <a:gd name="connsiteY1" fmla="*/ 1458410 h 1875099"/>
                <a:gd name="connsiteX2" fmla="*/ 1145894 w 1145894"/>
                <a:gd name="connsiteY2" fmla="*/ 0 h 1875099"/>
                <a:gd name="connsiteX0" fmla="*/ 0 w 1145894"/>
                <a:gd name="connsiteY0" fmla="*/ 1875147 h 1875147"/>
                <a:gd name="connsiteX1" fmla="*/ 584522 w 1145894"/>
                <a:gd name="connsiteY1" fmla="*/ 1458458 h 1875147"/>
                <a:gd name="connsiteX2" fmla="*/ 1145894 w 1145894"/>
                <a:gd name="connsiteY2" fmla="*/ 48 h 1875147"/>
                <a:gd name="connsiteX0" fmla="*/ 0 w 1145894"/>
                <a:gd name="connsiteY0" fmla="*/ 1875146 h 1875146"/>
                <a:gd name="connsiteX1" fmla="*/ 723418 w 1145894"/>
                <a:gd name="connsiteY1" fmla="*/ 1504756 h 1875146"/>
                <a:gd name="connsiteX2" fmla="*/ 1145894 w 1145894"/>
                <a:gd name="connsiteY2" fmla="*/ 47 h 1875146"/>
                <a:gd name="connsiteX0" fmla="*/ 0 w 1163256"/>
                <a:gd name="connsiteY0" fmla="*/ 1840423 h 1840423"/>
                <a:gd name="connsiteX1" fmla="*/ 723418 w 1163256"/>
                <a:gd name="connsiteY1" fmla="*/ 1470033 h 1840423"/>
                <a:gd name="connsiteX2" fmla="*/ 1163256 w 1163256"/>
                <a:gd name="connsiteY2" fmla="*/ 48 h 1840423"/>
                <a:gd name="connsiteX0" fmla="*/ 0 w 1163256"/>
                <a:gd name="connsiteY0" fmla="*/ 1840421 h 1840421"/>
                <a:gd name="connsiteX1" fmla="*/ 826288 w 1163256"/>
                <a:gd name="connsiteY1" fmla="*/ 1546231 h 1840421"/>
                <a:gd name="connsiteX2" fmla="*/ 1163256 w 1163256"/>
                <a:gd name="connsiteY2" fmla="*/ 46 h 1840421"/>
                <a:gd name="connsiteX0" fmla="*/ 0 w 1163256"/>
                <a:gd name="connsiteY0" fmla="*/ 1840421 h 1840421"/>
                <a:gd name="connsiteX1" fmla="*/ 826288 w 1163256"/>
                <a:gd name="connsiteY1" fmla="*/ 1546231 h 1840421"/>
                <a:gd name="connsiteX2" fmla="*/ 1163256 w 1163256"/>
                <a:gd name="connsiteY2" fmla="*/ 46 h 1840421"/>
                <a:gd name="connsiteX0" fmla="*/ 0 w 1163256"/>
                <a:gd name="connsiteY0" fmla="*/ 1840532 h 1840532"/>
                <a:gd name="connsiteX1" fmla="*/ 826288 w 1163256"/>
                <a:gd name="connsiteY1" fmla="*/ 1546342 h 1840532"/>
                <a:gd name="connsiteX2" fmla="*/ 1163256 w 1163256"/>
                <a:gd name="connsiteY2" fmla="*/ 157 h 1840532"/>
                <a:gd name="connsiteX0" fmla="*/ 0 w 1163256"/>
                <a:gd name="connsiteY0" fmla="*/ 1840550 h 1840550"/>
                <a:gd name="connsiteX1" fmla="*/ 768414 w 1163256"/>
                <a:gd name="connsiteY1" fmla="*/ 1417610 h 1840550"/>
                <a:gd name="connsiteX2" fmla="*/ 1163256 w 1163256"/>
                <a:gd name="connsiteY2" fmla="*/ 175 h 184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3256" h="1840550">
                  <a:moveTo>
                    <a:pt x="0" y="1840550"/>
                  </a:moveTo>
                  <a:cubicBezTo>
                    <a:pt x="196770" y="1785570"/>
                    <a:pt x="577432" y="1724339"/>
                    <a:pt x="768414" y="1417610"/>
                  </a:cubicBezTo>
                  <a:cubicBezTo>
                    <a:pt x="959396" y="1110881"/>
                    <a:pt x="992578" y="-16127"/>
                    <a:pt x="1163256" y="175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09DEDCBE-E1D3-4ABF-86BD-C0479059F821}"/>
                </a:ext>
              </a:extLst>
            </p:cNvPr>
            <p:cNvSpPr/>
            <p:nvPr/>
          </p:nvSpPr>
          <p:spPr>
            <a:xfrm flipH="1">
              <a:off x="8805957" y="2665584"/>
              <a:ext cx="1163256" cy="2812934"/>
            </a:xfrm>
            <a:custGeom>
              <a:avLst/>
              <a:gdLst>
                <a:gd name="connsiteX0" fmla="*/ 0 w 1145894"/>
                <a:gd name="connsiteY0" fmla="*/ 1840375 h 1840375"/>
                <a:gd name="connsiteX1" fmla="*/ 584522 w 1145894"/>
                <a:gd name="connsiteY1" fmla="*/ 1423686 h 1840375"/>
                <a:gd name="connsiteX2" fmla="*/ 1145894 w 1145894"/>
                <a:gd name="connsiteY2" fmla="*/ 0 h 1840375"/>
                <a:gd name="connsiteX0" fmla="*/ 0 w 1145894"/>
                <a:gd name="connsiteY0" fmla="*/ 1857737 h 1857737"/>
                <a:gd name="connsiteX1" fmla="*/ 584522 w 1145894"/>
                <a:gd name="connsiteY1" fmla="*/ 1441048 h 1857737"/>
                <a:gd name="connsiteX2" fmla="*/ 1145894 w 1145894"/>
                <a:gd name="connsiteY2" fmla="*/ 0 h 1857737"/>
                <a:gd name="connsiteX0" fmla="*/ 0 w 1145894"/>
                <a:gd name="connsiteY0" fmla="*/ 1875099 h 1875099"/>
                <a:gd name="connsiteX1" fmla="*/ 584522 w 1145894"/>
                <a:gd name="connsiteY1" fmla="*/ 1458410 h 1875099"/>
                <a:gd name="connsiteX2" fmla="*/ 1145894 w 1145894"/>
                <a:gd name="connsiteY2" fmla="*/ 0 h 1875099"/>
                <a:gd name="connsiteX0" fmla="*/ 0 w 1145894"/>
                <a:gd name="connsiteY0" fmla="*/ 1875147 h 1875147"/>
                <a:gd name="connsiteX1" fmla="*/ 584522 w 1145894"/>
                <a:gd name="connsiteY1" fmla="*/ 1458458 h 1875147"/>
                <a:gd name="connsiteX2" fmla="*/ 1145894 w 1145894"/>
                <a:gd name="connsiteY2" fmla="*/ 48 h 1875147"/>
                <a:gd name="connsiteX0" fmla="*/ 0 w 1145894"/>
                <a:gd name="connsiteY0" fmla="*/ 1875146 h 1875146"/>
                <a:gd name="connsiteX1" fmla="*/ 723418 w 1145894"/>
                <a:gd name="connsiteY1" fmla="*/ 1504756 h 1875146"/>
                <a:gd name="connsiteX2" fmla="*/ 1145894 w 1145894"/>
                <a:gd name="connsiteY2" fmla="*/ 47 h 1875146"/>
                <a:gd name="connsiteX0" fmla="*/ 0 w 1163256"/>
                <a:gd name="connsiteY0" fmla="*/ 1840423 h 1840423"/>
                <a:gd name="connsiteX1" fmla="*/ 723418 w 1163256"/>
                <a:gd name="connsiteY1" fmla="*/ 1470033 h 1840423"/>
                <a:gd name="connsiteX2" fmla="*/ 1163256 w 1163256"/>
                <a:gd name="connsiteY2" fmla="*/ 48 h 1840423"/>
                <a:gd name="connsiteX0" fmla="*/ 0 w 1163256"/>
                <a:gd name="connsiteY0" fmla="*/ 1840421 h 1840421"/>
                <a:gd name="connsiteX1" fmla="*/ 826288 w 1163256"/>
                <a:gd name="connsiteY1" fmla="*/ 1546231 h 1840421"/>
                <a:gd name="connsiteX2" fmla="*/ 1163256 w 1163256"/>
                <a:gd name="connsiteY2" fmla="*/ 46 h 1840421"/>
                <a:gd name="connsiteX0" fmla="*/ 0 w 1163256"/>
                <a:gd name="connsiteY0" fmla="*/ 1840421 h 1840421"/>
                <a:gd name="connsiteX1" fmla="*/ 826288 w 1163256"/>
                <a:gd name="connsiteY1" fmla="*/ 1546231 h 1840421"/>
                <a:gd name="connsiteX2" fmla="*/ 1163256 w 1163256"/>
                <a:gd name="connsiteY2" fmla="*/ 46 h 1840421"/>
                <a:gd name="connsiteX0" fmla="*/ 0 w 1163256"/>
                <a:gd name="connsiteY0" fmla="*/ 1840532 h 1840532"/>
                <a:gd name="connsiteX1" fmla="*/ 826288 w 1163256"/>
                <a:gd name="connsiteY1" fmla="*/ 1546342 h 1840532"/>
                <a:gd name="connsiteX2" fmla="*/ 1163256 w 1163256"/>
                <a:gd name="connsiteY2" fmla="*/ 157 h 1840532"/>
                <a:gd name="connsiteX0" fmla="*/ 0 w 1163256"/>
                <a:gd name="connsiteY0" fmla="*/ 1840550 h 1840550"/>
                <a:gd name="connsiteX1" fmla="*/ 768414 w 1163256"/>
                <a:gd name="connsiteY1" fmla="*/ 1417610 h 1840550"/>
                <a:gd name="connsiteX2" fmla="*/ 1163256 w 1163256"/>
                <a:gd name="connsiteY2" fmla="*/ 175 h 184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3256" h="1840550">
                  <a:moveTo>
                    <a:pt x="0" y="1840550"/>
                  </a:moveTo>
                  <a:cubicBezTo>
                    <a:pt x="196770" y="1785570"/>
                    <a:pt x="577432" y="1724339"/>
                    <a:pt x="768414" y="1417610"/>
                  </a:cubicBezTo>
                  <a:cubicBezTo>
                    <a:pt x="959396" y="1110881"/>
                    <a:pt x="992578" y="-16127"/>
                    <a:pt x="1163256" y="175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5564CFB5-E883-4FF4-953F-5CDF9064D444}"/>
              </a:ext>
            </a:extLst>
          </p:cNvPr>
          <p:cNvCxnSpPr>
            <a:cxnSpLocks/>
          </p:cNvCxnSpPr>
          <p:nvPr/>
        </p:nvCxnSpPr>
        <p:spPr>
          <a:xfrm flipH="1">
            <a:off x="9215185" y="2882167"/>
            <a:ext cx="780002" cy="1400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656387EE-8F51-4BA2-A1B4-D9E313FFADBD}"/>
              </a:ext>
            </a:extLst>
          </p:cNvPr>
          <p:cNvCxnSpPr/>
          <p:nvPr/>
        </p:nvCxnSpPr>
        <p:spPr>
          <a:xfrm flipH="1" flipV="1">
            <a:off x="2698158" y="6008785"/>
            <a:ext cx="2165833" cy="3647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triangl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正方形/長方形 66">
                <a:extLst>
                  <a:ext uri="{FF2B5EF4-FFF2-40B4-BE49-F238E27FC236}">
                    <a16:creationId xmlns:a16="http://schemas.microsoft.com/office/drawing/2014/main" id="{EE5355CD-10A1-4427-BB3F-B3A1805F3CE9}"/>
                  </a:ext>
                </a:extLst>
              </p:cNvPr>
              <p:cNvSpPr/>
              <p:nvPr/>
            </p:nvSpPr>
            <p:spPr>
              <a:xfrm>
                <a:off x="3557788" y="5581217"/>
                <a:ext cx="61919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ja-JP" altLang="en-US" sz="2400" i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7" name="正方形/長方形 66">
                <a:extLst>
                  <a:ext uri="{FF2B5EF4-FFF2-40B4-BE49-F238E27FC236}">
                    <a16:creationId xmlns:a16="http://schemas.microsoft.com/office/drawing/2014/main" id="{EE5355CD-10A1-4427-BB3F-B3A1805F3C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788" y="5581217"/>
                <a:ext cx="619195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4D569F44-2B98-4920-B4BD-6243FF0B9E34}"/>
              </a:ext>
            </a:extLst>
          </p:cNvPr>
          <p:cNvSpPr/>
          <p:nvPr/>
        </p:nvSpPr>
        <p:spPr>
          <a:xfrm>
            <a:off x="2645867" y="1715074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①力が一定の場合</a:t>
            </a:r>
            <a:endParaRPr lang="ja-JP" altLang="en-US" sz="2400" dirty="0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E9A67EB7-DCA6-43CB-8E9D-FBE7804A8F9C}"/>
              </a:ext>
            </a:extLst>
          </p:cNvPr>
          <p:cNvSpPr/>
          <p:nvPr/>
        </p:nvSpPr>
        <p:spPr>
          <a:xfrm>
            <a:off x="7600402" y="1761546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②実際の衝突の例</a:t>
            </a:r>
            <a:endParaRPr lang="ja-JP" altLang="en-US" sz="2400" dirty="0"/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0856903B-C4CC-41FB-AF17-A9675816BFCE}"/>
              </a:ext>
            </a:extLst>
          </p:cNvPr>
          <p:cNvSpPr/>
          <p:nvPr/>
        </p:nvSpPr>
        <p:spPr>
          <a:xfrm>
            <a:off x="10123928" y="2900077"/>
            <a:ext cx="20111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平均の力を用いて力積を考えることが多い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1526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36" grpId="0"/>
      <p:bldP spid="42" grpId="0"/>
      <p:bldP spid="51" grpId="0"/>
      <p:bldP spid="54" grpId="0"/>
      <p:bldP spid="60" grpId="0"/>
      <p:bldP spid="67" grpId="0"/>
      <p:bldP spid="68" grpId="0"/>
      <p:bldP spid="69" grpId="0"/>
      <p:bldP spid="7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力積と運動量保存則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39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コンテンツ プレースホルダー 2">
                <a:extLst>
                  <a:ext uri="{FF2B5EF4-FFF2-40B4-BE49-F238E27FC236}">
                    <a16:creationId xmlns:a16="http://schemas.microsoft.com/office/drawing/2014/main" id="{01C255EC-6038-45EE-866A-8B75DE9998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6983" y="3947164"/>
                <a:ext cx="3601517" cy="8468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ja-JP" altLang="en-US" sz="48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力積＝</a:t>
                </a:r>
                <a14:m>
                  <m:oMath xmlns:m="http://schemas.openxmlformats.org/officeDocument/2006/math">
                    <m:r>
                      <a:rPr lang="en-US" altLang="ja-JP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ja-JP" sz="48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ja-JP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endParaRPr lang="en-US" altLang="ja-JP" sz="48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0" name="コンテンツ プレースホルダー 2">
                <a:extLst>
                  <a:ext uri="{FF2B5EF4-FFF2-40B4-BE49-F238E27FC236}">
                    <a16:creationId xmlns:a16="http://schemas.microsoft.com/office/drawing/2014/main" id="{01C255EC-6038-45EE-866A-8B75DE999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83" y="3947164"/>
                <a:ext cx="3601517" cy="846888"/>
              </a:xfrm>
              <a:prstGeom prst="rect">
                <a:avLst/>
              </a:prstGeom>
              <a:blipFill>
                <a:blip r:embed="rId2"/>
                <a:stretch>
                  <a:fillRect l="-7783" t="-19565" b="-326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391963D0-1D42-4271-9DD0-8C5252573A4C}"/>
              </a:ext>
            </a:extLst>
          </p:cNvPr>
          <p:cNvSpPr/>
          <p:nvPr/>
        </p:nvSpPr>
        <p:spPr>
          <a:xfrm>
            <a:off x="317500" y="1092815"/>
            <a:ext cx="11557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36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問１　静止していた質量０．２</a:t>
            </a:r>
            <a:r>
              <a:rPr lang="en-US" altLang="ja-JP" sz="36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[kg]</a:t>
            </a:r>
            <a:r>
              <a:rPr lang="ja-JP" altLang="en-US" sz="36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のボールに５</a:t>
            </a:r>
            <a:r>
              <a:rPr lang="en-US" altLang="ja-JP" sz="36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[N]</a:t>
            </a:r>
            <a:r>
              <a:rPr lang="ja-JP" altLang="en-US" sz="36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の力を０．４</a:t>
            </a:r>
            <a:r>
              <a:rPr lang="en-US" altLang="ja-JP" sz="36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[s]</a:t>
            </a:r>
            <a:r>
              <a:rPr lang="ja-JP" altLang="en-US" sz="36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間加える。</a:t>
            </a:r>
          </a:p>
          <a:p>
            <a:pPr algn="just"/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（１）この時の力積を求めなさい。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コンテンツ プレースホルダー 2">
                <a:extLst>
                  <a:ext uri="{FF2B5EF4-FFF2-40B4-BE49-F238E27FC236}">
                    <a16:creationId xmlns:a16="http://schemas.microsoft.com/office/drawing/2014/main" id="{189AAB2F-07D7-41E2-9F5F-73DE4B36F6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69003" y="3985995"/>
                <a:ext cx="7411517" cy="8468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ja-JP" altLang="en-US" sz="48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altLang="ja-JP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altLang="ja-JP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ja-JP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altLang="ja-JP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ja-JP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ja-JP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altLang="ja-JP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ja-JP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r>
                      <a:rPr lang="en-US" altLang="ja-JP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ja-JP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altLang="ja-JP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ja-JP" sz="48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5" name="コンテンツ プレースホルダー 2">
                <a:extLst>
                  <a:ext uri="{FF2B5EF4-FFF2-40B4-BE49-F238E27FC236}">
                    <a16:creationId xmlns:a16="http://schemas.microsoft.com/office/drawing/2014/main" id="{189AAB2F-07D7-41E2-9F5F-73DE4B36F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003" y="3985995"/>
                <a:ext cx="7411517" cy="846888"/>
              </a:xfrm>
              <a:prstGeom prst="rect">
                <a:avLst/>
              </a:prstGeom>
              <a:blipFill>
                <a:blip r:embed="rId3"/>
                <a:stretch>
                  <a:fillRect l="-3783" t="-19424" b="-323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916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運動量～衝突合体における保存量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7831E7C2-1B23-45BD-B410-B99722A37ACD}"/>
              </a:ext>
            </a:extLst>
          </p:cNvPr>
          <p:cNvSpPr/>
          <p:nvPr/>
        </p:nvSpPr>
        <p:spPr>
          <a:xfrm>
            <a:off x="587141" y="1925673"/>
            <a:ext cx="100295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記号　　　   </a:t>
            </a:r>
            <a:r>
              <a:rPr lang="ja-JP" altLang="en-US" sz="4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zh-TW" altLang="en-US" sz="4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単位</a:t>
            </a:r>
            <a:r>
              <a:rPr lang="en-US" altLang="zh-TW" sz="4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zh-TW" altLang="en-US" sz="4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lang="ja-JP" altLang="en-US" sz="4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en-US" altLang="zh-TW" sz="4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endParaRPr lang="ja-JP" altLang="en-US" sz="4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91F9B6AD-7566-47B0-AE8E-2131021071BF}"/>
                  </a:ext>
                </a:extLst>
              </p:cNvPr>
              <p:cNvSpPr txBox="1"/>
              <p:nvPr/>
            </p:nvSpPr>
            <p:spPr>
              <a:xfrm>
                <a:off x="1831044" y="1696453"/>
                <a:ext cx="1821651" cy="10156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6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sz="6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6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kumimoji="1" lang="ja-JP" altLang="en-US" sz="66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91F9B6AD-7566-47B0-AE8E-213102107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044" y="1696453"/>
                <a:ext cx="1821651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F48F26B-5A14-44AC-B835-51A88638C8BC}"/>
                  </a:ext>
                </a:extLst>
              </p:cNvPr>
              <p:cNvSpPr txBox="1"/>
              <p:nvPr/>
            </p:nvSpPr>
            <p:spPr>
              <a:xfrm>
                <a:off x="5893152" y="1845268"/>
                <a:ext cx="2815629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kumimoji="1" lang="en-US" altLang="ja-JP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kumimoji="1" lang="en-US" altLang="ja-JP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kumimoji="1" lang="en-US" altLang="ja-JP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kumimoji="1" lang="ja-JP" altLang="en-US" sz="54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F48F26B-5A14-44AC-B835-51A88638C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152" y="1845268"/>
                <a:ext cx="2815629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64BF1E48-2DE8-4F46-AAD2-0AD38111040C}"/>
                  </a:ext>
                </a:extLst>
              </p:cNvPr>
              <p:cNvSpPr/>
              <p:nvPr/>
            </p:nvSpPr>
            <p:spPr>
              <a:xfrm>
                <a:off x="587140" y="3563030"/>
                <a:ext cx="11361606" cy="1295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44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運動量</a:t>
                </a:r>
                <a14:m>
                  <m:oMath xmlns:m="http://schemas.openxmlformats.org/officeDocument/2006/math">
                    <m:r>
                      <a:rPr lang="en-US" altLang="ja-JP" sz="8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ja-JP" sz="8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TW" altLang="en-US" sz="44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　　   （</a:t>
                </a:r>
                <a14:m>
                  <m:oMath xmlns:m="http://schemas.openxmlformats.org/officeDocument/2006/math">
                    <m:r>
                      <a:rPr lang="en-US" altLang="ja-JP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TW" sz="44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:</a:t>
                </a:r>
                <a:r>
                  <a:rPr lang="zh-TW" altLang="en-US" sz="44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質量，</a:t>
                </a:r>
                <a14:m>
                  <m:oMath xmlns:m="http://schemas.openxmlformats.org/officeDocument/2006/math">
                    <m:r>
                      <a:rPr lang="en-US" altLang="ja-JP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TW" altLang="en-US" sz="44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：速度）</a:t>
                </a:r>
                <a:endParaRPr lang="ja-JP" altLang="en-US" sz="4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64BF1E48-2DE8-4F46-AAD2-0AD3811104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40" y="3563030"/>
                <a:ext cx="11361606" cy="1295098"/>
              </a:xfrm>
              <a:prstGeom prst="rect">
                <a:avLst/>
              </a:prstGeom>
              <a:blipFill>
                <a:blip r:embed="rId4"/>
                <a:stretch>
                  <a:fillRect l="-2146" r="-644" b="-112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E1A2E4C6-4BFE-4F39-8DDC-80E27CC67915}"/>
                  </a:ext>
                </a:extLst>
              </p:cNvPr>
              <p:cNvSpPr/>
              <p:nvPr/>
            </p:nvSpPr>
            <p:spPr>
              <a:xfrm>
                <a:off x="4052661" y="3504216"/>
                <a:ext cx="2287806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8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𝒎𝒗</m:t>
                      </m:r>
                    </m:oMath>
                  </m:oMathPara>
                </a14:m>
                <a:endParaRPr lang="ja-JP" altLang="en-US" sz="88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E1A2E4C6-4BFE-4F39-8DDC-80E27CC679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661" y="3504216"/>
                <a:ext cx="2287806" cy="14465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1D993408-C108-4C63-A205-E8CCD957B6CA}"/>
              </a:ext>
            </a:extLst>
          </p:cNvPr>
          <p:cNvSpPr/>
          <p:nvPr/>
        </p:nvSpPr>
        <p:spPr>
          <a:xfrm>
            <a:off x="4202541" y="3494048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質量</a:t>
            </a:r>
            <a:r>
              <a:rPr lang="en-US" altLang="ja-JP" sz="28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×</a:t>
            </a:r>
            <a:r>
              <a:rPr lang="ja-JP" altLang="en-US" sz="28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速度</a:t>
            </a:r>
            <a:endParaRPr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C63571B1-ABEA-46DC-AF23-20664E50E6B4}"/>
              </a:ext>
            </a:extLst>
          </p:cNvPr>
          <p:cNvSpPr/>
          <p:nvPr/>
        </p:nvSpPr>
        <p:spPr>
          <a:xfrm>
            <a:off x="438067" y="1005054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</a:t>
            </a:r>
            <a:r>
              <a:rPr lang="zh-TW" altLang="en-US" sz="4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運動量</a:t>
            </a:r>
            <a:endParaRPr lang="ja-JP" altLang="en-US" sz="4000" dirty="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C4F453E2-1A97-4772-9E05-102B38965A5B}"/>
              </a:ext>
            </a:extLst>
          </p:cNvPr>
          <p:cNvSpPr/>
          <p:nvPr/>
        </p:nvSpPr>
        <p:spPr>
          <a:xfrm>
            <a:off x="8188279" y="4755640"/>
            <a:ext cx="3587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速さではないので注意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E1FDD752-5408-43EF-A04B-25267366DE0E}"/>
                  </a:ext>
                </a:extLst>
              </p:cNvPr>
              <p:cNvSpPr txBox="1"/>
              <p:nvPr/>
            </p:nvSpPr>
            <p:spPr>
              <a:xfrm>
                <a:off x="2174070" y="4747130"/>
                <a:ext cx="3757182" cy="13806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1" lang="ja-JP" altLang="en-US" sz="8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8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kumimoji="1" lang="en-US" altLang="ja-JP" sz="8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80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ja-JP" altLang="en-US" sz="8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8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kumimoji="1" lang="ja-JP" altLang="en-US" sz="80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E1FDD752-5408-43EF-A04B-25267366D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070" y="4747130"/>
                <a:ext cx="3757182" cy="13806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25C0D0D4-7818-47BF-B04F-D03AF000650F}"/>
                  </a:ext>
                </a:extLst>
              </p:cNvPr>
              <p:cNvSpPr/>
              <p:nvPr/>
            </p:nvSpPr>
            <p:spPr>
              <a:xfrm>
                <a:off x="2384062" y="5881655"/>
                <a:ext cx="2812501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※</a:t>
                </a:r>
                <a:r>
                  <a:rPr lang="ja-JP" alt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ja-JP" altLang="en-US" sz="24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と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ja-JP" altLang="en-US" sz="24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は同じ向き</a:t>
                </a:r>
                <a:endParaRPr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25C0D0D4-7818-47BF-B04F-D03AF00065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062" y="5881655"/>
                <a:ext cx="2812501" cy="506421"/>
              </a:xfrm>
              <a:prstGeom prst="rect">
                <a:avLst/>
              </a:prstGeom>
              <a:blipFill>
                <a:blip r:embed="rId7"/>
                <a:stretch>
                  <a:fillRect l="-3254" t="-7229" r="-3254" b="-204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04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36" grpId="0"/>
      <p:bldP spid="38" grpId="0"/>
      <p:bldP spid="40" grpId="0"/>
      <p:bldP spid="4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力積と運動量保存則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40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81938DE5-9318-4E5E-8A7F-373818659F6E}"/>
                  </a:ext>
                </a:extLst>
              </p:cNvPr>
              <p:cNvSpPr/>
              <p:nvPr/>
            </p:nvSpPr>
            <p:spPr>
              <a:xfrm>
                <a:off x="7310576" y="1117398"/>
                <a:ext cx="68575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latin typeface="Cambria Math" panose="02040503050406030204" pitchFamily="18" charset="0"/>
                        </a:rPr>
                        <m:t>0.2[</m:t>
                      </m:r>
                      <m:r>
                        <a:rPr lang="en-US" altLang="ja-JP" sz="4000" b="0" i="1" smtClean="0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US" altLang="ja-JP" sz="4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ja-JP" altLang="en-US" sz="4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81938DE5-9318-4E5E-8A7F-373818659F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576" y="1117398"/>
                <a:ext cx="685752" cy="707886"/>
              </a:xfrm>
              <a:prstGeom prst="rect">
                <a:avLst/>
              </a:prstGeom>
              <a:blipFill>
                <a:blip r:embed="rId2"/>
                <a:stretch>
                  <a:fillRect r="-1415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AEB85087-12E8-4F28-9F26-629F53065950}"/>
              </a:ext>
            </a:extLst>
          </p:cNvPr>
          <p:cNvCxnSpPr>
            <a:cxnSpLocks/>
          </p:cNvCxnSpPr>
          <p:nvPr/>
        </p:nvCxnSpPr>
        <p:spPr>
          <a:xfrm>
            <a:off x="6256176" y="2448318"/>
            <a:ext cx="56918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円/楕円 15">
            <a:extLst>
              <a:ext uri="{FF2B5EF4-FFF2-40B4-BE49-F238E27FC236}">
                <a16:creationId xmlns:a16="http://schemas.microsoft.com/office/drawing/2014/main" id="{E2F0DE82-7825-4833-B41C-D49EBBA2D6E8}"/>
              </a:ext>
            </a:extLst>
          </p:cNvPr>
          <p:cNvSpPr/>
          <p:nvPr/>
        </p:nvSpPr>
        <p:spPr>
          <a:xfrm>
            <a:off x="7584686" y="1769975"/>
            <a:ext cx="648007" cy="648007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68B5852D-0097-43E8-85F2-0F3BFA2BF0F5}"/>
              </a:ext>
            </a:extLst>
          </p:cNvPr>
          <p:cNvCxnSpPr>
            <a:cxnSpLocks/>
          </p:cNvCxnSpPr>
          <p:nvPr/>
        </p:nvCxnSpPr>
        <p:spPr>
          <a:xfrm>
            <a:off x="10311473" y="2085831"/>
            <a:ext cx="1633166" cy="0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タイトル 1">
            <a:extLst>
              <a:ext uri="{FF2B5EF4-FFF2-40B4-BE49-F238E27FC236}">
                <a16:creationId xmlns:a16="http://schemas.microsoft.com/office/drawing/2014/main" id="{F86EEDBC-EC8E-44E0-A9EA-7B5135E1E226}"/>
              </a:ext>
            </a:extLst>
          </p:cNvPr>
          <p:cNvSpPr txBox="1">
            <a:spLocks/>
          </p:cNvSpPr>
          <p:nvPr/>
        </p:nvSpPr>
        <p:spPr>
          <a:xfrm>
            <a:off x="7463947" y="728918"/>
            <a:ext cx="521628" cy="515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球</a:t>
            </a: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153C4E55-29AE-42DA-9D18-DD8C8F2F6E01}"/>
              </a:ext>
            </a:extLst>
          </p:cNvPr>
          <p:cNvCxnSpPr/>
          <p:nvPr/>
        </p:nvCxnSpPr>
        <p:spPr>
          <a:xfrm>
            <a:off x="6292006" y="2084427"/>
            <a:ext cx="1306918" cy="0"/>
          </a:xfrm>
          <a:prstGeom prst="straightConnector1">
            <a:avLst/>
          </a:prstGeom>
          <a:ln w="1809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6B527D24-20D2-4335-8E83-61C53369F081}"/>
                  </a:ext>
                </a:extLst>
              </p:cNvPr>
              <p:cNvSpPr/>
              <p:nvPr/>
            </p:nvSpPr>
            <p:spPr>
              <a:xfrm>
                <a:off x="5800334" y="961600"/>
                <a:ext cx="162634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5[</m:t>
                      </m:r>
                      <m:r>
                        <a:rPr lang="en-US" altLang="ja-JP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ja-JP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ja-JP" altLang="en-US" sz="48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6B527D24-20D2-4335-8E83-61C53369F0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334" y="961600"/>
                <a:ext cx="1626343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円/楕円 15">
            <a:extLst>
              <a:ext uri="{FF2B5EF4-FFF2-40B4-BE49-F238E27FC236}">
                <a16:creationId xmlns:a16="http://schemas.microsoft.com/office/drawing/2014/main" id="{FD38466A-0B0A-442D-9219-8395737E44B6}"/>
              </a:ext>
            </a:extLst>
          </p:cNvPr>
          <p:cNvSpPr/>
          <p:nvPr/>
        </p:nvSpPr>
        <p:spPr>
          <a:xfrm>
            <a:off x="9644827" y="1771072"/>
            <a:ext cx="648007" cy="648007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0B22FFFC-03A5-40AF-955A-BF30C22E6DAA}"/>
                  </a:ext>
                </a:extLst>
              </p:cNvPr>
              <p:cNvSpPr/>
              <p:nvPr/>
            </p:nvSpPr>
            <p:spPr>
              <a:xfrm>
                <a:off x="10548404" y="1402651"/>
                <a:ext cx="89852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ja-JP" altLang="en-US" sz="4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0B22FFFC-03A5-40AF-955A-BF30C22E6D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8404" y="1402651"/>
                <a:ext cx="898529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D612674A-717F-4E48-8CBC-FD350F136AE1}"/>
              </a:ext>
            </a:extLst>
          </p:cNvPr>
          <p:cNvCxnSpPr>
            <a:cxnSpLocks/>
          </p:cNvCxnSpPr>
          <p:nvPr/>
        </p:nvCxnSpPr>
        <p:spPr>
          <a:xfrm>
            <a:off x="7885755" y="2685718"/>
            <a:ext cx="2105093" cy="0"/>
          </a:xfrm>
          <a:prstGeom prst="line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EC3F6C1B-A4EA-4209-A7D4-837DF6B438D8}"/>
                  </a:ext>
                </a:extLst>
              </p:cNvPr>
              <p:cNvSpPr/>
              <p:nvPr/>
            </p:nvSpPr>
            <p:spPr>
              <a:xfrm>
                <a:off x="8594281" y="2654971"/>
                <a:ext cx="177997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0.4[</m:t>
                      </m:r>
                      <m:r>
                        <a:rPr lang="en-US" altLang="ja-JP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altLang="ja-JP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ja-JP" altLang="en-US" sz="14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EC3F6C1B-A4EA-4209-A7D4-837DF6B438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4281" y="2654971"/>
                <a:ext cx="1779974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A8775B2-053F-432B-90EA-3C3148B81857}"/>
              </a:ext>
            </a:extLst>
          </p:cNvPr>
          <p:cNvSpPr/>
          <p:nvPr/>
        </p:nvSpPr>
        <p:spPr>
          <a:xfrm>
            <a:off x="224325" y="875963"/>
            <a:ext cx="56202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（２）力積が運動量の変化と等しいことを用いて、力を加えた後のボールの速さを求めなさい。</a:t>
            </a:r>
            <a:endParaRPr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コンテンツ プレースホルダー 2">
            <a:extLst>
              <a:ext uri="{FF2B5EF4-FFF2-40B4-BE49-F238E27FC236}">
                <a16:creationId xmlns:a16="http://schemas.microsoft.com/office/drawing/2014/main" id="{C2AFF7E2-7DE1-42CC-8E05-DF9D7338B21C}"/>
              </a:ext>
            </a:extLst>
          </p:cNvPr>
          <p:cNvSpPr txBox="1">
            <a:spLocks/>
          </p:cNvSpPr>
          <p:nvPr/>
        </p:nvSpPr>
        <p:spPr>
          <a:xfrm>
            <a:off x="734510" y="3323168"/>
            <a:ext cx="7146986" cy="846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力積＝運動量の変化</a:t>
            </a:r>
            <a:endParaRPr lang="en-US" altLang="ja-JP" sz="4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コンテンツ プレースホルダー 2">
                <a:extLst>
                  <a:ext uri="{FF2B5EF4-FFF2-40B4-BE49-F238E27FC236}">
                    <a16:creationId xmlns:a16="http://schemas.microsoft.com/office/drawing/2014/main" id="{1EC53835-0CE2-4C63-92D6-221E61E16F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9021" y="4275356"/>
                <a:ext cx="8493187" cy="19132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𝑵𝒔</m:t>
                          </m:r>
                        </m:e>
                      </m:d>
                      <m:r>
                        <a:rPr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r>
                        <a:rPr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altLang="ja-JP" sz="44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sz="44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ja-JP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en-US" altLang="ja-JP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  <m:r>
                      <a:rPr lang="en-US" altLang="ja-JP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ja-JP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altLang="ja-JP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ja-JP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altLang="ja-JP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ja-JP" sz="4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2" name="コンテンツ プレースホルダー 2">
                <a:extLst>
                  <a:ext uri="{FF2B5EF4-FFF2-40B4-BE49-F238E27FC236}">
                    <a16:creationId xmlns:a16="http://schemas.microsoft.com/office/drawing/2014/main" id="{1EC53835-0CE2-4C63-92D6-221E61E16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21" y="4275356"/>
                <a:ext cx="8493187" cy="19132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29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力積と運動量保存則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D97CEF22-1DA8-4071-AB62-BE0AC7C48FAB}"/>
              </a:ext>
            </a:extLst>
          </p:cNvPr>
          <p:cNvSpPr txBox="1">
            <a:spLocks/>
          </p:cNvSpPr>
          <p:nvPr/>
        </p:nvSpPr>
        <p:spPr>
          <a:xfrm>
            <a:off x="475802" y="5380165"/>
            <a:ext cx="7146986" cy="846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力積＝運動量の変化</a:t>
            </a:r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＝</a:t>
            </a:r>
            <a:endParaRPr lang="en-US" altLang="ja-JP" sz="4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F6691C1-E470-403A-81DD-0D33F2ADE343}"/>
                  </a:ext>
                </a:extLst>
              </p:cNvPr>
              <p:cNvSpPr txBox="1"/>
              <p:nvPr/>
            </p:nvSpPr>
            <p:spPr>
              <a:xfrm>
                <a:off x="5782778" y="5219766"/>
                <a:ext cx="6031459" cy="10005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ja-JP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ja-JP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kumimoji="1" lang="en-US" altLang="ja-JP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altLang="ja-JP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kumimoji="1" lang="en-US" altLang="ja-JP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ja-JP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altLang="ja-JP" sz="5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5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altLang="ja-JP" sz="5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kumimoji="1" lang="en-US" altLang="ja-JP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+(−</m:t>
                      </m:r>
                      <m:acc>
                        <m:accPr>
                          <m:chr m:val="⃗"/>
                          <m:ctrlPr>
                            <a:rPr lang="en-US" altLang="ja-JP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altLang="ja-JP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F6691C1-E470-403A-81DD-0D33F2ADE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778" y="5219766"/>
                <a:ext cx="6031459" cy="10005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0562AE22-9465-4C32-8A2F-8471EBF774B5}"/>
              </a:ext>
            </a:extLst>
          </p:cNvPr>
          <p:cNvCxnSpPr>
            <a:cxnSpLocks/>
          </p:cNvCxnSpPr>
          <p:nvPr/>
        </p:nvCxnSpPr>
        <p:spPr>
          <a:xfrm flipH="1">
            <a:off x="6900748" y="3369401"/>
            <a:ext cx="1903140" cy="107051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3A923A1C-59C7-4099-AE04-6D2C0A039C82}"/>
              </a:ext>
            </a:extLst>
          </p:cNvPr>
          <p:cNvCxnSpPr>
            <a:cxnSpLocks/>
          </p:cNvCxnSpPr>
          <p:nvPr/>
        </p:nvCxnSpPr>
        <p:spPr>
          <a:xfrm flipH="1">
            <a:off x="6038385" y="1942045"/>
            <a:ext cx="1873406" cy="1167161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75F47EEB-9533-43B9-B3E3-FE338ECC873C}"/>
              </a:ext>
            </a:extLst>
          </p:cNvPr>
          <p:cNvCxnSpPr>
            <a:cxnSpLocks/>
          </p:cNvCxnSpPr>
          <p:nvPr/>
        </p:nvCxnSpPr>
        <p:spPr>
          <a:xfrm>
            <a:off x="6038385" y="3131509"/>
            <a:ext cx="866079" cy="1304693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B526B5B8-C99C-4EC7-B927-7BEB04F41317}"/>
              </a:ext>
            </a:extLst>
          </p:cNvPr>
          <p:cNvCxnSpPr>
            <a:cxnSpLocks/>
          </p:cNvCxnSpPr>
          <p:nvPr/>
        </p:nvCxnSpPr>
        <p:spPr>
          <a:xfrm flipH="1" flipV="1">
            <a:off x="6023517" y="3131509"/>
            <a:ext cx="2761786" cy="18213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5EEAAB1-0313-4D90-A37B-62EC327F9543}"/>
              </a:ext>
            </a:extLst>
          </p:cNvPr>
          <p:cNvSpPr/>
          <p:nvPr/>
        </p:nvSpPr>
        <p:spPr>
          <a:xfrm>
            <a:off x="5550066" y="2153248"/>
            <a:ext cx="17299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力積</a:t>
            </a:r>
            <a:endParaRPr lang="ja-JP" altLang="en-US" sz="6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636D12C-FA9A-4C12-8B0E-709581721460}"/>
              </a:ext>
            </a:extLst>
          </p:cNvPr>
          <p:cNvSpPr/>
          <p:nvPr/>
        </p:nvSpPr>
        <p:spPr>
          <a:xfrm>
            <a:off x="386031" y="716522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〇平面内で衝突する場合の力積</a:t>
            </a:r>
            <a:endParaRPr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台形 18">
            <a:extLst>
              <a:ext uri="{FF2B5EF4-FFF2-40B4-BE49-F238E27FC236}">
                <a16:creationId xmlns:a16="http://schemas.microsoft.com/office/drawing/2014/main" id="{02BCD56E-0701-4DF9-8197-FA5822DDD898}"/>
              </a:ext>
            </a:extLst>
          </p:cNvPr>
          <p:cNvSpPr/>
          <p:nvPr/>
        </p:nvSpPr>
        <p:spPr>
          <a:xfrm rot="12600000">
            <a:off x="8555754" y="2734325"/>
            <a:ext cx="243840" cy="2459970"/>
          </a:xfrm>
          <a:prstGeom prst="trapezoid">
            <a:avLst/>
          </a:prstGeom>
          <a:gradFill flip="none" rotWithShape="1">
            <a:gsLst>
              <a:gs pos="0">
                <a:schemeClr val="accent4">
                  <a:lumMod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6078B6B1-E207-4D8D-BC17-03205954E0A0}"/>
              </a:ext>
            </a:extLst>
          </p:cNvPr>
          <p:cNvCxnSpPr>
            <a:cxnSpLocks/>
          </p:cNvCxnSpPr>
          <p:nvPr/>
        </p:nvCxnSpPr>
        <p:spPr>
          <a:xfrm flipH="1" flipV="1">
            <a:off x="7911791" y="1919628"/>
            <a:ext cx="917721" cy="14339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3D102E85-B17C-43B6-82C0-AE0084920AFD}"/>
              </a:ext>
            </a:extLst>
          </p:cNvPr>
          <p:cNvCxnSpPr>
            <a:cxnSpLocks/>
          </p:cNvCxnSpPr>
          <p:nvPr/>
        </p:nvCxnSpPr>
        <p:spPr>
          <a:xfrm flipV="1">
            <a:off x="2457489" y="3402292"/>
            <a:ext cx="789759" cy="4442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台形 22">
            <a:extLst>
              <a:ext uri="{FF2B5EF4-FFF2-40B4-BE49-F238E27FC236}">
                <a16:creationId xmlns:a16="http://schemas.microsoft.com/office/drawing/2014/main" id="{DB1DB59F-1311-404D-AE9B-F66CA62E9853}"/>
              </a:ext>
            </a:extLst>
          </p:cNvPr>
          <p:cNvSpPr/>
          <p:nvPr/>
        </p:nvSpPr>
        <p:spPr>
          <a:xfrm rot="12600000">
            <a:off x="3631253" y="2366127"/>
            <a:ext cx="243840" cy="2459970"/>
          </a:xfrm>
          <a:prstGeom prst="trapezoid">
            <a:avLst/>
          </a:prstGeom>
          <a:gradFill flip="none" rotWithShape="1">
            <a:gsLst>
              <a:gs pos="0">
                <a:schemeClr val="accent4">
                  <a:lumMod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9A1D024D-8B0F-4D9F-9AA4-B53FF40120E3}"/>
              </a:ext>
            </a:extLst>
          </p:cNvPr>
          <p:cNvCxnSpPr>
            <a:cxnSpLocks/>
          </p:cNvCxnSpPr>
          <p:nvPr/>
        </p:nvCxnSpPr>
        <p:spPr>
          <a:xfrm flipH="1" flipV="1">
            <a:off x="3100053" y="1751463"/>
            <a:ext cx="366580" cy="5727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927FBA06-3F94-4CA6-881C-80C448D6BEAF}"/>
              </a:ext>
            </a:extLst>
          </p:cNvPr>
          <p:cNvCxnSpPr>
            <a:cxnSpLocks/>
          </p:cNvCxnSpPr>
          <p:nvPr/>
        </p:nvCxnSpPr>
        <p:spPr>
          <a:xfrm flipH="1">
            <a:off x="2007525" y="3016689"/>
            <a:ext cx="1903140" cy="1070517"/>
          </a:xfrm>
          <a:prstGeom prst="straightConnector1">
            <a:avLst/>
          </a:prstGeom>
          <a:ln w="69850">
            <a:solidFill>
              <a:srgbClr val="FF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92F0B6EB-BB85-4C96-82A5-4C2F5CE58DD4}"/>
              </a:ext>
            </a:extLst>
          </p:cNvPr>
          <p:cNvCxnSpPr>
            <a:cxnSpLocks/>
          </p:cNvCxnSpPr>
          <p:nvPr/>
        </p:nvCxnSpPr>
        <p:spPr>
          <a:xfrm flipH="1" flipV="1">
            <a:off x="2885596" y="1430024"/>
            <a:ext cx="1005214" cy="1570625"/>
          </a:xfrm>
          <a:prstGeom prst="straightConnector1">
            <a:avLst/>
          </a:prstGeom>
          <a:ln w="69850">
            <a:solidFill>
              <a:srgbClr val="FF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楕円 39">
            <a:extLst>
              <a:ext uri="{FF2B5EF4-FFF2-40B4-BE49-F238E27FC236}">
                <a16:creationId xmlns:a16="http://schemas.microsoft.com/office/drawing/2014/main" id="{1C855280-82B3-4FB3-86D6-66A1624FE561}"/>
              </a:ext>
            </a:extLst>
          </p:cNvPr>
          <p:cNvSpPr/>
          <p:nvPr/>
        </p:nvSpPr>
        <p:spPr>
          <a:xfrm>
            <a:off x="2087709" y="3774089"/>
            <a:ext cx="350520" cy="35052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C437718F-BD41-47C3-BA43-BB329DDBBDBA}"/>
              </a:ext>
            </a:extLst>
          </p:cNvPr>
          <p:cNvSpPr/>
          <p:nvPr/>
        </p:nvSpPr>
        <p:spPr>
          <a:xfrm>
            <a:off x="3359624" y="2310559"/>
            <a:ext cx="350520" cy="35052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DA46F21F-E424-4942-BB42-4F55BCF186EC}"/>
                  </a:ext>
                </a:extLst>
              </p:cNvPr>
              <p:cNvSpPr txBox="1"/>
              <p:nvPr/>
            </p:nvSpPr>
            <p:spPr>
              <a:xfrm>
                <a:off x="9667054" y="2736082"/>
                <a:ext cx="675762" cy="931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ja-JP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kumimoji="1" lang="ja-JP" altLang="en-US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DA46F21F-E424-4942-BB42-4F55BCF18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7054" y="2736082"/>
                <a:ext cx="675762" cy="9318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3DF513BD-F35C-4AEB-9E4C-1E476200AF99}"/>
                  </a:ext>
                </a:extLst>
              </p:cNvPr>
              <p:cNvSpPr txBox="1"/>
              <p:nvPr/>
            </p:nvSpPr>
            <p:spPr>
              <a:xfrm>
                <a:off x="8221112" y="1706452"/>
                <a:ext cx="838370" cy="10005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ja-JP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ja-JP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kumimoji="1" lang="ja-JP" altLang="en-US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3DF513BD-F35C-4AEB-9E4C-1E476200A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112" y="1706452"/>
                <a:ext cx="838370" cy="10005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ED65EC27-DE6F-4CA8-B788-891530274A47}"/>
                  </a:ext>
                </a:extLst>
              </p:cNvPr>
              <p:cNvSpPr txBox="1"/>
              <p:nvPr/>
            </p:nvSpPr>
            <p:spPr>
              <a:xfrm>
                <a:off x="7596644" y="3847487"/>
                <a:ext cx="1193532" cy="931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altLang="ja-JP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kumimoji="1" lang="ja-JP" altLang="en-US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ED65EC27-DE6F-4CA8-B788-891530274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644" y="3847487"/>
                <a:ext cx="1193532" cy="9318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285C4057-DBF7-417C-9AF3-AB7BCCF19F63}"/>
              </a:ext>
            </a:extLst>
          </p:cNvPr>
          <p:cNvCxnSpPr>
            <a:cxnSpLocks/>
          </p:cNvCxnSpPr>
          <p:nvPr/>
        </p:nvCxnSpPr>
        <p:spPr>
          <a:xfrm flipV="1">
            <a:off x="8809127" y="2280002"/>
            <a:ext cx="1903140" cy="107051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05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42" grpId="0"/>
      <p:bldP spid="43" grpId="0"/>
      <p:bldP spid="4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力積と運動量保存則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42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0824992-B35A-4582-92B3-967AD7011E6E}"/>
              </a:ext>
            </a:extLst>
          </p:cNvPr>
          <p:cNvSpPr/>
          <p:nvPr/>
        </p:nvSpPr>
        <p:spPr>
          <a:xfrm>
            <a:off x="371707" y="874394"/>
            <a:ext cx="114485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問２　右向きに１０</a:t>
            </a:r>
            <a:r>
              <a:rPr lang="en-US" altLang="ja-JP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[m/s]</a:t>
            </a:r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の速さで飛んできた質量</a:t>
            </a:r>
            <a:r>
              <a:rPr lang="en-US" altLang="ja-JP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</a:t>
            </a:r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[kg]</a:t>
            </a:r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のボールをバットで打ち返した。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バットとボールは、</a:t>
            </a:r>
            <a:r>
              <a:rPr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0.00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４秒接触していたとする。</a:t>
            </a:r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右向きを正として答えなさい。</a:t>
            </a:r>
          </a:p>
          <a:p>
            <a:pPr algn="just"/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（１）打ち返したボールが左向きに、２０</a:t>
            </a:r>
            <a:r>
              <a:rPr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[m/s]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の速さで飛んでいった。バットがボールに与えた力積を求めなさい。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C93CF96-11AB-44AF-9357-27DC54927C24}"/>
              </a:ext>
            </a:extLst>
          </p:cNvPr>
          <p:cNvSpPr/>
          <p:nvPr/>
        </p:nvSpPr>
        <p:spPr>
          <a:xfrm>
            <a:off x="2022866" y="4145452"/>
            <a:ext cx="22621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力積＝</a:t>
            </a:r>
            <a:endParaRPr lang="en-US" altLang="ja-JP" sz="5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3AF6B63-BB36-4FEE-B01D-ACF25ADD73B0}"/>
                  </a:ext>
                </a:extLst>
              </p:cNvPr>
              <p:cNvSpPr txBox="1"/>
              <p:nvPr/>
            </p:nvSpPr>
            <p:spPr>
              <a:xfrm>
                <a:off x="4354055" y="4200464"/>
                <a:ext cx="645516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0.1</m:t>
                      </m:r>
                      <m:r>
                        <a:rPr lang="en-US" altLang="ja-JP" sz="4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(−20) −</m:t>
                      </m:r>
                      <m:r>
                        <a:rPr lang="en-US" altLang="ja-JP" sz="4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altLang="ja-JP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ja-JP" sz="4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kumimoji="1"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3AF6B63-BB36-4FEE-B01D-ACF25ADD7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055" y="4200464"/>
                <a:ext cx="6455165" cy="738664"/>
              </a:xfrm>
              <a:prstGeom prst="rect">
                <a:avLst/>
              </a:prstGeom>
              <a:blipFill>
                <a:blip r:embed="rId2"/>
                <a:stretch>
                  <a:fillRect b="-8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E590F6D-F585-4DEB-9359-1893102E7149}"/>
              </a:ext>
            </a:extLst>
          </p:cNvPr>
          <p:cNvSpPr/>
          <p:nvPr/>
        </p:nvSpPr>
        <p:spPr>
          <a:xfrm>
            <a:off x="1283168" y="3257072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右向き正</a:t>
            </a:r>
            <a:endParaRPr lang="en-US" altLang="ja-JP" sz="36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D67647C-FDF5-400E-A0C8-7422AE38074C}"/>
                  </a:ext>
                </a:extLst>
              </p:cNvPr>
              <p:cNvSpPr txBox="1"/>
              <p:nvPr/>
            </p:nvSpPr>
            <p:spPr>
              <a:xfrm>
                <a:off x="3614358" y="5311869"/>
                <a:ext cx="735868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=−2.0−1.0=−3.0[</m:t>
                      </m:r>
                      <m:r>
                        <a:rPr kumimoji="1" lang="en-US" altLang="ja-JP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kumimoji="1" lang="en-US" altLang="ja-JP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ja-JP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D67647C-FDF5-400E-A0C8-7422AE380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58" y="5311869"/>
                <a:ext cx="7358681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813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力積と運動量保存則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43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0824992-B35A-4582-92B3-967AD7011E6E}"/>
              </a:ext>
            </a:extLst>
          </p:cNvPr>
          <p:cNvSpPr/>
          <p:nvPr/>
        </p:nvSpPr>
        <p:spPr>
          <a:xfrm>
            <a:off x="371707" y="874394"/>
            <a:ext cx="114485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問２　右向きに１０</a:t>
            </a:r>
            <a:r>
              <a:rPr lang="en-US" altLang="ja-JP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[m/s]</a:t>
            </a:r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の速さで飛んできた質量</a:t>
            </a:r>
            <a:r>
              <a:rPr lang="en-US" altLang="ja-JP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</a:t>
            </a:r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[kg]</a:t>
            </a:r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のボールをバットで打ち返した。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バットとボールは、</a:t>
            </a:r>
            <a:r>
              <a:rPr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0.00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４秒接触していたとする。</a:t>
            </a:r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右向きを正として答えなさい。右向きを正として答えなさい。</a:t>
            </a:r>
          </a:p>
          <a:p>
            <a:pPr algn="just"/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（２）（１）において、バットがボールに加えた平均の力の大きさを求めなさい。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C93CF96-11AB-44AF-9357-27DC54927C24}"/>
              </a:ext>
            </a:extLst>
          </p:cNvPr>
          <p:cNvSpPr/>
          <p:nvPr/>
        </p:nvSpPr>
        <p:spPr>
          <a:xfrm>
            <a:off x="1707411" y="3861190"/>
            <a:ext cx="22621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力積＝</a:t>
            </a:r>
            <a:endParaRPr lang="en-US" altLang="ja-JP" sz="5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3AF6B63-BB36-4FEE-B01D-ACF25ADD73B0}"/>
                  </a:ext>
                </a:extLst>
              </p:cNvPr>
              <p:cNvSpPr txBox="1"/>
              <p:nvPr/>
            </p:nvSpPr>
            <p:spPr>
              <a:xfrm>
                <a:off x="4038600" y="3861190"/>
                <a:ext cx="1535292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6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ja-JP" sz="6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ja-JP" sz="6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kumimoji="1"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3AF6B63-BB36-4FEE-B01D-ACF25ADD7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861190"/>
                <a:ext cx="1535292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E590F6D-F585-4DEB-9359-1893102E7149}"/>
              </a:ext>
            </a:extLst>
          </p:cNvPr>
          <p:cNvSpPr/>
          <p:nvPr/>
        </p:nvSpPr>
        <p:spPr>
          <a:xfrm>
            <a:off x="1190931" y="3168011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右向き正</a:t>
            </a:r>
            <a:endParaRPr lang="en-US" altLang="ja-JP" sz="36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D67647C-FDF5-400E-A0C8-7422AE38074C}"/>
                  </a:ext>
                </a:extLst>
              </p:cNvPr>
              <p:cNvSpPr txBox="1"/>
              <p:nvPr/>
            </p:nvSpPr>
            <p:spPr>
              <a:xfrm>
                <a:off x="1444765" y="4970673"/>
                <a:ext cx="10479344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−3.0=−</m:t>
                      </m:r>
                      <m:r>
                        <a:rPr kumimoji="1" lang="en-US" altLang="ja-JP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kumimoji="1" lang="en-US" altLang="ja-JP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×0.004→</m:t>
                      </m:r>
                      <m:r>
                        <a:rPr kumimoji="1" lang="en-US" altLang="ja-JP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kumimoji="1" lang="en-US" altLang="ja-JP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=750[</m:t>
                      </m:r>
                      <m:r>
                        <a:rPr kumimoji="1" lang="en-US" altLang="ja-JP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kumimoji="1" lang="en-US" altLang="ja-JP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D67647C-FDF5-400E-A0C8-7422AE380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765" y="4970673"/>
                <a:ext cx="10479344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95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力積と運動量保存則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44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742FF86-C1DA-4D32-AEED-A5FED39455BD}"/>
              </a:ext>
            </a:extLst>
          </p:cNvPr>
          <p:cNvSpPr/>
          <p:nvPr/>
        </p:nvSpPr>
        <p:spPr>
          <a:xfrm>
            <a:off x="279795" y="914134"/>
            <a:ext cx="11693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（３）ボールを鉛直上向きに、１０</a:t>
            </a:r>
            <a:r>
              <a:rPr lang="en-US" altLang="ja-JP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[m/s]</a:t>
            </a:r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の速さで打ち返したとすると、ラケットがボールに与える力積の大きさと向きを求めなさい。</a:t>
            </a:r>
            <a:endParaRPr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631496E-7650-4187-A5AC-9FE8C15AEB67}"/>
                  </a:ext>
                </a:extLst>
              </p:cNvPr>
              <p:cNvSpPr txBox="1"/>
              <p:nvPr/>
            </p:nvSpPr>
            <p:spPr>
              <a:xfrm>
                <a:off x="10683200" y="5180854"/>
                <a:ext cx="67576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kumimoji="1"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631496E-7650-4187-A5AC-9FE8C15AE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3200" y="5180854"/>
                <a:ext cx="675762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91D72A4C-3164-4412-A313-804404BE9F6E}"/>
              </a:ext>
            </a:extLst>
          </p:cNvPr>
          <p:cNvCxnSpPr>
            <a:cxnSpLocks/>
          </p:cNvCxnSpPr>
          <p:nvPr/>
        </p:nvCxnSpPr>
        <p:spPr>
          <a:xfrm>
            <a:off x="9931547" y="5041022"/>
            <a:ext cx="175445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6882F64-E3DA-416D-876B-8DA96DABFD3A}"/>
                  </a:ext>
                </a:extLst>
              </p:cNvPr>
              <p:cNvSpPr txBox="1"/>
              <p:nvPr/>
            </p:nvSpPr>
            <p:spPr>
              <a:xfrm>
                <a:off x="7980887" y="5147401"/>
                <a:ext cx="119353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kumimoji="1"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6882F64-E3DA-416D-876B-8DA96DABF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887" y="5147401"/>
                <a:ext cx="1193532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826F693B-4FC7-4BE1-B270-4F0E84A1D3FA}"/>
              </a:ext>
            </a:extLst>
          </p:cNvPr>
          <p:cNvCxnSpPr>
            <a:cxnSpLocks/>
          </p:cNvCxnSpPr>
          <p:nvPr/>
        </p:nvCxnSpPr>
        <p:spPr>
          <a:xfrm flipH="1" flipV="1">
            <a:off x="8050708" y="3316300"/>
            <a:ext cx="1862254" cy="166896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3656191C-52A6-4057-ABD2-462B2DF06CF6}"/>
              </a:ext>
            </a:extLst>
          </p:cNvPr>
          <p:cNvCxnSpPr>
            <a:cxnSpLocks/>
          </p:cNvCxnSpPr>
          <p:nvPr/>
        </p:nvCxnSpPr>
        <p:spPr>
          <a:xfrm flipV="1">
            <a:off x="9898094" y="3293998"/>
            <a:ext cx="0" cy="173587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BD22E944-89CF-416F-9CC8-82B993231AE1}"/>
              </a:ext>
            </a:extLst>
          </p:cNvPr>
          <p:cNvCxnSpPr>
            <a:cxnSpLocks/>
          </p:cNvCxnSpPr>
          <p:nvPr/>
        </p:nvCxnSpPr>
        <p:spPr>
          <a:xfrm flipH="1">
            <a:off x="8043275" y="5029870"/>
            <a:ext cx="185853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468D4E5-7BEF-459A-9858-5C61E42654B5}"/>
                  </a:ext>
                </a:extLst>
              </p:cNvPr>
              <p:cNvSpPr txBox="1"/>
              <p:nvPr/>
            </p:nvSpPr>
            <p:spPr>
              <a:xfrm>
                <a:off x="9965805" y="3467283"/>
                <a:ext cx="838370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468D4E5-7BEF-459A-9858-5C61E4265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5805" y="3467283"/>
                <a:ext cx="838370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FF7AD4C6-572F-4C23-A223-4028C95371B0}"/>
              </a:ext>
            </a:extLst>
          </p:cNvPr>
          <p:cNvCxnSpPr>
            <a:cxnSpLocks/>
          </p:cNvCxnSpPr>
          <p:nvPr/>
        </p:nvCxnSpPr>
        <p:spPr>
          <a:xfrm flipH="1">
            <a:off x="8087879" y="3287424"/>
            <a:ext cx="1813933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3CD2FEB9-4923-44A2-A6CF-DC5AF41D04A3}"/>
              </a:ext>
            </a:extLst>
          </p:cNvPr>
          <p:cNvCxnSpPr>
            <a:cxnSpLocks/>
          </p:cNvCxnSpPr>
          <p:nvPr/>
        </p:nvCxnSpPr>
        <p:spPr>
          <a:xfrm>
            <a:off x="8050707" y="3331169"/>
            <a:ext cx="0" cy="1665248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476198A7-C6E1-4B47-9570-3B6EA97069E8}"/>
              </a:ext>
            </a:extLst>
          </p:cNvPr>
          <p:cNvSpPr txBox="1">
            <a:spLocks/>
          </p:cNvSpPr>
          <p:nvPr/>
        </p:nvSpPr>
        <p:spPr>
          <a:xfrm>
            <a:off x="465107" y="2204722"/>
            <a:ext cx="7146986" cy="846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力積＝運動量の変化</a:t>
            </a:r>
            <a:endParaRPr lang="en-US" altLang="ja-JP" sz="4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35AE1DD-496F-4DB1-B4AD-920B2E259813}"/>
                  </a:ext>
                </a:extLst>
              </p:cNvPr>
              <p:cNvSpPr txBox="1"/>
              <p:nvPr/>
            </p:nvSpPr>
            <p:spPr>
              <a:xfrm>
                <a:off x="699142" y="3114162"/>
                <a:ext cx="549041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44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m:t>＝</m:t>
                      </m:r>
                      <m:sSup>
                        <m:sSupPr>
                          <m:ctrlPr>
                            <a:rPr kumimoji="1" lang="en-US" altLang="ja-JP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kumimoji="1" lang="en-US" altLang="ja-JP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ja-JP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kumimoji="1" lang="en-US" altLang="ja-JP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ja-JP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+(−</m:t>
                      </m:r>
                      <m:r>
                        <a:rPr kumimoji="1" lang="en-US" altLang="ja-JP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35AE1DD-496F-4DB1-B4AD-920B2E259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42" y="3114162"/>
                <a:ext cx="5490413" cy="677108"/>
              </a:xfrm>
              <a:prstGeom prst="rect">
                <a:avLst/>
              </a:prstGeom>
              <a:blipFill>
                <a:blip r:embed="rId5"/>
                <a:stretch>
                  <a:fillRect b="-9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18A8D790-5043-4E1B-B319-FCD1EE1690FC}"/>
                  </a:ext>
                </a:extLst>
              </p:cNvPr>
              <p:cNvSpPr/>
              <p:nvPr/>
            </p:nvSpPr>
            <p:spPr>
              <a:xfrm>
                <a:off x="513292" y="3882781"/>
                <a:ext cx="452970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=0.1</m:t>
                      </m:r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×10=1.0</m:t>
                      </m:r>
                    </m:oMath>
                  </m:oMathPara>
                </a14:m>
                <a:endParaRPr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18A8D790-5043-4E1B-B319-FCD1EE1690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92" y="3882781"/>
                <a:ext cx="4529702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AC32619F-59B5-415B-B084-BC5452100DFD}"/>
                  </a:ext>
                </a:extLst>
              </p:cNvPr>
              <p:cNvSpPr/>
              <p:nvPr/>
            </p:nvSpPr>
            <p:spPr>
              <a:xfrm>
                <a:off x="948753" y="5505834"/>
                <a:ext cx="4957319" cy="768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力積</a:t>
                </a:r>
                <a14:m>
                  <m:oMath xmlns:m="http://schemas.openxmlformats.org/officeDocument/2006/math">
                    <m:r>
                      <a:rPr lang="en-US" altLang="ja-JP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ja-JP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ja-JP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ja-JP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ja-JP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𝑁𝑠</m:t>
                    </m:r>
                    <m:r>
                      <a:rPr lang="en-US" altLang="ja-JP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AC32619F-59B5-415B-B084-BC5452100D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753" y="5505834"/>
                <a:ext cx="4957319" cy="768672"/>
              </a:xfrm>
              <a:prstGeom prst="rect">
                <a:avLst/>
              </a:prstGeom>
              <a:blipFill>
                <a:blip r:embed="rId7"/>
                <a:stretch>
                  <a:fillRect l="-4428" t="-10317" b="-293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8E23C6A3-D8B6-4542-BDC1-1AEBF66AF956}"/>
                  </a:ext>
                </a:extLst>
              </p:cNvPr>
              <p:cNvSpPr/>
              <p:nvPr/>
            </p:nvSpPr>
            <p:spPr>
              <a:xfrm>
                <a:off x="7272834" y="2440666"/>
                <a:ext cx="141859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ja-JP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ja-JP" altLang="en-US" sz="4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8E23C6A3-D8B6-4542-BDC1-1AEBF66AF9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834" y="2440666"/>
                <a:ext cx="1418593" cy="8490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台形 21">
            <a:extLst>
              <a:ext uri="{FF2B5EF4-FFF2-40B4-BE49-F238E27FC236}">
                <a16:creationId xmlns:a16="http://schemas.microsoft.com/office/drawing/2014/main" id="{37F27A9B-34D5-4D9C-901A-29E2463E7C5A}"/>
              </a:ext>
            </a:extLst>
          </p:cNvPr>
          <p:cNvSpPr/>
          <p:nvPr/>
        </p:nvSpPr>
        <p:spPr>
          <a:xfrm rot="12600000">
            <a:off x="9655397" y="4272770"/>
            <a:ext cx="243840" cy="2459970"/>
          </a:xfrm>
          <a:prstGeom prst="trapezoid">
            <a:avLst/>
          </a:prstGeom>
          <a:gradFill flip="none" rotWithShape="1">
            <a:gsLst>
              <a:gs pos="0">
                <a:schemeClr val="accent4">
                  <a:lumMod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F5FC67F0-E876-48C0-8310-74631DD5184B}"/>
              </a:ext>
            </a:extLst>
          </p:cNvPr>
          <p:cNvCxnSpPr>
            <a:cxnSpLocks/>
          </p:cNvCxnSpPr>
          <p:nvPr/>
        </p:nvCxnSpPr>
        <p:spPr>
          <a:xfrm flipH="1">
            <a:off x="6560820" y="5029870"/>
            <a:ext cx="3390882" cy="0"/>
          </a:xfrm>
          <a:prstGeom prst="straightConnector1">
            <a:avLst/>
          </a:prstGeom>
          <a:ln w="69850">
            <a:solidFill>
              <a:srgbClr val="FF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楕円 23">
            <a:extLst>
              <a:ext uri="{FF2B5EF4-FFF2-40B4-BE49-F238E27FC236}">
                <a16:creationId xmlns:a16="http://schemas.microsoft.com/office/drawing/2014/main" id="{E42A5223-0926-4DA9-AF1B-285737533034}"/>
              </a:ext>
            </a:extLst>
          </p:cNvPr>
          <p:cNvSpPr/>
          <p:nvPr/>
        </p:nvSpPr>
        <p:spPr>
          <a:xfrm>
            <a:off x="6868442" y="4865762"/>
            <a:ext cx="350520" cy="35052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949641DD-2F4C-4D84-BDDB-65251A0C0BC0}"/>
              </a:ext>
            </a:extLst>
          </p:cNvPr>
          <p:cNvCxnSpPr>
            <a:cxnSpLocks/>
          </p:cNvCxnSpPr>
          <p:nvPr/>
        </p:nvCxnSpPr>
        <p:spPr>
          <a:xfrm flipV="1">
            <a:off x="9901716" y="2522220"/>
            <a:ext cx="0" cy="2507650"/>
          </a:xfrm>
          <a:prstGeom prst="straightConnector1">
            <a:avLst/>
          </a:prstGeom>
          <a:ln w="69850">
            <a:solidFill>
              <a:srgbClr val="FF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楕円 28">
            <a:extLst>
              <a:ext uri="{FF2B5EF4-FFF2-40B4-BE49-F238E27FC236}">
                <a16:creationId xmlns:a16="http://schemas.microsoft.com/office/drawing/2014/main" id="{D5ACAD85-733C-4961-9FD1-9B23CD7FDD1B}"/>
              </a:ext>
            </a:extLst>
          </p:cNvPr>
          <p:cNvSpPr/>
          <p:nvPr/>
        </p:nvSpPr>
        <p:spPr>
          <a:xfrm>
            <a:off x="9722834" y="2435632"/>
            <a:ext cx="350520" cy="35052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E15D078A-B338-42C3-83EC-32FCF57E5207}"/>
              </a:ext>
            </a:extLst>
          </p:cNvPr>
          <p:cNvCxnSpPr>
            <a:cxnSpLocks/>
          </p:cNvCxnSpPr>
          <p:nvPr/>
        </p:nvCxnSpPr>
        <p:spPr>
          <a:xfrm flipV="1">
            <a:off x="9898094" y="1823604"/>
            <a:ext cx="0" cy="61202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04C1DF98-688F-484B-A31B-1D79E1F71310}"/>
              </a:ext>
            </a:extLst>
          </p:cNvPr>
          <p:cNvCxnSpPr>
            <a:cxnSpLocks/>
          </p:cNvCxnSpPr>
          <p:nvPr/>
        </p:nvCxnSpPr>
        <p:spPr>
          <a:xfrm>
            <a:off x="7227932" y="5029870"/>
            <a:ext cx="541306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7387C8C6-7B76-4378-BF2A-0D2007FD203B}"/>
                  </a:ext>
                </a:extLst>
              </p:cNvPr>
              <p:cNvSpPr/>
              <p:nvPr/>
            </p:nvSpPr>
            <p:spPr>
              <a:xfrm>
                <a:off x="6733443" y="4440194"/>
                <a:ext cx="10910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n-US" altLang="ja-JP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ja-JP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altLang="ja-JP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altLang="ja-JP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altLang="ja-JP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ja-JP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7387C8C6-7B76-4378-BF2A-0D2007FD20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443" y="4440194"/>
                <a:ext cx="1091068" cy="369332"/>
              </a:xfrm>
              <a:prstGeom prst="rect">
                <a:avLst/>
              </a:prstGeom>
              <a:blipFill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93F19D56-E416-4700-AC2E-AE724A686A0D}"/>
                  </a:ext>
                </a:extLst>
              </p:cNvPr>
              <p:cNvSpPr/>
              <p:nvPr/>
            </p:nvSpPr>
            <p:spPr>
              <a:xfrm>
                <a:off x="9976420" y="1994695"/>
                <a:ext cx="10910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n-US" altLang="ja-JP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ja-JP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altLang="ja-JP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altLang="ja-JP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altLang="ja-JP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ja-JP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93F19D56-E416-4700-AC2E-AE724A686A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420" y="1994695"/>
                <a:ext cx="1091068" cy="369332"/>
              </a:xfrm>
              <a:prstGeom prst="rect">
                <a:avLst/>
              </a:prstGeom>
              <a:blipFill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2DB35533-6431-4A0A-94D9-51075C7CDAC3}"/>
                  </a:ext>
                </a:extLst>
              </p:cNvPr>
              <p:cNvSpPr/>
              <p:nvPr/>
            </p:nvSpPr>
            <p:spPr>
              <a:xfrm>
                <a:off x="402559" y="4809526"/>
                <a:ext cx="280153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ja-JP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altLang="ja-JP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ja-JP" alt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よ</m:t>
                      </m:r>
                      <m:r>
                        <a:rPr lang="ja-JP" alt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り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2DB35533-6431-4A0A-94D9-51075C7CDA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59" y="4809526"/>
                <a:ext cx="2801536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564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18" grpId="0"/>
      <p:bldP spid="19" grpId="0"/>
      <p:bldP spid="20" grpId="0"/>
      <p:bldP spid="21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運動量～衝突合体における保存量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DDC4740-CF77-40A5-B206-84158C041961}"/>
              </a:ext>
            </a:extLst>
          </p:cNvPr>
          <p:cNvSpPr/>
          <p:nvPr/>
        </p:nvSpPr>
        <p:spPr>
          <a:xfrm>
            <a:off x="169375" y="1027307"/>
            <a:ext cx="11794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問（１）質量５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[kg]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の物体が速度２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[m/s]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で運動しているときの運動量を求めなさい。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EFA021B-06BF-420E-BCEA-97936A055737}"/>
              </a:ext>
            </a:extLst>
          </p:cNvPr>
          <p:cNvSpPr/>
          <p:nvPr/>
        </p:nvSpPr>
        <p:spPr>
          <a:xfrm>
            <a:off x="25966" y="3124365"/>
            <a:ext cx="116690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（２）運動量が３６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[kg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m/s]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である質量４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[kg]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の物体の速度を求めなさい。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E00713B7-A887-40BC-8944-06D6A9B8A5E6}"/>
                  </a:ext>
                </a:extLst>
              </p:cNvPr>
              <p:cNvSpPr/>
              <p:nvPr/>
            </p:nvSpPr>
            <p:spPr>
              <a:xfrm>
                <a:off x="874835" y="1716084"/>
                <a:ext cx="3563796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altLang="ja-JP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𝒎𝒗</m:t>
                      </m:r>
                      <m:r>
                        <a:rPr lang="en-US" altLang="ja-JP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sz="5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E00713B7-A887-40BC-8944-06D6A9B8A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35" y="1716084"/>
                <a:ext cx="3563796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6D2DDF71-385E-4E45-B04E-E3196B8B56A2}"/>
                  </a:ext>
                </a:extLst>
              </p:cNvPr>
              <p:cNvSpPr/>
              <p:nvPr/>
            </p:nvSpPr>
            <p:spPr>
              <a:xfrm>
                <a:off x="4158762" y="1753391"/>
                <a:ext cx="706022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ja-JP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altLang="ja-JP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ja-JP" sz="5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US" altLang="ja-JP" sz="5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ja-JP" sz="5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ja-JP" sz="5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sz="5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ja-JP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ja-JP" altLang="en-US" sz="5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6D2DDF71-385E-4E45-B04E-E3196B8B5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762" y="1753391"/>
                <a:ext cx="7060223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997AEE37-6790-4ACA-9CBF-C75182BEB8D7}"/>
                  </a:ext>
                </a:extLst>
              </p:cNvPr>
              <p:cNvSpPr/>
              <p:nvPr/>
            </p:nvSpPr>
            <p:spPr>
              <a:xfrm>
                <a:off x="806818" y="3718093"/>
                <a:ext cx="9070239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6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US" altLang="ja-JP" sz="6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6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ja-JP" sz="6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altLang="ja-JP" sz="6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ja-JP" sz="6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altLang="ja-JP" sz="6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6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altLang="ja-JP" sz="6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ja-JP" sz="6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altLang="ja-JP" sz="6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sz="6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altLang="ja-JP" sz="6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ja-JP" altLang="en-US" sz="6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997AEE37-6790-4ACA-9CBF-C75182BEB8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18" y="3718093"/>
                <a:ext cx="9070239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20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運動量～衝突合体における保存量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836F2B0-130B-4DB8-878C-7AD2196A8E82}"/>
              </a:ext>
            </a:extLst>
          </p:cNvPr>
          <p:cNvSpPr/>
          <p:nvPr/>
        </p:nvSpPr>
        <p:spPr>
          <a:xfrm>
            <a:off x="295158" y="762627"/>
            <a:ext cx="11328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24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２物体の衝突において、衝突前の運動量の和と衝突後の運動量の和は一定に保たれます。つまり</a:t>
            </a:r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保存</a:t>
            </a:r>
            <a:r>
              <a:rPr lang="ja-JP" altLang="en-US" sz="24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します。</a:t>
            </a:r>
          </a:p>
          <a:p>
            <a:pPr algn="just"/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これを</a:t>
            </a:r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運動量保存則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といいます。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841125E-FB6E-4AA5-A34F-D6204B1736AE}"/>
              </a:ext>
            </a:extLst>
          </p:cNvPr>
          <p:cNvSpPr/>
          <p:nvPr/>
        </p:nvSpPr>
        <p:spPr>
          <a:xfrm>
            <a:off x="265850" y="2080377"/>
            <a:ext cx="2969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衝突前の運動量の和</a:t>
            </a:r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1845A46-4748-4DD1-8EDA-DDFDF4A1F595}"/>
              </a:ext>
            </a:extLst>
          </p:cNvPr>
          <p:cNvSpPr/>
          <p:nvPr/>
        </p:nvSpPr>
        <p:spPr>
          <a:xfrm>
            <a:off x="-83527" y="3378697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ja-JP" altLang="en-US" sz="16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（物体１の運動量）＋（物体２の運動量）　　　　　　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A558462D-F2C6-4B0D-BBDD-9896F4F14DDE}"/>
                  </a:ext>
                </a:extLst>
              </p:cNvPr>
              <p:cNvSpPr txBox="1"/>
              <p:nvPr/>
            </p:nvSpPr>
            <p:spPr>
              <a:xfrm>
                <a:off x="647350" y="2672742"/>
                <a:ext cx="391491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             </m:t>
                      </m:r>
                      <m:r>
                        <a:rPr lang="en-US" altLang="ja-JP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4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A558462D-F2C6-4B0D-BBDD-9896F4F14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50" y="2672742"/>
                <a:ext cx="3914918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151321AE-1B52-4C9F-B6FB-61BF52402D0D}"/>
                  </a:ext>
                </a:extLst>
              </p:cNvPr>
              <p:cNvSpPr/>
              <p:nvPr/>
            </p:nvSpPr>
            <p:spPr>
              <a:xfrm>
                <a:off x="2357179" y="2630393"/>
                <a:ext cx="156523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ja-JP" altLang="en-US" sz="4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151321AE-1B52-4C9F-B6FB-61BF52402D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179" y="2630393"/>
                <a:ext cx="1565236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B1F25148-3FFD-48DE-9EF2-80F15192C7FF}"/>
                  </a:ext>
                </a:extLst>
              </p:cNvPr>
              <p:cNvSpPr/>
              <p:nvPr/>
            </p:nvSpPr>
            <p:spPr>
              <a:xfrm>
                <a:off x="4532962" y="2596017"/>
                <a:ext cx="97013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ja-JP" altLang="en-US" sz="4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B1F25148-3FFD-48DE-9EF2-80F15192C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962" y="2596017"/>
                <a:ext cx="970137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ED0407D-E000-4DBA-A942-F3F19E738068}"/>
              </a:ext>
            </a:extLst>
          </p:cNvPr>
          <p:cNvSpPr/>
          <p:nvPr/>
        </p:nvSpPr>
        <p:spPr>
          <a:xfrm>
            <a:off x="-44568" y="5010111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（物体１の運動量）＋（物体２の運動量）　　　　　　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A47D686E-56CF-40C4-9981-7C32B9910F49}"/>
                  </a:ext>
                </a:extLst>
              </p:cNvPr>
              <p:cNvSpPr/>
              <p:nvPr/>
            </p:nvSpPr>
            <p:spPr>
              <a:xfrm>
                <a:off x="418251" y="3910323"/>
                <a:ext cx="51042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400" b="1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衝突後の運動量の和 </a:t>
                </a:r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速度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を用いて</a:t>
                </a:r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A47D686E-56CF-40C4-9981-7C32B9910F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51" y="3910323"/>
                <a:ext cx="5104282" cy="461665"/>
              </a:xfrm>
              <a:prstGeom prst="rect">
                <a:avLst/>
              </a:prstGeom>
              <a:blipFill>
                <a:blip r:embed="rId5"/>
                <a:stretch>
                  <a:fillRect l="-1912" t="-14474" r="-836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F5B6970-BB67-482B-B233-DE98CA97EFFA}"/>
              </a:ext>
            </a:extLst>
          </p:cNvPr>
          <p:cNvSpPr/>
          <p:nvPr/>
        </p:nvSpPr>
        <p:spPr>
          <a:xfrm>
            <a:off x="5449308" y="2740396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・・・①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81744183-433F-4C57-A710-21A73CA51B10}"/>
                  </a:ext>
                </a:extLst>
              </p:cNvPr>
              <p:cNvSpPr txBox="1"/>
              <p:nvPr/>
            </p:nvSpPr>
            <p:spPr>
              <a:xfrm>
                <a:off x="627870" y="4406435"/>
                <a:ext cx="393896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             </m:t>
                      </m:r>
                      <m:r>
                        <a:rPr lang="en-US" altLang="ja-JP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4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81744183-433F-4C57-A710-21A73CA51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70" y="4406435"/>
                <a:ext cx="3938962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890E5A05-1657-4E9D-8098-C5D3524A3406}"/>
                  </a:ext>
                </a:extLst>
              </p:cNvPr>
              <p:cNvSpPr/>
              <p:nvPr/>
            </p:nvSpPr>
            <p:spPr>
              <a:xfrm>
                <a:off x="2708959" y="4364086"/>
                <a:ext cx="97174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ja-JP" altLang="en-US" sz="4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890E5A05-1657-4E9D-8098-C5D3524A34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959" y="4364086"/>
                <a:ext cx="971741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B67BADC9-A5B3-469F-8BF9-B5682B76F8F1}"/>
                  </a:ext>
                </a:extLst>
              </p:cNvPr>
              <p:cNvSpPr/>
              <p:nvPr/>
            </p:nvSpPr>
            <p:spPr>
              <a:xfrm>
                <a:off x="4513482" y="4329710"/>
                <a:ext cx="188904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ja-JP" altLang="en-US" sz="4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B67BADC9-A5B3-469F-8BF9-B5682B76F8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482" y="4329710"/>
                <a:ext cx="1889043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DB45073-A181-4F6C-8548-4FD7CFE0FED4}"/>
              </a:ext>
            </a:extLst>
          </p:cNvPr>
          <p:cNvSpPr/>
          <p:nvPr/>
        </p:nvSpPr>
        <p:spPr>
          <a:xfrm>
            <a:off x="6241100" y="447408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・・・②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F144BC62-5406-4D0C-930E-55AA18F0AA95}"/>
              </a:ext>
            </a:extLst>
          </p:cNvPr>
          <p:cNvGrpSpPr/>
          <p:nvPr/>
        </p:nvGrpSpPr>
        <p:grpSpPr>
          <a:xfrm>
            <a:off x="7393638" y="1526470"/>
            <a:ext cx="4365458" cy="2735430"/>
            <a:chOff x="7038607" y="371373"/>
            <a:chExt cx="4365458" cy="2735430"/>
          </a:xfrm>
        </p:grpSpPr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02444ED1-9211-4BF6-9F9C-7314A7E10B6A}"/>
                </a:ext>
              </a:extLst>
            </p:cNvPr>
            <p:cNvCxnSpPr>
              <a:cxnSpLocks/>
            </p:cNvCxnSpPr>
            <p:nvPr/>
          </p:nvCxnSpPr>
          <p:spPr>
            <a:xfrm>
              <a:off x="7246909" y="1312316"/>
              <a:ext cx="3761596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211EB801-9E43-43ED-B92C-233221937F0F}"/>
                </a:ext>
              </a:extLst>
            </p:cNvPr>
            <p:cNvSpPr/>
            <p:nvPr/>
          </p:nvSpPr>
          <p:spPr>
            <a:xfrm>
              <a:off x="7390015" y="1163627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55DF8AB1-00C0-4DF9-9039-9099355A6064}"/>
                </a:ext>
              </a:extLst>
            </p:cNvPr>
            <p:cNvSpPr/>
            <p:nvPr/>
          </p:nvSpPr>
          <p:spPr>
            <a:xfrm>
              <a:off x="9241661" y="1156900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89079408-3F6D-498C-857B-6FFB1E19E219}"/>
                </a:ext>
              </a:extLst>
            </p:cNvPr>
            <p:cNvCxnSpPr>
              <a:cxnSpLocks/>
            </p:cNvCxnSpPr>
            <p:nvPr/>
          </p:nvCxnSpPr>
          <p:spPr>
            <a:xfrm>
              <a:off x="7694120" y="1315679"/>
              <a:ext cx="44775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正方形/長方形 23">
                  <a:extLst>
                    <a:ext uri="{FF2B5EF4-FFF2-40B4-BE49-F238E27FC236}">
                      <a16:creationId xmlns:a16="http://schemas.microsoft.com/office/drawing/2014/main" id="{B2A8176D-5A07-4936-8A4A-7695A9258144}"/>
                    </a:ext>
                  </a:extLst>
                </p:cNvPr>
                <p:cNvSpPr/>
                <p:nvPr/>
              </p:nvSpPr>
              <p:spPr>
                <a:xfrm>
                  <a:off x="7734496" y="1366620"/>
                  <a:ext cx="992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正方形/長方形 27">
                  <a:extLst>
                    <a:ext uri="{FF2B5EF4-FFF2-40B4-BE49-F238E27FC236}">
                      <a16:creationId xmlns:a16="http://schemas.microsoft.com/office/drawing/2014/main" id="{282017C8-3A47-4FAD-B135-C1A4BADBFB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4496" y="1366620"/>
                  <a:ext cx="992579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直線矢印コネクタ 24">
              <a:extLst>
                <a:ext uri="{FF2B5EF4-FFF2-40B4-BE49-F238E27FC236}">
                  <a16:creationId xmlns:a16="http://schemas.microsoft.com/office/drawing/2014/main" id="{1856E99A-8A51-4DE1-8520-26806304CB51}"/>
                </a:ext>
              </a:extLst>
            </p:cNvPr>
            <p:cNvCxnSpPr>
              <a:cxnSpLocks/>
            </p:cNvCxnSpPr>
            <p:nvPr/>
          </p:nvCxnSpPr>
          <p:spPr>
            <a:xfrm>
              <a:off x="9545767" y="1312316"/>
              <a:ext cx="44775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正方形/長方形 25">
                  <a:extLst>
                    <a:ext uri="{FF2B5EF4-FFF2-40B4-BE49-F238E27FC236}">
                      <a16:creationId xmlns:a16="http://schemas.microsoft.com/office/drawing/2014/main" id="{B5D99EE8-A103-425F-8A9A-0FD202F18B2B}"/>
                    </a:ext>
                  </a:extLst>
                </p:cNvPr>
                <p:cNvSpPr/>
                <p:nvPr/>
              </p:nvSpPr>
              <p:spPr>
                <a:xfrm>
                  <a:off x="9608736" y="1366620"/>
                  <a:ext cx="992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正方形/長方形 29">
                  <a:extLst>
                    <a:ext uri="{FF2B5EF4-FFF2-40B4-BE49-F238E27FC236}">
                      <a16:creationId xmlns:a16="http://schemas.microsoft.com/office/drawing/2014/main" id="{D58CBAEA-A4D0-4C3C-AA43-837A095307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8736" y="1366620"/>
                  <a:ext cx="992579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正方形/長方形 26">
                  <a:extLst>
                    <a:ext uri="{FF2B5EF4-FFF2-40B4-BE49-F238E27FC236}">
                      <a16:creationId xmlns:a16="http://schemas.microsoft.com/office/drawing/2014/main" id="{2C847233-EE52-4FB6-9324-60DE4D4AE261}"/>
                    </a:ext>
                  </a:extLst>
                </p:cNvPr>
                <p:cNvSpPr/>
                <p:nvPr/>
              </p:nvSpPr>
              <p:spPr>
                <a:xfrm>
                  <a:off x="7139843" y="726164"/>
                  <a:ext cx="84510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𝒌𝒈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正方形/長方形 30">
                  <a:extLst>
                    <a:ext uri="{FF2B5EF4-FFF2-40B4-BE49-F238E27FC236}">
                      <a16:creationId xmlns:a16="http://schemas.microsoft.com/office/drawing/2014/main" id="{A9F9808B-F6F6-491C-8DC7-4EFA7CA8D1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9843" y="726164"/>
                  <a:ext cx="845103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正方形/長方形 27">
                  <a:extLst>
                    <a:ext uri="{FF2B5EF4-FFF2-40B4-BE49-F238E27FC236}">
                      <a16:creationId xmlns:a16="http://schemas.microsoft.com/office/drawing/2014/main" id="{1701D4D9-1C5D-4D93-9664-C970F397BAF2}"/>
                    </a:ext>
                  </a:extLst>
                </p:cNvPr>
                <p:cNvSpPr/>
                <p:nvPr/>
              </p:nvSpPr>
              <p:spPr>
                <a:xfrm>
                  <a:off x="9127707" y="726164"/>
                  <a:ext cx="84510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𝒌𝒈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正方形/長方形 31">
                  <a:extLst>
                    <a:ext uri="{FF2B5EF4-FFF2-40B4-BE49-F238E27FC236}">
                      <a16:creationId xmlns:a16="http://schemas.microsoft.com/office/drawing/2014/main" id="{6B070CA3-2802-4131-A465-5FF027E401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7707" y="726164"/>
                  <a:ext cx="845103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BA7820A5-90A5-4BF9-9694-DF14C1D8DF5F}"/>
                </a:ext>
              </a:extLst>
            </p:cNvPr>
            <p:cNvCxnSpPr>
              <a:cxnSpLocks/>
            </p:cNvCxnSpPr>
            <p:nvPr/>
          </p:nvCxnSpPr>
          <p:spPr>
            <a:xfrm>
              <a:off x="7246909" y="2647190"/>
              <a:ext cx="3761596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0BD76A47-8E1C-4155-9CE0-34EC80711B64}"/>
                </a:ext>
              </a:extLst>
            </p:cNvPr>
            <p:cNvSpPr/>
            <p:nvPr/>
          </p:nvSpPr>
          <p:spPr>
            <a:xfrm>
              <a:off x="8183918" y="2498500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1" name="楕円 30">
              <a:extLst>
                <a:ext uri="{FF2B5EF4-FFF2-40B4-BE49-F238E27FC236}">
                  <a16:creationId xmlns:a16="http://schemas.microsoft.com/office/drawing/2014/main" id="{DD9B844F-12FC-4218-9959-2C04CE8754C2}"/>
                </a:ext>
              </a:extLst>
            </p:cNvPr>
            <p:cNvSpPr/>
            <p:nvPr/>
          </p:nvSpPr>
          <p:spPr>
            <a:xfrm>
              <a:off x="10035565" y="2491774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32" name="直線矢印コネクタ 31">
              <a:extLst>
                <a:ext uri="{FF2B5EF4-FFF2-40B4-BE49-F238E27FC236}">
                  <a16:creationId xmlns:a16="http://schemas.microsoft.com/office/drawing/2014/main" id="{32A9812F-0331-433A-99D0-B7F4F7E5AA8B}"/>
                </a:ext>
              </a:extLst>
            </p:cNvPr>
            <p:cNvCxnSpPr>
              <a:cxnSpLocks/>
            </p:cNvCxnSpPr>
            <p:nvPr/>
          </p:nvCxnSpPr>
          <p:spPr>
            <a:xfrm>
              <a:off x="8488023" y="2650553"/>
              <a:ext cx="44775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正方形/長方形 32">
                  <a:extLst>
                    <a:ext uri="{FF2B5EF4-FFF2-40B4-BE49-F238E27FC236}">
                      <a16:creationId xmlns:a16="http://schemas.microsoft.com/office/drawing/2014/main" id="{38E8C195-56B2-42CD-9EF4-AC70435A3BF8}"/>
                    </a:ext>
                  </a:extLst>
                </p:cNvPr>
                <p:cNvSpPr/>
                <p:nvPr/>
              </p:nvSpPr>
              <p:spPr>
                <a:xfrm>
                  <a:off x="8528398" y="2737471"/>
                  <a:ext cx="992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正方形/長方形 36">
                  <a:extLst>
                    <a:ext uri="{FF2B5EF4-FFF2-40B4-BE49-F238E27FC236}">
                      <a16:creationId xmlns:a16="http://schemas.microsoft.com/office/drawing/2014/main" id="{0151F9CF-9208-4E2C-8EC0-5F5F715540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8398" y="2737471"/>
                  <a:ext cx="992579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直線矢印コネクタ 33">
              <a:extLst>
                <a:ext uri="{FF2B5EF4-FFF2-40B4-BE49-F238E27FC236}">
                  <a16:creationId xmlns:a16="http://schemas.microsoft.com/office/drawing/2014/main" id="{80B5B5C4-3A36-40A9-A2BC-EC6296263172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70" y="2647190"/>
              <a:ext cx="44775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正方形/長方形 34">
                  <a:extLst>
                    <a:ext uri="{FF2B5EF4-FFF2-40B4-BE49-F238E27FC236}">
                      <a16:creationId xmlns:a16="http://schemas.microsoft.com/office/drawing/2014/main" id="{053580D8-C1CA-4B5B-9046-F0BD347020E1}"/>
                    </a:ext>
                  </a:extLst>
                </p:cNvPr>
                <p:cNvSpPr/>
                <p:nvPr/>
              </p:nvSpPr>
              <p:spPr>
                <a:xfrm>
                  <a:off x="10411486" y="2737471"/>
                  <a:ext cx="992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正方形/長方形 38">
                  <a:extLst>
                    <a:ext uri="{FF2B5EF4-FFF2-40B4-BE49-F238E27FC236}">
                      <a16:creationId xmlns:a16="http://schemas.microsoft.com/office/drawing/2014/main" id="{A86FE6BB-CD2C-4EAD-B7B7-E6EE8CA4F9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1486" y="2737471"/>
                  <a:ext cx="992579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4FD43396-8463-49E3-B6BB-8DFBB06B2E27}"/>
                </a:ext>
              </a:extLst>
            </p:cNvPr>
            <p:cNvSpPr/>
            <p:nvPr/>
          </p:nvSpPr>
          <p:spPr>
            <a:xfrm>
              <a:off x="7038607" y="371373"/>
              <a:ext cx="14897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【</a:t>
              </a:r>
              <a:r>
                <a:rPr lang="ja-JP" altLang="en-US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衝突前</a:t>
              </a:r>
              <a:r>
                <a:rPr lang="en-US" altLang="ja-JP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】</a:t>
              </a:r>
              <a:endPara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F1067B8A-2604-4B17-A962-56DAD4B49C31}"/>
                </a:ext>
              </a:extLst>
            </p:cNvPr>
            <p:cNvSpPr/>
            <p:nvPr/>
          </p:nvSpPr>
          <p:spPr>
            <a:xfrm>
              <a:off x="7038607" y="2052841"/>
              <a:ext cx="14897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【</a:t>
              </a:r>
              <a:r>
                <a:rPr lang="ja-JP" altLang="en-US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衝突後</a:t>
              </a:r>
              <a:r>
                <a:rPr lang="en-US" altLang="ja-JP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】</a:t>
              </a:r>
              <a:endPara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A4150523-1C18-4772-8E3A-66DF3B6EE185}"/>
              </a:ext>
            </a:extLst>
          </p:cNvPr>
          <p:cNvSpPr/>
          <p:nvPr/>
        </p:nvSpPr>
        <p:spPr>
          <a:xfrm>
            <a:off x="498948" y="5419222"/>
            <a:ext cx="9519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運動量保存則より①＝②であるから、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F9833A9F-1714-48A4-9E4B-0BABAE0AB0D5}"/>
                  </a:ext>
                </a:extLst>
              </p:cNvPr>
              <p:cNvSpPr/>
              <p:nvPr/>
            </p:nvSpPr>
            <p:spPr>
              <a:xfrm>
                <a:off x="3194829" y="5759702"/>
                <a:ext cx="648369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ja-JP" altLang="en-US" sz="4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F9833A9F-1714-48A4-9E4B-0BABAE0AB0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829" y="5759702"/>
                <a:ext cx="6483698" cy="7078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80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16" grpId="0"/>
      <p:bldP spid="17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運動量～衝突合体における保存量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61129716-5A26-402A-96C6-C850E8114A1B}"/>
                  </a:ext>
                </a:extLst>
              </p:cNvPr>
              <p:cNvSpPr/>
              <p:nvPr/>
            </p:nvSpPr>
            <p:spPr>
              <a:xfrm>
                <a:off x="2603841" y="2412663"/>
                <a:ext cx="758810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ja-JP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ja-JP" altLang="en-US" sz="4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61129716-5A26-402A-96C6-C850E8114A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841" y="2412663"/>
                <a:ext cx="7588103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AFAE354-BF1F-4646-B564-00F85CBCEB75}"/>
              </a:ext>
            </a:extLst>
          </p:cNvPr>
          <p:cNvSpPr/>
          <p:nvPr/>
        </p:nvSpPr>
        <p:spPr>
          <a:xfrm>
            <a:off x="861136" y="895670"/>
            <a:ext cx="3416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〇運動量保存則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98F451B-7D8C-47E6-993A-9F9D9F973BEF}"/>
              </a:ext>
            </a:extLst>
          </p:cNvPr>
          <p:cNvSpPr/>
          <p:nvPr/>
        </p:nvSpPr>
        <p:spPr>
          <a:xfrm>
            <a:off x="1062498" y="1492809"/>
            <a:ext cx="10264651" cy="1859900"/>
          </a:xfrm>
          <a:prstGeom prst="roundRect">
            <a:avLst>
              <a:gd name="adj" fmla="val 80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0D81174C-263A-4797-975C-8683D5064FDD}"/>
              </a:ext>
            </a:extLst>
          </p:cNvPr>
          <p:cNvGrpSpPr/>
          <p:nvPr/>
        </p:nvGrpSpPr>
        <p:grpSpPr>
          <a:xfrm>
            <a:off x="7339946" y="3505290"/>
            <a:ext cx="4551114" cy="2724304"/>
            <a:chOff x="7038607" y="371373"/>
            <a:chExt cx="4551114" cy="2724304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9BC2BDA3-7727-4AF2-88F3-4FBDC0CBD7D6}"/>
                </a:ext>
              </a:extLst>
            </p:cNvPr>
            <p:cNvCxnSpPr>
              <a:cxnSpLocks/>
            </p:cNvCxnSpPr>
            <p:nvPr/>
          </p:nvCxnSpPr>
          <p:spPr>
            <a:xfrm>
              <a:off x="7246909" y="1312316"/>
              <a:ext cx="3761596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F1BC7244-C340-4C2C-A592-7C751C9EA793}"/>
                </a:ext>
              </a:extLst>
            </p:cNvPr>
            <p:cNvSpPr/>
            <p:nvPr/>
          </p:nvSpPr>
          <p:spPr>
            <a:xfrm>
              <a:off x="7390015" y="1163627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5FE16BD9-106B-487F-974E-9C5B9E290519}"/>
                </a:ext>
              </a:extLst>
            </p:cNvPr>
            <p:cNvSpPr/>
            <p:nvPr/>
          </p:nvSpPr>
          <p:spPr>
            <a:xfrm>
              <a:off x="9241661" y="1156900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6974D92B-A9D3-436E-A9C9-66BE4AE5E614}"/>
                </a:ext>
              </a:extLst>
            </p:cNvPr>
            <p:cNvCxnSpPr>
              <a:cxnSpLocks/>
            </p:cNvCxnSpPr>
            <p:nvPr/>
          </p:nvCxnSpPr>
          <p:spPr>
            <a:xfrm>
              <a:off x="7694120" y="1315679"/>
              <a:ext cx="44775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正方形/長方形 13">
                  <a:extLst>
                    <a:ext uri="{FF2B5EF4-FFF2-40B4-BE49-F238E27FC236}">
                      <a16:creationId xmlns:a16="http://schemas.microsoft.com/office/drawing/2014/main" id="{343979C7-32C8-447C-AF48-1BA3A210A2F5}"/>
                    </a:ext>
                  </a:extLst>
                </p:cNvPr>
                <p:cNvSpPr/>
                <p:nvPr/>
              </p:nvSpPr>
              <p:spPr>
                <a:xfrm>
                  <a:off x="7734496" y="1310213"/>
                  <a:ext cx="110312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正方形/長方形 12">
                  <a:extLst>
                    <a:ext uri="{FF2B5EF4-FFF2-40B4-BE49-F238E27FC236}">
                      <a16:creationId xmlns:a16="http://schemas.microsoft.com/office/drawing/2014/main" id="{6D90B1C1-208A-4839-9D5A-8F2024177A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4496" y="1310213"/>
                  <a:ext cx="1103122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id="{064B0487-1A8D-49DA-BD25-84AFDF1F01BE}"/>
                </a:ext>
              </a:extLst>
            </p:cNvPr>
            <p:cNvCxnSpPr>
              <a:cxnSpLocks/>
            </p:cNvCxnSpPr>
            <p:nvPr/>
          </p:nvCxnSpPr>
          <p:spPr>
            <a:xfrm>
              <a:off x="9545767" y="1312316"/>
              <a:ext cx="44775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正方形/長方形 15">
                  <a:extLst>
                    <a:ext uri="{FF2B5EF4-FFF2-40B4-BE49-F238E27FC236}">
                      <a16:creationId xmlns:a16="http://schemas.microsoft.com/office/drawing/2014/main" id="{C9FAD3BE-FE41-4697-A6E4-FE47360B66C0}"/>
                    </a:ext>
                  </a:extLst>
                </p:cNvPr>
                <p:cNvSpPr/>
                <p:nvPr/>
              </p:nvSpPr>
              <p:spPr>
                <a:xfrm>
                  <a:off x="9608735" y="1324031"/>
                  <a:ext cx="164301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正方形/長方形 15">
                  <a:extLst>
                    <a:ext uri="{FF2B5EF4-FFF2-40B4-BE49-F238E27FC236}">
                      <a16:creationId xmlns:a16="http://schemas.microsoft.com/office/drawing/2014/main" id="{C9FAD3BE-FE41-4697-A6E4-FE47360B66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8735" y="1324031"/>
                  <a:ext cx="1643017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正方形/長方形 16">
                  <a:extLst>
                    <a:ext uri="{FF2B5EF4-FFF2-40B4-BE49-F238E27FC236}">
                      <a16:creationId xmlns:a16="http://schemas.microsoft.com/office/drawing/2014/main" id="{21A480BE-62CD-4C4F-B628-FF41C9D3A409}"/>
                    </a:ext>
                  </a:extLst>
                </p:cNvPr>
                <p:cNvSpPr/>
                <p:nvPr/>
              </p:nvSpPr>
              <p:spPr>
                <a:xfrm>
                  <a:off x="7139843" y="760460"/>
                  <a:ext cx="10325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𝒌𝒈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正方形/長方形 15">
                  <a:extLst>
                    <a:ext uri="{FF2B5EF4-FFF2-40B4-BE49-F238E27FC236}">
                      <a16:creationId xmlns:a16="http://schemas.microsoft.com/office/drawing/2014/main" id="{98B991D9-1BA7-498E-90FD-019C9DA450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9843" y="760460"/>
                  <a:ext cx="1032590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正方形/長方形 17">
                  <a:extLst>
                    <a:ext uri="{FF2B5EF4-FFF2-40B4-BE49-F238E27FC236}">
                      <a16:creationId xmlns:a16="http://schemas.microsoft.com/office/drawing/2014/main" id="{E1FDEFC4-DE85-48EF-8907-E3E187EC879B}"/>
                    </a:ext>
                  </a:extLst>
                </p:cNvPr>
                <p:cNvSpPr/>
                <p:nvPr/>
              </p:nvSpPr>
              <p:spPr>
                <a:xfrm>
                  <a:off x="9127707" y="760460"/>
                  <a:ext cx="10325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𝒌𝒈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正方形/長方形 16">
                  <a:extLst>
                    <a:ext uri="{FF2B5EF4-FFF2-40B4-BE49-F238E27FC236}">
                      <a16:creationId xmlns:a16="http://schemas.microsoft.com/office/drawing/2014/main" id="{7EF51AC1-F3FE-4109-803B-E786411927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7707" y="760460"/>
                  <a:ext cx="1032590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842013D4-1895-4B8D-BE3D-CBB9C5957B91}"/>
                </a:ext>
              </a:extLst>
            </p:cNvPr>
            <p:cNvCxnSpPr>
              <a:cxnSpLocks/>
            </p:cNvCxnSpPr>
            <p:nvPr/>
          </p:nvCxnSpPr>
          <p:spPr>
            <a:xfrm>
              <a:off x="7246909" y="2647190"/>
              <a:ext cx="3761596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F59FB32C-3993-4C9E-9ECA-EB740C3DEACF}"/>
                </a:ext>
              </a:extLst>
            </p:cNvPr>
            <p:cNvSpPr/>
            <p:nvPr/>
          </p:nvSpPr>
          <p:spPr>
            <a:xfrm>
              <a:off x="8183918" y="2498500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9FA7D72B-981D-4D28-AC38-35746F25BA45}"/>
                </a:ext>
              </a:extLst>
            </p:cNvPr>
            <p:cNvSpPr/>
            <p:nvPr/>
          </p:nvSpPr>
          <p:spPr>
            <a:xfrm>
              <a:off x="10035565" y="2491774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A06A7D3A-B340-4ED7-84E7-EC97556B3ABD}"/>
                </a:ext>
              </a:extLst>
            </p:cNvPr>
            <p:cNvCxnSpPr>
              <a:cxnSpLocks/>
            </p:cNvCxnSpPr>
            <p:nvPr/>
          </p:nvCxnSpPr>
          <p:spPr>
            <a:xfrm>
              <a:off x="8488023" y="2650553"/>
              <a:ext cx="44775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正方形/長方形 22">
                  <a:extLst>
                    <a:ext uri="{FF2B5EF4-FFF2-40B4-BE49-F238E27FC236}">
                      <a16:creationId xmlns:a16="http://schemas.microsoft.com/office/drawing/2014/main" id="{E324AF10-F06D-48DD-88A1-BFA05FA128B6}"/>
                    </a:ext>
                  </a:extLst>
                </p:cNvPr>
                <p:cNvSpPr/>
                <p:nvPr/>
              </p:nvSpPr>
              <p:spPr>
                <a:xfrm>
                  <a:off x="8528398" y="2726345"/>
                  <a:ext cx="116243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正方形/長方形 21">
                  <a:extLst>
                    <a:ext uri="{FF2B5EF4-FFF2-40B4-BE49-F238E27FC236}">
                      <a16:creationId xmlns:a16="http://schemas.microsoft.com/office/drawing/2014/main" id="{C99A5C21-872B-4765-93E6-578BEA9186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8398" y="2726345"/>
                  <a:ext cx="1162433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直線矢印コネクタ 23">
              <a:extLst>
                <a:ext uri="{FF2B5EF4-FFF2-40B4-BE49-F238E27FC236}">
                  <a16:creationId xmlns:a16="http://schemas.microsoft.com/office/drawing/2014/main" id="{0A06ED19-7D73-4C85-9BE5-9F108E982C30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70" y="2647190"/>
              <a:ext cx="44775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正方形/長方形 24">
                  <a:extLst>
                    <a:ext uri="{FF2B5EF4-FFF2-40B4-BE49-F238E27FC236}">
                      <a16:creationId xmlns:a16="http://schemas.microsoft.com/office/drawing/2014/main" id="{5FD71C4C-6FFD-47FA-AB27-4B0B17655743}"/>
                    </a:ext>
                  </a:extLst>
                </p:cNvPr>
                <p:cNvSpPr/>
                <p:nvPr/>
              </p:nvSpPr>
              <p:spPr>
                <a:xfrm>
                  <a:off x="10427288" y="2726345"/>
                  <a:ext cx="116243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正方形/長方形 23">
                  <a:extLst>
                    <a:ext uri="{FF2B5EF4-FFF2-40B4-BE49-F238E27FC236}">
                      <a16:creationId xmlns:a16="http://schemas.microsoft.com/office/drawing/2014/main" id="{CF18D313-6D5D-4E4C-8CE4-2344E838D6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7288" y="2726345"/>
                  <a:ext cx="1162433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93DF4373-9FF0-4CA6-B112-A4E76E98B4A3}"/>
                </a:ext>
              </a:extLst>
            </p:cNvPr>
            <p:cNvSpPr/>
            <p:nvPr/>
          </p:nvSpPr>
          <p:spPr>
            <a:xfrm>
              <a:off x="7038607" y="371373"/>
              <a:ext cx="14897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【</a:t>
              </a:r>
              <a:r>
                <a:rPr lang="ja-JP" altLang="en-US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衝突前</a:t>
              </a:r>
              <a:r>
                <a:rPr lang="en-US" altLang="ja-JP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】</a:t>
              </a:r>
              <a:endPara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19A51C5D-A804-43C4-A355-127BF695E536}"/>
                </a:ext>
              </a:extLst>
            </p:cNvPr>
            <p:cNvSpPr/>
            <p:nvPr/>
          </p:nvSpPr>
          <p:spPr>
            <a:xfrm>
              <a:off x="7038607" y="2052841"/>
              <a:ext cx="14897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【</a:t>
              </a:r>
              <a:r>
                <a:rPr lang="ja-JP" altLang="en-US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衝突後</a:t>
              </a:r>
              <a:r>
                <a:rPr lang="en-US" altLang="ja-JP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】</a:t>
              </a:r>
              <a:endPara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1068924B-4326-45FF-9518-B38A937D5760}"/>
              </a:ext>
            </a:extLst>
          </p:cNvPr>
          <p:cNvSpPr/>
          <p:nvPr/>
        </p:nvSpPr>
        <p:spPr>
          <a:xfrm>
            <a:off x="1204913" y="1591988"/>
            <a:ext cx="9924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２物体が（に）衝突・合体・分裂するとき、衝突前と衝突後で運動量の和は保存する。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2775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運動量～衝突合体における保存量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21C56F1-EB0E-42AA-B3F3-5F9BFC58717F}"/>
              </a:ext>
            </a:extLst>
          </p:cNvPr>
          <p:cNvSpPr/>
          <p:nvPr/>
        </p:nvSpPr>
        <p:spPr>
          <a:xfrm>
            <a:off x="271985" y="1448158"/>
            <a:ext cx="2969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衝突前の運動量の和</a:t>
            </a:r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AB59109-D9BD-4B8A-8486-FC73ECF255D6}"/>
              </a:ext>
            </a:extLst>
          </p:cNvPr>
          <p:cNvSpPr/>
          <p:nvPr/>
        </p:nvSpPr>
        <p:spPr>
          <a:xfrm>
            <a:off x="271985" y="2466073"/>
            <a:ext cx="4586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（物体１の運動量）＋（物体２の運動量）　　　　　　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0837E49-CB7C-457F-AFE7-6FA4EF2821F7}"/>
                  </a:ext>
                </a:extLst>
              </p:cNvPr>
              <p:cNvSpPr txBox="1"/>
              <p:nvPr/>
            </p:nvSpPr>
            <p:spPr>
              <a:xfrm>
                <a:off x="653485" y="1860240"/>
                <a:ext cx="447596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                  </m:t>
                      </m:r>
                      <m:r>
                        <a:rPr lang="en-US" altLang="ja-JP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4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0837E49-CB7C-457F-AFE7-6FA4EF282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85" y="1860240"/>
                <a:ext cx="4475969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23930C98-4E37-4C6C-A420-FF727B9A64E6}"/>
                  </a:ext>
                </a:extLst>
              </p:cNvPr>
              <p:cNvSpPr/>
              <p:nvPr/>
            </p:nvSpPr>
            <p:spPr>
              <a:xfrm>
                <a:off x="2363314" y="1817891"/>
                <a:ext cx="237475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</m:t>
                      </m:r>
                      <m:r>
                        <a:rPr lang="en-US" altLang="ja-JP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4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23930C98-4E37-4C6C-A420-FF727B9A64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314" y="1817891"/>
                <a:ext cx="2374753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5EC1D4B1-EB5E-4B7F-8527-106FD2D311C7}"/>
                  </a:ext>
                </a:extLst>
              </p:cNvPr>
              <p:cNvSpPr/>
              <p:nvPr/>
            </p:nvSpPr>
            <p:spPr>
              <a:xfrm>
                <a:off x="5082238" y="1817891"/>
                <a:ext cx="104708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ja-JP" altLang="en-US" sz="4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5EC1D4B1-EB5E-4B7F-8527-106FD2D311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238" y="1817891"/>
                <a:ext cx="1047082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C59E340-BE27-408C-9483-C65A39656AF4}"/>
              </a:ext>
            </a:extLst>
          </p:cNvPr>
          <p:cNvSpPr/>
          <p:nvPr/>
        </p:nvSpPr>
        <p:spPr>
          <a:xfrm>
            <a:off x="271985" y="4092440"/>
            <a:ext cx="4620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（物体１の運動量）＋（物体２の運動量）　　　　　　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2D0B8F74-D95E-4FD9-9A88-3F0C7D3908FB}"/>
                  </a:ext>
                </a:extLst>
              </p:cNvPr>
              <p:cNvSpPr/>
              <p:nvPr/>
            </p:nvSpPr>
            <p:spPr>
              <a:xfrm>
                <a:off x="271985" y="2926999"/>
                <a:ext cx="51042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400" b="1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衝突後の運動量の和 </a:t>
                </a:r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速度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を用いて</a:t>
                </a:r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2D0B8F74-D95E-4FD9-9A88-3F0C7D3908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85" y="2926999"/>
                <a:ext cx="5104282" cy="461665"/>
              </a:xfrm>
              <a:prstGeom prst="rect">
                <a:avLst/>
              </a:prstGeom>
              <a:blipFill>
                <a:blip r:embed="rId5"/>
                <a:stretch>
                  <a:fillRect l="-1912" t="-14474" r="-836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9DD47CE-157D-4E30-978F-183149E4BBFB}"/>
              </a:ext>
            </a:extLst>
          </p:cNvPr>
          <p:cNvSpPr/>
          <p:nvPr/>
        </p:nvSpPr>
        <p:spPr>
          <a:xfrm>
            <a:off x="6521097" y="198289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・・・①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9C715DC-54DE-4A47-AC2E-20459949CF43}"/>
              </a:ext>
            </a:extLst>
          </p:cNvPr>
          <p:cNvSpPr/>
          <p:nvPr/>
        </p:nvSpPr>
        <p:spPr>
          <a:xfrm>
            <a:off x="289006" y="4666703"/>
            <a:ext cx="5525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運動量保存則より①＝②であるから、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C13E5B6-70FE-4FB3-8B7E-A1EEF98E55B1}"/>
                  </a:ext>
                </a:extLst>
              </p:cNvPr>
              <p:cNvSpPr txBox="1"/>
              <p:nvPr/>
            </p:nvSpPr>
            <p:spPr>
              <a:xfrm>
                <a:off x="634005" y="3468926"/>
                <a:ext cx="405117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×(−</m:t>
                      </m:r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kumimoji="1"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       </m:t>
                      </m:r>
                      <m:r>
                        <a:rPr lang="en-US" altLang="ja-JP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4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C13E5B6-70FE-4FB3-8B7E-A1EEF98E5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05" y="3468926"/>
                <a:ext cx="4051173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0D24A10D-D57A-4C41-B40B-D42CC1AF4DC3}"/>
                  </a:ext>
                </a:extLst>
              </p:cNvPr>
              <p:cNvSpPr/>
              <p:nvPr/>
            </p:nvSpPr>
            <p:spPr>
              <a:xfrm>
                <a:off x="3065729" y="3449098"/>
                <a:ext cx="97174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ja-JP" altLang="en-US" sz="4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0D24A10D-D57A-4C41-B40B-D42CC1AF4D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729" y="3449098"/>
                <a:ext cx="971741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BACDE33B-A3BA-4C13-9B5B-646F5B463AA3}"/>
                  </a:ext>
                </a:extLst>
              </p:cNvPr>
              <p:cNvSpPr/>
              <p:nvPr/>
            </p:nvSpPr>
            <p:spPr>
              <a:xfrm>
                <a:off x="4540242" y="3414722"/>
                <a:ext cx="227216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ja-JP" altLang="en-US" sz="4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BACDE33B-A3BA-4C13-9B5B-646F5B463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242" y="3414722"/>
                <a:ext cx="2272160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229793E-9B72-483B-9637-8266AC2235BC}"/>
              </a:ext>
            </a:extLst>
          </p:cNvPr>
          <p:cNvSpPr/>
          <p:nvPr/>
        </p:nvSpPr>
        <p:spPr>
          <a:xfrm>
            <a:off x="6584119" y="3573138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・・・②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BE3C7044-AF25-459A-AFED-45226D48B178}"/>
                  </a:ext>
                </a:extLst>
              </p:cNvPr>
              <p:cNvSpPr/>
              <p:nvPr/>
            </p:nvSpPr>
            <p:spPr>
              <a:xfrm>
                <a:off x="503280" y="5263745"/>
                <a:ext cx="694376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ja-JP" altLang="en-US" sz="4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BE3C7044-AF25-459A-AFED-45226D48B1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80" y="5263745"/>
                <a:ext cx="6943760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4E4F4B0-FD4A-46F9-8D1D-ED53EFA3F0D4}"/>
              </a:ext>
            </a:extLst>
          </p:cNvPr>
          <p:cNvSpPr/>
          <p:nvPr/>
        </p:nvSpPr>
        <p:spPr>
          <a:xfrm>
            <a:off x="21394" y="750014"/>
            <a:ext cx="2341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3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場合２</a:t>
            </a:r>
            <a:r>
              <a:rPr lang="en-US" altLang="ja-JP" sz="3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4C783177-874E-4445-BB38-9BC5D38721EC}"/>
              </a:ext>
            </a:extLst>
          </p:cNvPr>
          <p:cNvSpPr/>
          <p:nvPr/>
        </p:nvSpPr>
        <p:spPr>
          <a:xfrm>
            <a:off x="8207508" y="911663"/>
            <a:ext cx="3788228" cy="193899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2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運動量はベクトル量なので正負の値を持つ。</a:t>
            </a:r>
            <a:endParaRPr lang="en-US" altLang="ja-JP" sz="24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よって、運動量の和を求めると、０や負の値を持つことがある。</a:t>
            </a: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AE385801-D9C4-49C4-9001-CF29E92B5C4A}"/>
              </a:ext>
            </a:extLst>
          </p:cNvPr>
          <p:cNvGrpSpPr/>
          <p:nvPr/>
        </p:nvGrpSpPr>
        <p:grpSpPr>
          <a:xfrm>
            <a:off x="7810740" y="3644845"/>
            <a:ext cx="4381260" cy="2724304"/>
            <a:chOff x="7038607" y="371373"/>
            <a:chExt cx="4381260" cy="2724304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37CDD4F5-75AF-403C-BFDD-F5F8DB37C9E9}"/>
                </a:ext>
              </a:extLst>
            </p:cNvPr>
            <p:cNvCxnSpPr>
              <a:cxnSpLocks/>
            </p:cNvCxnSpPr>
            <p:nvPr/>
          </p:nvCxnSpPr>
          <p:spPr>
            <a:xfrm>
              <a:off x="7246909" y="1312316"/>
              <a:ext cx="3761596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26790B76-0360-447E-B962-ED0D67BC90B8}"/>
                </a:ext>
              </a:extLst>
            </p:cNvPr>
            <p:cNvSpPr/>
            <p:nvPr/>
          </p:nvSpPr>
          <p:spPr>
            <a:xfrm>
              <a:off x="7390015" y="1163627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B66223E6-0527-41E6-8A65-058BE907277A}"/>
                </a:ext>
              </a:extLst>
            </p:cNvPr>
            <p:cNvSpPr/>
            <p:nvPr/>
          </p:nvSpPr>
          <p:spPr>
            <a:xfrm>
              <a:off x="10339670" y="1156900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26" name="直線矢印コネクタ 25">
              <a:extLst>
                <a:ext uri="{FF2B5EF4-FFF2-40B4-BE49-F238E27FC236}">
                  <a16:creationId xmlns:a16="http://schemas.microsoft.com/office/drawing/2014/main" id="{DFB7F442-D9A3-4785-9E2E-772C275F9130}"/>
                </a:ext>
              </a:extLst>
            </p:cNvPr>
            <p:cNvCxnSpPr>
              <a:cxnSpLocks/>
            </p:cNvCxnSpPr>
            <p:nvPr/>
          </p:nvCxnSpPr>
          <p:spPr>
            <a:xfrm>
              <a:off x="7694120" y="1315679"/>
              <a:ext cx="44775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正方形/長方形 26">
                  <a:extLst>
                    <a:ext uri="{FF2B5EF4-FFF2-40B4-BE49-F238E27FC236}">
                      <a16:creationId xmlns:a16="http://schemas.microsoft.com/office/drawing/2014/main" id="{3C727731-6DAC-483F-9062-CE30B7D0CD0C}"/>
                    </a:ext>
                  </a:extLst>
                </p:cNvPr>
                <p:cNvSpPr/>
                <p:nvPr/>
              </p:nvSpPr>
              <p:spPr>
                <a:xfrm>
                  <a:off x="7734496" y="1396938"/>
                  <a:ext cx="992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正方形/長方形 25">
                  <a:extLst>
                    <a:ext uri="{FF2B5EF4-FFF2-40B4-BE49-F238E27FC236}">
                      <a16:creationId xmlns:a16="http://schemas.microsoft.com/office/drawing/2014/main" id="{2DA7DD88-081F-4832-AA2C-5A7D083BEE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4496" y="1396938"/>
                  <a:ext cx="992579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直線矢印コネクタ 27">
              <a:extLst>
                <a:ext uri="{FF2B5EF4-FFF2-40B4-BE49-F238E27FC236}">
                  <a16:creationId xmlns:a16="http://schemas.microsoft.com/office/drawing/2014/main" id="{48E40AC4-8861-46B4-8C50-46C373FFF1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27937" y="1312316"/>
              <a:ext cx="52108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正方形/長方形 28">
                  <a:extLst>
                    <a:ext uri="{FF2B5EF4-FFF2-40B4-BE49-F238E27FC236}">
                      <a16:creationId xmlns:a16="http://schemas.microsoft.com/office/drawing/2014/main" id="{3FB08FEF-33F1-4811-9020-06DECB32A277}"/>
                    </a:ext>
                  </a:extLst>
                </p:cNvPr>
                <p:cNvSpPr/>
                <p:nvPr/>
              </p:nvSpPr>
              <p:spPr>
                <a:xfrm>
                  <a:off x="9395628" y="1381185"/>
                  <a:ext cx="992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正方形/長方形 27">
                  <a:extLst>
                    <a:ext uri="{FF2B5EF4-FFF2-40B4-BE49-F238E27FC236}">
                      <a16:creationId xmlns:a16="http://schemas.microsoft.com/office/drawing/2014/main" id="{CD85C4BC-5C83-40E2-8928-D8ECD21B89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5628" y="1381185"/>
                  <a:ext cx="992579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正方形/長方形 29">
                  <a:extLst>
                    <a:ext uri="{FF2B5EF4-FFF2-40B4-BE49-F238E27FC236}">
                      <a16:creationId xmlns:a16="http://schemas.microsoft.com/office/drawing/2014/main" id="{C8CD9F2C-FAA1-47D3-85E9-26FF5D52D0A6}"/>
                    </a:ext>
                  </a:extLst>
                </p:cNvPr>
                <p:cNvSpPr/>
                <p:nvPr/>
              </p:nvSpPr>
              <p:spPr>
                <a:xfrm>
                  <a:off x="7139843" y="760460"/>
                  <a:ext cx="84510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𝒌𝒈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正方形/長方形 28">
                  <a:extLst>
                    <a:ext uri="{FF2B5EF4-FFF2-40B4-BE49-F238E27FC236}">
                      <a16:creationId xmlns:a16="http://schemas.microsoft.com/office/drawing/2014/main" id="{415D210A-BFA4-4C4F-B97B-603F23CEE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9843" y="760460"/>
                  <a:ext cx="845103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正方形/長方形 30">
                  <a:extLst>
                    <a:ext uri="{FF2B5EF4-FFF2-40B4-BE49-F238E27FC236}">
                      <a16:creationId xmlns:a16="http://schemas.microsoft.com/office/drawing/2014/main" id="{FEF51A09-5D01-4867-984F-3E9733FE7A2C}"/>
                    </a:ext>
                  </a:extLst>
                </p:cNvPr>
                <p:cNvSpPr/>
                <p:nvPr/>
              </p:nvSpPr>
              <p:spPr>
                <a:xfrm>
                  <a:off x="10078474" y="760460"/>
                  <a:ext cx="84510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𝒌𝒈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正方形/長方形 29">
                  <a:extLst>
                    <a:ext uri="{FF2B5EF4-FFF2-40B4-BE49-F238E27FC236}">
                      <a16:creationId xmlns:a16="http://schemas.microsoft.com/office/drawing/2014/main" id="{D1F2426C-6B61-451B-BE9C-4304C64014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8474" y="760460"/>
                  <a:ext cx="845103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1027B67F-ABD0-45CF-8D68-B787EA58AE4A}"/>
                </a:ext>
              </a:extLst>
            </p:cNvPr>
            <p:cNvCxnSpPr>
              <a:cxnSpLocks/>
            </p:cNvCxnSpPr>
            <p:nvPr/>
          </p:nvCxnSpPr>
          <p:spPr>
            <a:xfrm>
              <a:off x="7246909" y="2647190"/>
              <a:ext cx="3761596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15A91B32-E0C5-46B7-971E-647FE2679F15}"/>
                </a:ext>
              </a:extLst>
            </p:cNvPr>
            <p:cNvSpPr/>
            <p:nvPr/>
          </p:nvSpPr>
          <p:spPr>
            <a:xfrm>
              <a:off x="8183918" y="2498500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A14AABAB-12A8-48FC-AF7C-F9F5C85AC93B}"/>
                </a:ext>
              </a:extLst>
            </p:cNvPr>
            <p:cNvSpPr/>
            <p:nvPr/>
          </p:nvSpPr>
          <p:spPr>
            <a:xfrm>
              <a:off x="10035565" y="2491774"/>
              <a:ext cx="304105" cy="3041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35" name="直線矢印コネクタ 34">
              <a:extLst>
                <a:ext uri="{FF2B5EF4-FFF2-40B4-BE49-F238E27FC236}">
                  <a16:creationId xmlns:a16="http://schemas.microsoft.com/office/drawing/2014/main" id="{8CF0227E-2BF1-459A-BA70-F6468F76D7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93412" y="2650553"/>
              <a:ext cx="503077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正方形/長方形 35">
                  <a:extLst>
                    <a:ext uri="{FF2B5EF4-FFF2-40B4-BE49-F238E27FC236}">
                      <a16:creationId xmlns:a16="http://schemas.microsoft.com/office/drawing/2014/main" id="{3032AC65-F390-4F8F-B1D9-7F3CDF73714A}"/>
                    </a:ext>
                  </a:extLst>
                </p:cNvPr>
                <p:cNvSpPr/>
                <p:nvPr/>
              </p:nvSpPr>
              <p:spPr>
                <a:xfrm>
                  <a:off x="7287213" y="2726345"/>
                  <a:ext cx="992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正方形/長方形 34">
                  <a:extLst>
                    <a:ext uri="{FF2B5EF4-FFF2-40B4-BE49-F238E27FC236}">
                      <a16:creationId xmlns:a16="http://schemas.microsoft.com/office/drawing/2014/main" id="{EAD1B2B6-F480-4C18-BECC-E1AE1A8389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7213" y="2726345"/>
                  <a:ext cx="992579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直線矢印コネクタ 36">
              <a:extLst>
                <a:ext uri="{FF2B5EF4-FFF2-40B4-BE49-F238E27FC236}">
                  <a16:creationId xmlns:a16="http://schemas.microsoft.com/office/drawing/2014/main" id="{124D604F-2CF4-471C-B90E-BA054D10202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70" y="2647190"/>
              <a:ext cx="44775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正方形/長方形 37">
                  <a:extLst>
                    <a:ext uri="{FF2B5EF4-FFF2-40B4-BE49-F238E27FC236}">
                      <a16:creationId xmlns:a16="http://schemas.microsoft.com/office/drawing/2014/main" id="{19230F52-240E-4246-A239-A2E3F13454F0}"/>
                    </a:ext>
                  </a:extLst>
                </p:cNvPr>
                <p:cNvSpPr/>
                <p:nvPr/>
              </p:nvSpPr>
              <p:spPr>
                <a:xfrm>
                  <a:off x="10427288" y="2726345"/>
                  <a:ext cx="992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ja-JP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正方形/長方形 36">
                  <a:extLst>
                    <a:ext uri="{FF2B5EF4-FFF2-40B4-BE49-F238E27FC236}">
                      <a16:creationId xmlns:a16="http://schemas.microsoft.com/office/drawing/2014/main" id="{F50F3308-1528-4DAB-AE09-15F31D71FB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7288" y="2726345"/>
                  <a:ext cx="992579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8C6484BF-4A21-4903-97C8-595868A9DAD9}"/>
                </a:ext>
              </a:extLst>
            </p:cNvPr>
            <p:cNvSpPr/>
            <p:nvPr/>
          </p:nvSpPr>
          <p:spPr>
            <a:xfrm>
              <a:off x="7038607" y="371373"/>
              <a:ext cx="14897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【</a:t>
              </a:r>
              <a:r>
                <a:rPr lang="ja-JP" altLang="en-US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衝突前</a:t>
              </a:r>
              <a:r>
                <a:rPr lang="en-US" altLang="ja-JP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】</a:t>
              </a:r>
              <a:endPara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DFC5CD83-DBF6-4E9E-BD3A-3FF1C2397FEA}"/>
                </a:ext>
              </a:extLst>
            </p:cNvPr>
            <p:cNvSpPr/>
            <p:nvPr/>
          </p:nvSpPr>
          <p:spPr>
            <a:xfrm>
              <a:off x="7038607" y="2052841"/>
              <a:ext cx="14897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【</a:t>
              </a:r>
              <a:r>
                <a:rPr lang="ja-JP" altLang="en-US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衝突後</a:t>
              </a:r>
              <a:r>
                <a:rPr lang="en-US" altLang="ja-JP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】</a:t>
              </a:r>
              <a:endPara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525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" grpId="0"/>
      <p:bldP spid="19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B8BF67-E54D-4106-9C0E-4849E4ACD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2A3E-56C7-4BB7-8447-82D169E97149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2CD15CD-9BA1-4E96-B8F3-D1A0E4512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BA19B74-65D2-43B6-B518-A4A89A4E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7B632E68-31B9-44DB-918B-20085BDEB274}"/>
              </a:ext>
            </a:extLst>
          </p:cNvPr>
          <p:cNvSpPr txBox="1">
            <a:spLocks/>
          </p:cNvSpPr>
          <p:nvPr/>
        </p:nvSpPr>
        <p:spPr>
          <a:xfrm>
            <a:off x="949722" y="2802617"/>
            <a:ext cx="10141774" cy="241556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ja-JP" altLang="en-US" sz="4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反発係数・はね返り係数が、衝突前後の相対速度の比であることを理解し、定義式を暗唱し、計算できる。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E0649BC-03AD-4667-95E2-13149A052831}"/>
              </a:ext>
            </a:extLst>
          </p:cNvPr>
          <p:cNvSpPr txBox="1"/>
          <p:nvPr/>
        </p:nvSpPr>
        <p:spPr>
          <a:xfrm>
            <a:off x="279402" y="1164466"/>
            <a:ext cx="489487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本時の目標・学ぶこと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7FC51772-BEC9-426A-B0AE-8D577CF3B71B}"/>
              </a:ext>
            </a:extLst>
          </p:cNvPr>
          <p:cNvSpPr/>
          <p:nvPr/>
        </p:nvSpPr>
        <p:spPr>
          <a:xfrm>
            <a:off x="545726" y="2201264"/>
            <a:ext cx="11100548" cy="3111016"/>
          </a:xfrm>
          <a:prstGeom prst="roundRect">
            <a:avLst>
              <a:gd name="adj" fmla="val 41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3A74294B-BBF9-4E9C-971A-EF19DDE2E284}"/>
              </a:ext>
            </a:extLst>
          </p:cNvPr>
          <p:cNvSpPr txBox="1">
            <a:spLocks/>
          </p:cNvSpPr>
          <p:nvPr/>
        </p:nvSpPr>
        <p:spPr>
          <a:xfrm>
            <a:off x="-21980" y="79867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/>
              <a:t>§</a:t>
            </a:r>
            <a:r>
              <a:rPr lang="ja-JP" altLang="en-US" sz="3600" dirty="0"/>
              <a:t>２</a:t>
            </a:r>
            <a:r>
              <a:rPr lang="en-US" altLang="ja-JP" sz="3600" dirty="0"/>
              <a:t>. </a:t>
            </a:r>
            <a:r>
              <a:rPr lang="ja-JP" altLang="en-US" sz="3600" dirty="0"/>
              <a:t>　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3010154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9714</TotalTime>
  <Words>4198</Words>
  <Application>Microsoft Office PowerPoint</Application>
  <PresentationFormat>ワイド画面</PresentationFormat>
  <Paragraphs>746</Paragraphs>
  <Slides>44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49" baseType="lpstr">
      <vt:lpstr>HG丸ｺﾞｼｯｸM-PRO</vt:lpstr>
      <vt:lpstr>游ゴシック</vt:lpstr>
      <vt:lpstr>Arial</vt:lpstr>
      <vt:lpstr>Cambria Math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中等３年β１</dc:title>
  <dc:creator>佐藤衆</dc:creator>
  <cp:lastModifiedBy>衆 佐藤</cp:lastModifiedBy>
  <cp:revision>295</cp:revision>
  <cp:lastPrinted>2017-05-24T02:10:41Z</cp:lastPrinted>
  <dcterms:created xsi:type="dcterms:W3CDTF">2017-04-04T02:14:05Z</dcterms:created>
  <dcterms:modified xsi:type="dcterms:W3CDTF">2020-05-09T07:06:21Z</dcterms:modified>
</cp:coreProperties>
</file>