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42" r:id="rId2"/>
    <p:sldId id="541" r:id="rId3"/>
    <p:sldId id="543" r:id="rId4"/>
    <p:sldId id="544" r:id="rId5"/>
    <p:sldId id="545" r:id="rId6"/>
    <p:sldId id="546" r:id="rId7"/>
    <p:sldId id="547" r:id="rId8"/>
    <p:sldId id="550" r:id="rId9"/>
    <p:sldId id="557" r:id="rId10"/>
    <p:sldId id="551" r:id="rId11"/>
    <p:sldId id="552" r:id="rId12"/>
    <p:sldId id="553" r:id="rId13"/>
    <p:sldId id="554" r:id="rId14"/>
    <p:sldId id="555" r:id="rId15"/>
    <p:sldId id="556" r:id="rId16"/>
    <p:sldId id="558" r:id="rId17"/>
    <p:sldId id="560" r:id="rId18"/>
    <p:sldId id="561" r:id="rId19"/>
    <p:sldId id="562" r:id="rId20"/>
    <p:sldId id="564" r:id="rId21"/>
    <p:sldId id="565" r:id="rId22"/>
    <p:sldId id="567" r:id="rId23"/>
    <p:sldId id="568" r:id="rId24"/>
    <p:sldId id="569" r:id="rId25"/>
    <p:sldId id="581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3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00126-2FDE-4E7A-AAEA-845E64BFB850}" type="datetimeFigureOut">
              <a:rPr kumimoji="1" lang="ja-JP" altLang="en-US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2020/5/9</a:t>
            </a:fld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6D76-849A-43FC-B827-C7F9F8C67D90}" type="slidenum">
              <a:rPr kumimoji="1" lang="ja-JP" altLang="en-US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‹#›</a:t>
            </a:fld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10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12145857-B551-44BF-879A-0AE4E702665E}" type="datetimeFigureOut">
              <a:rPr lang="ja-JP" altLang="en-US" smtClean="0"/>
              <a:pPr/>
              <a:t>2020/5/9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17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EE14C4E-10AD-4502-93C9-8281BE3E73F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92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71A0-9812-4FBC-BE4F-C26F41227F8D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111A-C9C0-48D7-B929-1D40EE21F43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6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1938-5B68-4EE8-BCD8-886785F58A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629F-B31B-4349-9EA2-FEB028DD47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772D-BE74-47C6-AAC2-F161B732E63E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04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357-F32A-4186-9259-8B5A19F573E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E2A-08D9-4B7F-88B7-2AD9FC343D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099-18DC-40AA-B69C-1C529FA8AE48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2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4036-1315-4CA6-BEF3-4A38CFB8F404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9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0FC0-7325-4840-9EBB-67BBF728BF64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938-16C6-40CF-9523-1CCD0400ABD5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8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3FEA2F1E-0875-44DB-95F1-6EB8EEF05C63}" type="datetime1">
              <a:rPr lang="ja-JP" altLang="en-US" smtClean="0"/>
              <a:pPr/>
              <a:t>2020/5/9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F9E1A1F-9D53-467E-ACD0-61C058AE1F2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63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image" Target="../media/image359.png"/><Relationship Id="rId7" Type="http://schemas.openxmlformats.org/officeDocument/2006/relationships/image" Target="../media/image363.png"/><Relationship Id="rId12" Type="http://schemas.openxmlformats.org/officeDocument/2006/relationships/image" Target="../media/image368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5" Type="http://schemas.openxmlformats.org/officeDocument/2006/relationships/image" Target="../media/image361.png"/><Relationship Id="rId10" Type="http://schemas.openxmlformats.org/officeDocument/2006/relationships/image" Target="../media/image366.png"/><Relationship Id="rId4" Type="http://schemas.openxmlformats.org/officeDocument/2006/relationships/image" Target="../media/image360.png"/><Relationship Id="rId9" Type="http://schemas.openxmlformats.org/officeDocument/2006/relationships/image" Target="../media/image3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image" Target="../media/image364.png"/><Relationship Id="rId7" Type="http://schemas.openxmlformats.org/officeDocument/2006/relationships/image" Target="../media/image373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10" Type="http://schemas.openxmlformats.org/officeDocument/2006/relationships/image" Target="../media/image376.png"/><Relationship Id="rId4" Type="http://schemas.openxmlformats.org/officeDocument/2006/relationships/image" Target="../media/image370.png"/><Relationship Id="rId9" Type="http://schemas.openxmlformats.org/officeDocument/2006/relationships/image" Target="../media/image3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3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394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5.png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6.png"/><Relationship Id="rId4" Type="http://schemas.openxmlformats.org/officeDocument/2006/relationships/image" Target="../media/image4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1.png"/><Relationship Id="rId5" Type="http://schemas.openxmlformats.org/officeDocument/2006/relationships/image" Target="../media/image420.png"/><Relationship Id="rId4" Type="http://schemas.openxmlformats.org/officeDocument/2006/relationships/image" Target="../media/image4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7" Type="http://schemas.openxmlformats.org/officeDocument/2006/relationships/image" Target="../media/image429.png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8.png"/><Relationship Id="rId5" Type="http://schemas.openxmlformats.org/officeDocument/2006/relationships/image" Target="../media/image427.png"/><Relationship Id="rId4" Type="http://schemas.openxmlformats.org/officeDocument/2006/relationships/image" Target="../media/image4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3" Type="http://schemas.openxmlformats.org/officeDocument/2006/relationships/image" Target="../media/image431.png"/><Relationship Id="rId7" Type="http://schemas.openxmlformats.org/officeDocument/2006/relationships/image" Target="../media/image43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4.png"/><Relationship Id="rId5" Type="http://schemas.openxmlformats.org/officeDocument/2006/relationships/image" Target="../media/image433.png"/><Relationship Id="rId4" Type="http://schemas.openxmlformats.org/officeDocument/2006/relationships/image" Target="../media/image432.png"/><Relationship Id="rId9" Type="http://schemas.openxmlformats.org/officeDocument/2006/relationships/image" Target="../media/image4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13" Type="http://schemas.openxmlformats.org/officeDocument/2006/relationships/image" Target="../media/image449.png"/><Relationship Id="rId3" Type="http://schemas.openxmlformats.org/officeDocument/2006/relationships/image" Target="../media/image439.png"/><Relationship Id="rId7" Type="http://schemas.openxmlformats.org/officeDocument/2006/relationships/image" Target="../media/image443.png"/><Relationship Id="rId12" Type="http://schemas.openxmlformats.org/officeDocument/2006/relationships/image" Target="../media/image448.png"/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2.png"/><Relationship Id="rId11" Type="http://schemas.openxmlformats.org/officeDocument/2006/relationships/image" Target="../media/image447.png"/><Relationship Id="rId5" Type="http://schemas.openxmlformats.org/officeDocument/2006/relationships/image" Target="../media/image441.png"/><Relationship Id="rId10" Type="http://schemas.openxmlformats.org/officeDocument/2006/relationships/image" Target="../media/image446.png"/><Relationship Id="rId4" Type="http://schemas.openxmlformats.org/officeDocument/2006/relationships/image" Target="../media/image440.png"/><Relationship Id="rId9" Type="http://schemas.openxmlformats.org/officeDocument/2006/relationships/image" Target="../media/image4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png"/><Relationship Id="rId13" Type="http://schemas.openxmlformats.org/officeDocument/2006/relationships/image" Target="../media/image461.png"/><Relationship Id="rId18" Type="http://schemas.openxmlformats.org/officeDocument/2006/relationships/image" Target="../media/image466.png"/><Relationship Id="rId3" Type="http://schemas.openxmlformats.org/officeDocument/2006/relationships/image" Target="../media/image451.png"/><Relationship Id="rId21" Type="http://schemas.openxmlformats.org/officeDocument/2006/relationships/image" Target="../media/image469.png"/><Relationship Id="rId7" Type="http://schemas.openxmlformats.org/officeDocument/2006/relationships/image" Target="../media/image455.png"/><Relationship Id="rId12" Type="http://schemas.openxmlformats.org/officeDocument/2006/relationships/image" Target="../media/image460.png"/><Relationship Id="rId17" Type="http://schemas.openxmlformats.org/officeDocument/2006/relationships/image" Target="../media/image465.png"/><Relationship Id="rId2" Type="http://schemas.openxmlformats.org/officeDocument/2006/relationships/image" Target="../media/image450.png"/><Relationship Id="rId16" Type="http://schemas.openxmlformats.org/officeDocument/2006/relationships/image" Target="../media/image464.png"/><Relationship Id="rId20" Type="http://schemas.openxmlformats.org/officeDocument/2006/relationships/image" Target="../media/image4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4.png"/><Relationship Id="rId11" Type="http://schemas.openxmlformats.org/officeDocument/2006/relationships/image" Target="../media/image459.png"/><Relationship Id="rId5" Type="http://schemas.openxmlformats.org/officeDocument/2006/relationships/image" Target="../media/image453.png"/><Relationship Id="rId15" Type="http://schemas.openxmlformats.org/officeDocument/2006/relationships/image" Target="../media/image463.png"/><Relationship Id="rId10" Type="http://schemas.openxmlformats.org/officeDocument/2006/relationships/image" Target="../media/image458.png"/><Relationship Id="rId19" Type="http://schemas.openxmlformats.org/officeDocument/2006/relationships/image" Target="../media/image467.png"/><Relationship Id="rId4" Type="http://schemas.openxmlformats.org/officeDocument/2006/relationships/image" Target="../media/image452.png"/><Relationship Id="rId9" Type="http://schemas.openxmlformats.org/officeDocument/2006/relationships/image" Target="../media/image457.png"/><Relationship Id="rId14" Type="http://schemas.openxmlformats.org/officeDocument/2006/relationships/image" Target="../media/image4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63.png"/><Relationship Id="rId18" Type="http://schemas.openxmlformats.org/officeDocument/2006/relationships/image" Target="../media/image471.png"/><Relationship Id="rId3" Type="http://schemas.openxmlformats.org/officeDocument/2006/relationships/image" Target="../media/image453.png"/><Relationship Id="rId21" Type="http://schemas.openxmlformats.org/officeDocument/2006/relationships/image" Target="../media/image474.png"/><Relationship Id="rId7" Type="http://schemas.openxmlformats.org/officeDocument/2006/relationships/image" Target="../media/image457.png"/><Relationship Id="rId12" Type="http://schemas.openxmlformats.org/officeDocument/2006/relationships/image" Target="../media/image462.png"/><Relationship Id="rId17" Type="http://schemas.openxmlformats.org/officeDocument/2006/relationships/image" Target="../media/image470.png"/><Relationship Id="rId2" Type="http://schemas.openxmlformats.org/officeDocument/2006/relationships/image" Target="../media/image452.png"/><Relationship Id="rId16" Type="http://schemas.openxmlformats.org/officeDocument/2006/relationships/image" Target="../media/image466.png"/><Relationship Id="rId20" Type="http://schemas.openxmlformats.org/officeDocument/2006/relationships/image" Target="../media/image4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6.png"/><Relationship Id="rId11" Type="http://schemas.openxmlformats.org/officeDocument/2006/relationships/image" Target="../media/image461.png"/><Relationship Id="rId5" Type="http://schemas.openxmlformats.org/officeDocument/2006/relationships/image" Target="../media/image455.png"/><Relationship Id="rId15" Type="http://schemas.openxmlformats.org/officeDocument/2006/relationships/image" Target="../media/image465.png"/><Relationship Id="rId23" Type="http://schemas.openxmlformats.org/officeDocument/2006/relationships/image" Target="../media/image476.png"/><Relationship Id="rId10" Type="http://schemas.openxmlformats.org/officeDocument/2006/relationships/image" Target="../media/image460.png"/><Relationship Id="rId19" Type="http://schemas.openxmlformats.org/officeDocument/2006/relationships/image" Target="../media/image472.png"/><Relationship Id="rId4" Type="http://schemas.openxmlformats.org/officeDocument/2006/relationships/image" Target="../media/image454.png"/><Relationship Id="rId9" Type="http://schemas.openxmlformats.org/officeDocument/2006/relationships/image" Target="../media/image459.png"/><Relationship Id="rId14" Type="http://schemas.openxmlformats.org/officeDocument/2006/relationships/image" Target="../media/image464.png"/><Relationship Id="rId22" Type="http://schemas.openxmlformats.org/officeDocument/2006/relationships/image" Target="../media/image4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63.png"/><Relationship Id="rId18" Type="http://schemas.openxmlformats.org/officeDocument/2006/relationships/image" Target="../media/image478.png"/><Relationship Id="rId3" Type="http://schemas.openxmlformats.org/officeDocument/2006/relationships/image" Target="../media/image453.png"/><Relationship Id="rId21" Type="http://schemas.openxmlformats.org/officeDocument/2006/relationships/image" Target="../media/image481.png"/><Relationship Id="rId7" Type="http://schemas.openxmlformats.org/officeDocument/2006/relationships/image" Target="../media/image457.png"/><Relationship Id="rId12" Type="http://schemas.openxmlformats.org/officeDocument/2006/relationships/image" Target="../media/image462.png"/><Relationship Id="rId17" Type="http://schemas.openxmlformats.org/officeDocument/2006/relationships/image" Target="../media/image477.png"/><Relationship Id="rId2" Type="http://schemas.openxmlformats.org/officeDocument/2006/relationships/image" Target="../media/image452.png"/><Relationship Id="rId16" Type="http://schemas.openxmlformats.org/officeDocument/2006/relationships/image" Target="../media/image466.png"/><Relationship Id="rId20" Type="http://schemas.openxmlformats.org/officeDocument/2006/relationships/image" Target="../media/image4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6.png"/><Relationship Id="rId11" Type="http://schemas.openxmlformats.org/officeDocument/2006/relationships/image" Target="../media/image461.png"/><Relationship Id="rId5" Type="http://schemas.openxmlformats.org/officeDocument/2006/relationships/image" Target="../media/image455.png"/><Relationship Id="rId15" Type="http://schemas.openxmlformats.org/officeDocument/2006/relationships/image" Target="../media/image465.png"/><Relationship Id="rId10" Type="http://schemas.openxmlformats.org/officeDocument/2006/relationships/image" Target="../media/image460.png"/><Relationship Id="rId19" Type="http://schemas.openxmlformats.org/officeDocument/2006/relationships/image" Target="../media/image479.png"/><Relationship Id="rId4" Type="http://schemas.openxmlformats.org/officeDocument/2006/relationships/image" Target="../media/image454.png"/><Relationship Id="rId9" Type="http://schemas.openxmlformats.org/officeDocument/2006/relationships/image" Target="../media/image459.png"/><Relationship Id="rId14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png"/><Relationship Id="rId3" Type="http://schemas.openxmlformats.org/officeDocument/2006/relationships/image" Target="../media/image483.png"/><Relationship Id="rId7" Type="http://schemas.openxmlformats.org/officeDocument/2006/relationships/image" Target="../media/image487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6.png"/><Relationship Id="rId5" Type="http://schemas.openxmlformats.org/officeDocument/2006/relationships/image" Target="../media/image485.png"/><Relationship Id="rId4" Type="http://schemas.openxmlformats.org/officeDocument/2006/relationships/image" Target="../media/image484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90.png"/><Relationship Id="rId26" Type="http://schemas.openxmlformats.org/officeDocument/2006/relationships/image" Target="../media/image2470.png"/><Relationship Id="rId39" Type="http://schemas.openxmlformats.org/officeDocument/2006/relationships/image" Target="../media/image283.png"/><Relationship Id="rId21" Type="http://schemas.openxmlformats.org/officeDocument/2006/relationships/image" Target="../media/image2420.png"/><Relationship Id="rId34" Type="http://schemas.openxmlformats.org/officeDocument/2006/relationships/image" Target="../media/image278.png"/><Relationship Id="rId42" Type="http://schemas.openxmlformats.org/officeDocument/2006/relationships/image" Target="../media/image286.png"/><Relationship Id="rId17" Type="http://schemas.openxmlformats.org/officeDocument/2006/relationships/image" Target="../media/image2380.png"/><Relationship Id="rId25" Type="http://schemas.openxmlformats.org/officeDocument/2006/relationships/image" Target="../media/image2460.png"/><Relationship Id="rId33" Type="http://schemas.openxmlformats.org/officeDocument/2006/relationships/image" Target="../media/image277.png"/><Relationship Id="rId38" Type="http://schemas.openxmlformats.org/officeDocument/2006/relationships/image" Target="../media/image282.png"/><Relationship Id="rId16" Type="http://schemas.openxmlformats.org/officeDocument/2006/relationships/image" Target="../media/image2370.png"/><Relationship Id="rId20" Type="http://schemas.openxmlformats.org/officeDocument/2006/relationships/image" Target="../media/image2410.png"/><Relationship Id="rId29" Type="http://schemas.openxmlformats.org/officeDocument/2006/relationships/image" Target="../media/image2500.png"/><Relationship Id="rId41" Type="http://schemas.openxmlformats.org/officeDocument/2006/relationships/image" Target="../media/image285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2450.png"/><Relationship Id="rId32" Type="http://schemas.openxmlformats.org/officeDocument/2006/relationships/image" Target="../media/image276.png"/><Relationship Id="rId37" Type="http://schemas.openxmlformats.org/officeDocument/2006/relationships/image" Target="../media/image281.png"/><Relationship Id="rId40" Type="http://schemas.openxmlformats.org/officeDocument/2006/relationships/image" Target="../media/image284.png"/><Relationship Id="rId45" Type="http://schemas.openxmlformats.org/officeDocument/2006/relationships/image" Target="../media/image289.png"/><Relationship Id="rId23" Type="http://schemas.openxmlformats.org/officeDocument/2006/relationships/image" Target="../media/image273.png"/><Relationship Id="rId28" Type="http://schemas.openxmlformats.org/officeDocument/2006/relationships/image" Target="../media/image2490.png"/><Relationship Id="rId36" Type="http://schemas.openxmlformats.org/officeDocument/2006/relationships/image" Target="../media/image280.png"/><Relationship Id="rId19" Type="http://schemas.openxmlformats.org/officeDocument/2006/relationships/image" Target="../media/image272.png"/><Relationship Id="rId31" Type="http://schemas.openxmlformats.org/officeDocument/2006/relationships/image" Target="../media/image275.png"/><Relationship Id="rId44" Type="http://schemas.openxmlformats.org/officeDocument/2006/relationships/image" Target="../media/image288.png"/><Relationship Id="rId22" Type="http://schemas.openxmlformats.org/officeDocument/2006/relationships/image" Target="../media/image2430.png"/><Relationship Id="rId27" Type="http://schemas.openxmlformats.org/officeDocument/2006/relationships/image" Target="../media/image274.png"/><Relationship Id="rId30" Type="http://schemas.openxmlformats.org/officeDocument/2006/relationships/image" Target="../media/image2510.png"/><Relationship Id="rId35" Type="http://schemas.openxmlformats.org/officeDocument/2006/relationships/image" Target="../media/image279.png"/><Relationship Id="rId43" Type="http://schemas.openxmlformats.org/officeDocument/2006/relationships/image" Target="../media/image28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3.png"/><Relationship Id="rId5" Type="http://schemas.openxmlformats.org/officeDocument/2006/relationships/image" Target="../media/image492.png"/><Relationship Id="rId4" Type="http://schemas.openxmlformats.org/officeDocument/2006/relationships/image" Target="../media/image4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3" Type="http://schemas.openxmlformats.org/officeDocument/2006/relationships/image" Target="../media/image499.png"/><Relationship Id="rId7" Type="http://schemas.openxmlformats.org/officeDocument/2006/relationships/image" Target="../media/image503.png"/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2.png"/><Relationship Id="rId5" Type="http://schemas.openxmlformats.org/officeDocument/2006/relationships/image" Target="../media/image501.png"/><Relationship Id="rId10" Type="http://schemas.openxmlformats.org/officeDocument/2006/relationships/image" Target="../media/image506.png"/><Relationship Id="rId4" Type="http://schemas.openxmlformats.org/officeDocument/2006/relationships/image" Target="../media/image500.png"/><Relationship Id="rId9" Type="http://schemas.openxmlformats.org/officeDocument/2006/relationships/image" Target="../media/image5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8.png"/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0.png"/><Relationship Id="rId4" Type="http://schemas.openxmlformats.org/officeDocument/2006/relationships/image" Target="../media/image5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3" Type="http://schemas.openxmlformats.org/officeDocument/2006/relationships/image" Target="../media/image512.png"/><Relationship Id="rId7" Type="http://schemas.openxmlformats.org/officeDocument/2006/relationships/image" Target="../media/image51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5.png"/><Relationship Id="rId5" Type="http://schemas.openxmlformats.org/officeDocument/2006/relationships/image" Target="../media/image514.png"/><Relationship Id="rId10" Type="http://schemas.openxmlformats.org/officeDocument/2006/relationships/image" Target="../media/image519.png"/><Relationship Id="rId4" Type="http://schemas.openxmlformats.org/officeDocument/2006/relationships/image" Target="../media/image513.png"/><Relationship Id="rId9" Type="http://schemas.openxmlformats.org/officeDocument/2006/relationships/image" Target="../media/image5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4.png"/><Relationship Id="rId5" Type="http://schemas.openxmlformats.org/officeDocument/2006/relationships/image" Target="../media/image523.png"/><Relationship Id="rId4" Type="http://schemas.openxmlformats.org/officeDocument/2006/relationships/image" Target="../media/image5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526.png"/><Relationship Id="rId7" Type="http://schemas.openxmlformats.org/officeDocument/2006/relationships/image" Target="../media/image530.png"/><Relationship Id="rId2" Type="http://schemas.openxmlformats.org/officeDocument/2006/relationships/image" Target="../media/image5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9.png"/><Relationship Id="rId5" Type="http://schemas.openxmlformats.org/officeDocument/2006/relationships/image" Target="../media/image528.png"/><Relationship Id="rId4" Type="http://schemas.openxmlformats.org/officeDocument/2006/relationships/image" Target="../media/image527.png"/><Relationship Id="rId9" Type="http://schemas.openxmlformats.org/officeDocument/2006/relationships/image" Target="../media/image5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image" Target="../media/image290.png"/><Relationship Id="rId16" Type="http://schemas.openxmlformats.org/officeDocument/2006/relationships/image" Target="../media/image3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5" Type="http://schemas.openxmlformats.org/officeDocument/2006/relationships/image" Target="../media/image331.png"/><Relationship Id="rId10" Type="http://schemas.openxmlformats.org/officeDocument/2006/relationships/image" Target="../media/image326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4.png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12" Type="http://schemas.openxmlformats.org/officeDocument/2006/relationships/image" Target="../media/image343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7.png"/><Relationship Id="rId11" Type="http://schemas.openxmlformats.org/officeDocument/2006/relationships/image" Target="../media/image342.png"/><Relationship Id="rId5" Type="http://schemas.openxmlformats.org/officeDocument/2006/relationships/image" Target="../media/image336.png"/><Relationship Id="rId15" Type="http://schemas.openxmlformats.org/officeDocument/2006/relationships/image" Target="../media/image346.png"/><Relationship Id="rId10" Type="http://schemas.openxmlformats.org/officeDocument/2006/relationships/image" Target="../media/image341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0" Type="http://schemas.openxmlformats.org/officeDocument/2006/relationships/image" Target="../media/image355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025113" y="2921093"/>
            <a:ext cx="10141774" cy="15061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平面における運動量保存則の考え方</a:t>
            </a: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を理解し、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衝突後の速度</a:t>
            </a: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を計算できる。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07678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/>
              <p:nvPr/>
            </p:nvSpPr>
            <p:spPr>
              <a:xfrm>
                <a:off x="238884" y="1012174"/>
                <a:ext cx="70104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問１　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の速度で、静止している質量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に衝突した。反発係数を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（１）衝突後の２球の速度を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で表しなさい。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4" y="1012174"/>
                <a:ext cx="7010401" cy="1015663"/>
              </a:xfrm>
              <a:prstGeom prst="rect">
                <a:avLst/>
              </a:prstGeom>
              <a:blipFill>
                <a:blip r:embed="rId2"/>
                <a:stretch>
                  <a:fillRect l="-870" t="-4192" b="-8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85D0B7E-7379-421A-9A27-876326085187}"/>
              </a:ext>
            </a:extLst>
          </p:cNvPr>
          <p:cNvSpPr/>
          <p:nvPr/>
        </p:nvSpPr>
        <p:spPr>
          <a:xfrm>
            <a:off x="260396" y="2570856"/>
            <a:ext cx="272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　①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EFF5068-7435-4C85-9DFB-60CCE181861F}"/>
              </a:ext>
            </a:extLst>
          </p:cNvPr>
          <p:cNvSpPr/>
          <p:nvPr/>
        </p:nvSpPr>
        <p:spPr>
          <a:xfrm>
            <a:off x="7700878" y="2583992"/>
            <a:ext cx="2048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反発係数の式　②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50E741A-6AA4-4A26-8577-B1B9D9FF11E3}"/>
              </a:ext>
            </a:extLst>
          </p:cNvPr>
          <p:cNvSpPr/>
          <p:nvPr/>
        </p:nvSpPr>
        <p:spPr>
          <a:xfrm>
            <a:off x="1137798" y="34112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1314805-C951-4DE9-8A77-545DA3F1E856}"/>
                  </a:ext>
                </a:extLst>
              </p:cNvPr>
              <p:cNvSpPr/>
              <p:nvPr/>
            </p:nvSpPr>
            <p:spPr>
              <a:xfrm>
                <a:off x="2375392" y="2351977"/>
                <a:ext cx="49374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𝒎𝒗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1314805-C951-4DE9-8A77-545DA3F1E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92" y="2351977"/>
                <a:ext cx="493744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0991BAE9-145B-4C97-A4FF-1AFB7E4E5479}"/>
                  </a:ext>
                </a:extLst>
              </p:cNvPr>
              <p:cNvSpPr/>
              <p:nvPr/>
            </p:nvSpPr>
            <p:spPr>
              <a:xfrm>
                <a:off x="9487199" y="2310207"/>
                <a:ext cx="2545697" cy="836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0991BAE9-145B-4C97-A4FF-1AFB7E4E5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199" y="2310207"/>
                <a:ext cx="2545697" cy="836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F0A6A4E4-91FF-4AA9-AB96-18E4FF5AB135}"/>
                  </a:ext>
                </a:extLst>
              </p:cNvPr>
              <p:cNvSpPr/>
              <p:nvPr/>
            </p:nvSpPr>
            <p:spPr>
              <a:xfrm>
                <a:off x="2393254" y="3322605"/>
                <a:ext cx="25351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F0A6A4E4-91FF-4AA9-AB96-18E4FF5AB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54" y="3322605"/>
                <a:ext cx="25351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C2FBE6D-4157-47D8-9252-41F8C77722B0}"/>
                  </a:ext>
                </a:extLst>
              </p:cNvPr>
              <p:cNvSpPr/>
              <p:nvPr/>
            </p:nvSpPr>
            <p:spPr>
              <a:xfrm>
                <a:off x="2194802" y="3829932"/>
                <a:ext cx="27251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𝑒𝑣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C2FBE6D-4157-47D8-9252-41F8C7772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02" y="3829932"/>
                <a:ext cx="27251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024885E-1E60-4C69-AACA-787F960C9CE1}"/>
              </a:ext>
            </a:extLst>
          </p:cNvPr>
          <p:cNvCxnSpPr>
            <a:cxnSpLocks/>
          </p:cNvCxnSpPr>
          <p:nvPr/>
        </p:nvCxnSpPr>
        <p:spPr>
          <a:xfrm>
            <a:off x="1813345" y="4414707"/>
            <a:ext cx="3900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6E05E8D-0A41-464B-9877-87CD21FA4C23}"/>
                  </a:ext>
                </a:extLst>
              </p:cNvPr>
              <p:cNvSpPr/>
              <p:nvPr/>
            </p:nvSpPr>
            <p:spPr>
              <a:xfrm>
                <a:off x="8606141" y="5127700"/>
                <a:ext cx="2601051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6E05E8D-0A41-464B-9877-87CD21FA4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41" y="5127700"/>
                <a:ext cx="2601051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C41D950-13A4-4292-8E75-6C4763A103D3}"/>
              </a:ext>
            </a:extLst>
          </p:cNvPr>
          <p:cNvGrpSpPr/>
          <p:nvPr/>
        </p:nvGrpSpPr>
        <p:grpSpPr>
          <a:xfrm>
            <a:off x="7892999" y="695360"/>
            <a:ext cx="3774430" cy="1254113"/>
            <a:chOff x="5132272" y="-2343500"/>
            <a:chExt cx="5691860" cy="1891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/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  <a:blipFill>
                  <a:blip r:embed="rId8"/>
                  <a:stretch>
                    <a:fillRect r="-47297"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540707DC-096A-4769-9B8A-85F6E7188C22}"/>
                </a:ext>
              </a:extLst>
            </p:cNvPr>
            <p:cNvCxnSpPr>
              <a:cxnSpLocks/>
            </p:cNvCxnSpPr>
            <p:nvPr/>
          </p:nvCxnSpPr>
          <p:spPr>
            <a:xfrm>
              <a:off x="5132272" y="-452292"/>
              <a:ext cx="56918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15">
              <a:extLst>
                <a:ext uri="{FF2B5EF4-FFF2-40B4-BE49-F238E27FC236}">
                  <a16:creationId xmlns:a16="http://schemas.microsoft.com/office/drawing/2014/main" id="{E8039CBB-92F3-42F0-9261-BDB37BF52938}"/>
                </a:ext>
              </a:extLst>
            </p:cNvPr>
            <p:cNvSpPr/>
            <p:nvPr/>
          </p:nvSpPr>
          <p:spPr>
            <a:xfrm>
              <a:off x="5590006" y="-1130635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9" name="タイトル 1">
              <a:extLst>
                <a:ext uri="{FF2B5EF4-FFF2-40B4-BE49-F238E27FC236}">
                  <a16:creationId xmlns:a16="http://schemas.microsoft.com/office/drawing/2014/main" id="{CA1FE948-22D1-4E95-960D-83A4953B248F}"/>
                </a:ext>
              </a:extLst>
            </p:cNvPr>
            <p:cNvSpPr txBox="1">
              <a:spLocks/>
            </p:cNvSpPr>
            <p:nvPr/>
          </p:nvSpPr>
          <p:spPr>
            <a:xfrm>
              <a:off x="5132272" y="-2343500"/>
              <a:ext cx="1513690" cy="6482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37190014-6E7D-43A6-805C-504428BEC8C0}"/>
                </a:ext>
              </a:extLst>
            </p:cNvPr>
            <p:cNvCxnSpPr/>
            <p:nvPr/>
          </p:nvCxnSpPr>
          <p:spPr>
            <a:xfrm>
              <a:off x="6207694" y="-816183"/>
              <a:ext cx="1306918" cy="0"/>
            </a:xfrm>
            <a:prstGeom prst="straightConnector1">
              <a:avLst/>
            </a:prstGeom>
            <a:ln w="180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/>
                <p:nvPr/>
              </p:nvSpPr>
              <p:spPr>
                <a:xfrm>
                  <a:off x="6386913" y="-1688530"/>
                  <a:ext cx="1474188" cy="556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913" y="-1688530"/>
                  <a:ext cx="1474188" cy="556954"/>
                </a:xfrm>
                <a:prstGeom prst="rect">
                  <a:avLst/>
                </a:prstGeom>
                <a:blipFill>
                  <a:blip r:embed="rId9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円/楕円 15">
              <a:extLst>
                <a:ext uri="{FF2B5EF4-FFF2-40B4-BE49-F238E27FC236}">
                  <a16:creationId xmlns:a16="http://schemas.microsoft.com/office/drawing/2014/main" id="{06A877F0-CC88-452F-8936-C439731C9410}"/>
                </a:ext>
              </a:extLst>
            </p:cNvPr>
            <p:cNvSpPr/>
            <p:nvPr/>
          </p:nvSpPr>
          <p:spPr>
            <a:xfrm>
              <a:off x="9456061" y="-1129538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1" name="タイトル 1">
              <a:extLst>
                <a:ext uri="{FF2B5EF4-FFF2-40B4-BE49-F238E27FC236}">
                  <a16:creationId xmlns:a16="http://schemas.microsoft.com/office/drawing/2014/main" id="{2FB9B978-B760-4686-852D-113545569269}"/>
                </a:ext>
              </a:extLst>
            </p:cNvPr>
            <p:cNvSpPr txBox="1">
              <a:spLocks/>
            </p:cNvSpPr>
            <p:nvPr/>
          </p:nvSpPr>
          <p:spPr>
            <a:xfrm>
              <a:off x="8887233" y="-2222558"/>
              <a:ext cx="1845892" cy="7840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</a:t>
              </a:r>
            </a:p>
            <a:p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静止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D2A9F1C1-4881-407A-897D-729FF99EAF06}"/>
                  </a:ext>
                </a:extLst>
              </p:cNvPr>
              <p:cNvSpPr/>
              <p:nvPr/>
            </p:nvSpPr>
            <p:spPr>
              <a:xfrm>
                <a:off x="838200" y="4428833"/>
                <a:ext cx="5874737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D2A9F1C1-4881-407A-897D-729FF99EA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8833"/>
                <a:ext cx="5874737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2E92EF36-6EAA-4827-BA74-CAE32276D00B}"/>
                  </a:ext>
                </a:extLst>
              </p:cNvPr>
              <p:cNvSpPr/>
              <p:nvPr/>
            </p:nvSpPr>
            <p:spPr>
              <a:xfrm>
                <a:off x="8633525" y="4062168"/>
                <a:ext cx="2442500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2E92EF36-6EAA-4827-BA74-CAE32276D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525" y="4062168"/>
                <a:ext cx="2442500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801ABBEB-A826-4139-97B2-AC58FF4C1557}"/>
                  </a:ext>
                </a:extLst>
              </p:cNvPr>
              <p:cNvSpPr/>
              <p:nvPr/>
            </p:nvSpPr>
            <p:spPr>
              <a:xfrm>
                <a:off x="670177" y="5381624"/>
                <a:ext cx="6210782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801ABBEB-A826-4139-97B2-AC58FF4C1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7" y="5381624"/>
                <a:ext cx="6210782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中かっこ 6">
            <a:extLst>
              <a:ext uri="{FF2B5EF4-FFF2-40B4-BE49-F238E27FC236}">
                <a16:creationId xmlns:a16="http://schemas.microsoft.com/office/drawing/2014/main" id="{475E54D0-1DF8-4DC0-9610-B0E0615FFFDC}"/>
              </a:ext>
            </a:extLst>
          </p:cNvPr>
          <p:cNvSpPr/>
          <p:nvPr/>
        </p:nvSpPr>
        <p:spPr>
          <a:xfrm>
            <a:off x="8520671" y="4135170"/>
            <a:ext cx="112854" cy="1985059"/>
          </a:xfrm>
          <a:prstGeom prst="leftBrace">
            <a:avLst>
              <a:gd name="adj1" fmla="val 15019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0A2BAD3-D4C1-4CC5-94ED-A9F2AED94BBC}"/>
              </a:ext>
            </a:extLst>
          </p:cNvPr>
          <p:cNvSpPr/>
          <p:nvPr/>
        </p:nvSpPr>
        <p:spPr>
          <a:xfrm>
            <a:off x="9505855" y="19589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滑らか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9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1" grpId="0"/>
      <p:bldP spid="53" grpId="0"/>
      <p:bldP spid="74" grpId="0"/>
      <p:bldP spid="75" grpId="0"/>
      <p:bldP spid="7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/>
              <p:nvPr/>
            </p:nvSpPr>
            <p:spPr>
              <a:xfrm>
                <a:off x="238884" y="1012174"/>
                <a:ext cx="70104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問１　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の速度で、静止している質量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に衝突した。反発係数を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（２）この衝突における運動エネルギーの和の変化を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で表しなさい。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4" y="1012174"/>
                <a:ext cx="7010401" cy="1323439"/>
              </a:xfrm>
              <a:prstGeom prst="rect">
                <a:avLst/>
              </a:prstGeom>
              <a:blipFill>
                <a:blip r:embed="rId2"/>
                <a:stretch>
                  <a:fillRect l="-870" t="-3226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C41D950-13A4-4292-8E75-6C4763A103D3}"/>
              </a:ext>
            </a:extLst>
          </p:cNvPr>
          <p:cNvGrpSpPr/>
          <p:nvPr/>
        </p:nvGrpSpPr>
        <p:grpSpPr>
          <a:xfrm>
            <a:off x="7892999" y="695360"/>
            <a:ext cx="3774430" cy="1254113"/>
            <a:chOff x="5132272" y="-2343500"/>
            <a:chExt cx="5691860" cy="1891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/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  <a:blipFill>
                  <a:blip r:embed="rId3"/>
                  <a:stretch>
                    <a:fillRect r="-47297"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540707DC-096A-4769-9B8A-85F6E7188C22}"/>
                </a:ext>
              </a:extLst>
            </p:cNvPr>
            <p:cNvCxnSpPr>
              <a:cxnSpLocks/>
            </p:cNvCxnSpPr>
            <p:nvPr/>
          </p:nvCxnSpPr>
          <p:spPr>
            <a:xfrm>
              <a:off x="5132272" y="-452292"/>
              <a:ext cx="56918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15">
              <a:extLst>
                <a:ext uri="{FF2B5EF4-FFF2-40B4-BE49-F238E27FC236}">
                  <a16:creationId xmlns:a16="http://schemas.microsoft.com/office/drawing/2014/main" id="{E8039CBB-92F3-42F0-9261-BDB37BF52938}"/>
                </a:ext>
              </a:extLst>
            </p:cNvPr>
            <p:cNvSpPr/>
            <p:nvPr/>
          </p:nvSpPr>
          <p:spPr>
            <a:xfrm>
              <a:off x="5590006" y="-1130635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9" name="タイトル 1">
              <a:extLst>
                <a:ext uri="{FF2B5EF4-FFF2-40B4-BE49-F238E27FC236}">
                  <a16:creationId xmlns:a16="http://schemas.microsoft.com/office/drawing/2014/main" id="{CA1FE948-22D1-4E95-960D-83A4953B248F}"/>
                </a:ext>
              </a:extLst>
            </p:cNvPr>
            <p:cNvSpPr txBox="1">
              <a:spLocks/>
            </p:cNvSpPr>
            <p:nvPr/>
          </p:nvSpPr>
          <p:spPr>
            <a:xfrm>
              <a:off x="5132272" y="-2343500"/>
              <a:ext cx="1513690" cy="6482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37190014-6E7D-43A6-805C-504428BEC8C0}"/>
                </a:ext>
              </a:extLst>
            </p:cNvPr>
            <p:cNvCxnSpPr/>
            <p:nvPr/>
          </p:nvCxnSpPr>
          <p:spPr>
            <a:xfrm>
              <a:off x="6207694" y="-816183"/>
              <a:ext cx="1306918" cy="0"/>
            </a:xfrm>
            <a:prstGeom prst="straightConnector1">
              <a:avLst/>
            </a:prstGeom>
            <a:ln w="180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/>
                <p:nvPr/>
              </p:nvSpPr>
              <p:spPr>
                <a:xfrm>
                  <a:off x="6386913" y="-1598525"/>
                  <a:ext cx="1474188" cy="556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913" y="-1598525"/>
                  <a:ext cx="1474188" cy="556954"/>
                </a:xfrm>
                <a:prstGeom prst="rect">
                  <a:avLst/>
                </a:prstGeom>
                <a:blipFill>
                  <a:blip r:embed="rId4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円/楕円 15">
              <a:extLst>
                <a:ext uri="{FF2B5EF4-FFF2-40B4-BE49-F238E27FC236}">
                  <a16:creationId xmlns:a16="http://schemas.microsoft.com/office/drawing/2014/main" id="{06A877F0-CC88-452F-8936-C439731C9410}"/>
                </a:ext>
              </a:extLst>
            </p:cNvPr>
            <p:cNvSpPr/>
            <p:nvPr/>
          </p:nvSpPr>
          <p:spPr>
            <a:xfrm>
              <a:off x="9456061" y="-1129538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1" name="タイトル 1">
              <a:extLst>
                <a:ext uri="{FF2B5EF4-FFF2-40B4-BE49-F238E27FC236}">
                  <a16:creationId xmlns:a16="http://schemas.microsoft.com/office/drawing/2014/main" id="{2FB9B978-B760-4686-852D-113545569269}"/>
                </a:ext>
              </a:extLst>
            </p:cNvPr>
            <p:cNvSpPr txBox="1">
              <a:spLocks/>
            </p:cNvSpPr>
            <p:nvPr/>
          </p:nvSpPr>
          <p:spPr>
            <a:xfrm>
              <a:off x="8887233" y="-2222558"/>
              <a:ext cx="1845892" cy="7840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</a:t>
              </a:r>
            </a:p>
            <a:p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静止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0D6BBB9-C76B-4C19-9D00-68213221864B}"/>
                  </a:ext>
                </a:extLst>
              </p:cNvPr>
              <p:cNvSpPr/>
              <p:nvPr/>
            </p:nvSpPr>
            <p:spPr>
              <a:xfrm>
                <a:off x="9860350" y="2245112"/>
                <a:ext cx="154875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0D6BBB9-C76B-4C19-9D00-682132218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350" y="2245112"/>
                <a:ext cx="1548757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D0A3724-F21B-4D2A-9D19-E1A4A89CA819}"/>
                  </a:ext>
                </a:extLst>
              </p:cNvPr>
              <p:cNvSpPr/>
              <p:nvPr/>
            </p:nvSpPr>
            <p:spPr>
              <a:xfrm>
                <a:off x="8241075" y="2267357"/>
                <a:ext cx="153913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D0A3724-F21B-4D2A-9D19-E1A4A89CA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75" y="2267357"/>
                <a:ext cx="153913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CFB5F7F-CBB5-4C57-AB2A-691E65B1AD9E}"/>
                  </a:ext>
                </a:extLst>
              </p:cNvPr>
              <p:cNvSpPr/>
              <p:nvPr/>
            </p:nvSpPr>
            <p:spPr>
              <a:xfrm>
                <a:off x="0" y="2313892"/>
                <a:ext cx="756984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m:t>運動エネルギーの変化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CFB5F7F-CBB5-4C57-AB2A-691E65B1A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13892"/>
                <a:ext cx="7569843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1E27BBB9-CD04-4D26-B34E-F929E4237F3B}"/>
                  </a:ext>
                </a:extLst>
              </p:cNvPr>
              <p:cNvSpPr/>
              <p:nvPr/>
            </p:nvSpPr>
            <p:spPr>
              <a:xfrm>
                <a:off x="3662194" y="3072666"/>
                <a:ext cx="6118020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num>
                                <m:den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num>
                                <m:den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1E27BBB9-CD04-4D26-B34E-F929E4237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94" y="3072666"/>
                <a:ext cx="6118020" cy="995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39796A5-009F-4CC8-8EED-9A87DF1073B3}"/>
                  </a:ext>
                </a:extLst>
              </p:cNvPr>
              <p:cNvSpPr/>
              <p:nvPr/>
            </p:nvSpPr>
            <p:spPr>
              <a:xfrm>
                <a:off x="3662194" y="4183071"/>
                <a:ext cx="5742148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39796A5-009F-4CC8-8EED-9A87DF107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94" y="4183071"/>
                <a:ext cx="5742148" cy="8404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7D945EE-CDA7-4158-A046-8C51BA636EE0}"/>
                  </a:ext>
                </a:extLst>
              </p:cNvPr>
              <p:cNvSpPr/>
              <p:nvPr/>
            </p:nvSpPr>
            <p:spPr>
              <a:xfrm>
                <a:off x="3662194" y="5179949"/>
                <a:ext cx="8352095" cy="939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7D945EE-CDA7-4158-A046-8C51BA636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94" y="5179949"/>
                <a:ext cx="8352095" cy="9391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287FBC6-18A7-48ED-97AB-9FF7D859F412}"/>
              </a:ext>
            </a:extLst>
          </p:cNvPr>
          <p:cNvSpPr/>
          <p:nvPr/>
        </p:nvSpPr>
        <p:spPr>
          <a:xfrm>
            <a:off x="9858587" y="3957375"/>
            <a:ext cx="2155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多くの場合、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衝突では力学的エネルギーが保存されない。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20B88F-469A-4D16-8F7E-8F36CB70E341}"/>
              </a:ext>
            </a:extLst>
          </p:cNvPr>
          <p:cNvSpPr/>
          <p:nvPr/>
        </p:nvSpPr>
        <p:spPr>
          <a:xfrm>
            <a:off x="9505855" y="19494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滑らか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5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/>
              <p:nvPr/>
            </p:nvSpPr>
            <p:spPr>
              <a:xfrm>
                <a:off x="238884" y="1012174"/>
                <a:ext cx="70104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問１　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の速度で、静止している質量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に衝突した。反発係数を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（３）完全弾性衝突において、力学的エネルギーが保存されることを示しなさい。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6FE61A7-26FB-4A77-A4DF-6393268F1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4" y="1012174"/>
                <a:ext cx="7010401" cy="1323439"/>
              </a:xfrm>
              <a:prstGeom prst="rect">
                <a:avLst/>
              </a:prstGeom>
              <a:blipFill>
                <a:blip r:embed="rId2"/>
                <a:stretch>
                  <a:fillRect l="-870" t="-3226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C41D950-13A4-4292-8E75-6C4763A103D3}"/>
              </a:ext>
            </a:extLst>
          </p:cNvPr>
          <p:cNvGrpSpPr/>
          <p:nvPr/>
        </p:nvGrpSpPr>
        <p:grpSpPr>
          <a:xfrm>
            <a:off x="7987347" y="923916"/>
            <a:ext cx="3774430" cy="1254113"/>
            <a:chOff x="5132272" y="-2343500"/>
            <a:chExt cx="5691860" cy="1891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/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12B6E73-308C-4686-BDC3-853B2C642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529" y="-1647183"/>
                  <a:ext cx="685753" cy="464129"/>
                </a:xfrm>
                <a:prstGeom prst="rect">
                  <a:avLst/>
                </a:prstGeom>
                <a:blipFill>
                  <a:blip r:embed="rId3"/>
                  <a:stretch>
                    <a:fillRect r="-45333" b="-117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540707DC-096A-4769-9B8A-85F6E7188C22}"/>
                </a:ext>
              </a:extLst>
            </p:cNvPr>
            <p:cNvCxnSpPr>
              <a:cxnSpLocks/>
            </p:cNvCxnSpPr>
            <p:nvPr/>
          </p:nvCxnSpPr>
          <p:spPr>
            <a:xfrm>
              <a:off x="5132272" y="-452292"/>
              <a:ext cx="56918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15">
              <a:extLst>
                <a:ext uri="{FF2B5EF4-FFF2-40B4-BE49-F238E27FC236}">
                  <a16:creationId xmlns:a16="http://schemas.microsoft.com/office/drawing/2014/main" id="{E8039CBB-92F3-42F0-9261-BDB37BF52938}"/>
                </a:ext>
              </a:extLst>
            </p:cNvPr>
            <p:cNvSpPr/>
            <p:nvPr/>
          </p:nvSpPr>
          <p:spPr>
            <a:xfrm>
              <a:off x="5590006" y="-1130635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9" name="タイトル 1">
              <a:extLst>
                <a:ext uri="{FF2B5EF4-FFF2-40B4-BE49-F238E27FC236}">
                  <a16:creationId xmlns:a16="http://schemas.microsoft.com/office/drawing/2014/main" id="{CA1FE948-22D1-4E95-960D-83A4953B248F}"/>
                </a:ext>
              </a:extLst>
            </p:cNvPr>
            <p:cNvSpPr txBox="1">
              <a:spLocks/>
            </p:cNvSpPr>
            <p:nvPr/>
          </p:nvSpPr>
          <p:spPr>
            <a:xfrm>
              <a:off x="5132272" y="-2343500"/>
              <a:ext cx="1513690" cy="6482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37190014-6E7D-43A6-805C-504428BEC8C0}"/>
                </a:ext>
              </a:extLst>
            </p:cNvPr>
            <p:cNvCxnSpPr/>
            <p:nvPr/>
          </p:nvCxnSpPr>
          <p:spPr>
            <a:xfrm>
              <a:off x="6207694" y="-816183"/>
              <a:ext cx="1306918" cy="0"/>
            </a:xfrm>
            <a:prstGeom prst="straightConnector1">
              <a:avLst/>
            </a:prstGeom>
            <a:ln w="180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/>
                <p:nvPr/>
              </p:nvSpPr>
              <p:spPr>
                <a:xfrm>
                  <a:off x="6386913" y="-1598525"/>
                  <a:ext cx="1474188" cy="556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A6D88438-BB8C-498F-8644-C1F43BC06E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913" y="-1598525"/>
                  <a:ext cx="1474188" cy="556954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円/楕円 15">
              <a:extLst>
                <a:ext uri="{FF2B5EF4-FFF2-40B4-BE49-F238E27FC236}">
                  <a16:creationId xmlns:a16="http://schemas.microsoft.com/office/drawing/2014/main" id="{06A877F0-CC88-452F-8936-C439731C9410}"/>
                </a:ext>
              </a:extLst>
            </p:cNvPr>
            <p:cNvSpPr/>
            <p:nvPr/>
          </p:nvSpPr>
          <p:spPr>
            <a:xfrm>
              <a:off x="9456061" y="-1129538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1" name="タイトル 1">
              <a:extLst>
                <a:ext uri="{FF2B5EF4-FFF2-40B4-BE49-F238E27FC236}">
                  <a16:creationId xmlns:a16="http://schemas.microsoft.com/office/drawing/2014/main" id="{2FB9B978-B760-4686-852D-113545569269}"/>
                </a:ext>
              </a:extLst>
            </p:cNvPr>
            <p:cNvSpPr txBox="1">
              <a:spLocks/>
            </p:cNvSpPr>
            <p:nvPr/>
          </p:nvSpPr>
          <p:spPr>
            <a:xfrm>
              <a:off x="8887233" y="-2222558"/>
              <a:ext cx="1845892" cy="7840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</a:t>
              </a:r>
            </a:p>
            <a:p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静止</a:t>
              </a:r>
              <a:r>
                <a:rPr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7D945EE-CDA7-4158-A046-8C51BA636EE0}"/>
                  </a:ext>
                </a:extLst>
              </p:cNvPr>
              <p:cNvSpPr/>
              <p:nvPr/>
            </p:nvSpPr>
            <p:spPr>
              <a:xfrm>
                <a:off x="1121780" y="3411707"/>
                <a:ext cx="7204793" cy="108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800" b="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7D945EE-CDA7-4158-A046-8C51BA636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80" y="3411707"/>
                <a:ext cx="7204793" cy="1080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322F438-AA1D-4FFB-8BBB-DE26F732C5D8}"/>
                  </a:ext>
                </a:extLst>
              </p:cNvPr>
              <p:cNvSpPr/>
              <p:nvPr/>
            </p:nvSpPr>
            <p:spPr>
              <a:xfrm>
                <a:off x="727827" y="2740291"/>
                <a:ext cx="67135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完全弾性衝突では、反発係数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だから、（２）より、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322F438-AA1D-4FFB-8BBB-DE26F732C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27" y="2740291"/>
                <a:ext cx="6713505" cy="400110"/>
              </a:xfrm>
              <a:prstGeom prst="rect">
                <a:avLst/>
              </a:prstGeom>
              <a:blipFill>
                <a:blip r:embed="rId6"/>
                <a:stretch>
                  <a:fillRect l="-907" t="-15385" r="-181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F63EB9-B4CE-4168-8DE8-68B51E1A0B9E}"/>
              </a:ext>
            </a:extLst>
          </p:cNvPr>
          <p:cNvSpPr/>
          <p:nvPr/>
        </p:nvSpPr>
        <p:spPr>
          <a:xfrm>
            <a:off x="2867516" y="4787454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よって、力学的エネルギーが保存される。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87C1A91-19EF-41D8-9C21-0738B70669F4}"/>
              </a:ext>
            </a:extLst>
          </p:cNvPr>
          <p:cNvSpPr/>
          <p:nvPr/>
        </p:nvSpPr>
        <p:spPr>
          <a:xfrm>
            <a:off x="9505855" y="22565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滑らか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1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/>
                  <a:t>問２　ばねにつながれた静止している質量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400" dirty="0"/>
                  <a:t>の木材に質量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400" dirty="0"/>
                  <a:t>の弾丸が右向きに速度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400" dirty="0"/>
                  <a:t>で衝突した。その後、弾丸と木材は一体となって運動した。右向きを正とする。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sz="2400" dirty="0"/>
                  <a:t>（１）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一体となった直後（速度が等しくなった）</a:t>
                </a:r>
                <a:r>
                  <a:rPr lang="ja-JP" altLang="en-US" sz="2400" dirty="0"/>
                  <a:t>の木材と弾丸の速度を求めよ。</a:t>
                </a:r>
              </a:p>
            </p:txBody>
          </p:sp>
        </mc:Choice>
        <mc:Fallback xmlns="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  <a:blipFill>
                <a:blip r:embed="rId2"/>
                <a:stretch>
                  <a:fillRect l="-853" t="-6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90828B-CF4A-40DA-B410-AC7281871B3F}"/>
              </a:ext>
            </a:extLst>
          </p:cNvPr>
          <p:cNvSpPr/>
          <p:nvPr/>
        </p:nvSpPr>
        <p:spPr>
          <a:xfrm>
            <a:off x="1078944" y="287508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C7AEC1A-F105-4A35-964B-A354F79719C8}"/>
                  </a:ext>
                </a:extLst>
              </p:cNvPr>
              <p:cNvSpPr/>
              <p:nvPr/>
            </p:nvSpPr>
            <p:spPr>
              <a:xfrm>
                <a:off x="1041383" y="4105073"/>
                <a:ext cx="19959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C7AEC1A-F105-4A35-964B-A354F7971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83" y="4105073"/>
                <a:ext cx="199593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389A197-0EAF-4D7A-A39F-9AF46AF6CDDD}"/>
              </a:ext>
            </a:extLst>
          </p:cNvPr>
          <p:cNvSpPr/>
          <p:nvPr/>
        </p:nvSpPr>
        <p:spPr>
          <a:xfrm>
            <a:off x="1152841" y="371789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合体前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B9CEEB2D-845E-4E70-AA35-A1C9A10B1357}"/>
                  </a:ext>
                </a:extLst>
              </p:cNvPr>
              <p:cNvSpPr/>
              <p:nvPr/>
            </p:nvSpPr>
            <p:spPr>
              <a:xfrm>
                <a:off x="2904172" y="4119326"/>
                <a:ext cx="31611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B9CEEB2D-845E-4E70-AA35-A1C9A10B1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72" y="4119326"/>
                <a:ext cx="316112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245049F-8FFC-4B7E-8EE3-7945C8223DB1}"/>
              </a:ext>
            </a:extLst>
          </p:cNvPr>
          <p:cNvSpPr/>
          <p:nvPr/>
        </p:nvSpPr>
        <p:spPr>
          <a:xfrm>
            <a:off x="3313970" y="371789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合体後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A1D2A426-C3E3-4E12-9F9E-3D8DFC29C1D8}"/>
                  </a:ext>
                </a:extLst>
              </p:cNvPr>
              <p:cNvSpPr/>
              <p:nvPr/>
            </p:nvSpPr>
            <p:spPr>
              <a:xfrm>
                <a:off x="1081207" y="4862764"/>
                <a:ext cx="3076932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4400" b="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A1D2A426-C3E3-4E12-9F9E-3D8DFC29C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07" y="4862764"/>
                <a:ext cx="3076932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5F4FEDD9-8CBF-42F5-AD7D-C4592C3276DE}"/>
                  </a:ext>
                </a:extLst>
              </p:cNvPr>
              <p:cNvSpPr/>
              <p:nvPr/>
            </p:nvSpPr>
            <p:spPr>
              <a:xfrm>
                <a:off x="630537" y="2479485"/>
                <a:ext cx="62632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一体となった木材と弾丸の速さを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5F4FEDD9-8CBF-42F5-AD7D-C4592C327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37" y="2479485"/>
                <a:ext cx="6263253" cy="461665"/>
              </a:xfrm>
              <a:prstGeom prst="rect">
                <a:avLst/>
              </a:prstGeom>
              <a:blipFill>
                <a:blip r:embed="rId6"/>
                <a:stretch>
                  <a:fillRect l="-1459" t="-14667" r="-87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F66068A-8414-46AE-A4C6-8F6906CD3B41}"/>
              </a:ext>
            </a:extLst>
          </p:cNvPr>
          <p:cNvGrpSpPr/>
          <p:nvPr/>
        </p:nvGrpSpPr>
        <p:grpSpPr>
          <a:xfrm>
            <a:off x="6785603" y="3159879"/>
            <a:ext cx="4963377" cy="2677041"/>
            <a:chOff x="6036099" y="3159879"/>
            <a:chExt cx="5712882" cy="308129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22E3578-8F4B-46D0-8978-2590DBE7C4FA}"/>
                </a:ext>
              </a:extLst>
            </p:cNvPr>
            <p:cNvGrpSpPr/>
            <p:nvPr/>
          </p:nvGrpSpPr>
          <p:grpSpPr>
            <a:xfrm>
              <a:off x="6036099" y="3159879"/>
              <a:ext cx="5712882" cy="3081293"/>
              <a:chOff x="3808588" y="1415773"/>
              <a:chExt cx="5712882" cy="3081293"/>
            </a:xfrm>
          </p:grpSpPr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C51D72C6-EC57-4933-8304-9C9919382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8588" y="3553805"/>
                <a:ext cx="571288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571D013-74D3-4F26-9C1C-124BD5EEA14D}"/>
                  </a:ext>
                </a:extLst>
              </p:cNvPr>
              <p:cNvSpPr/>
              <p:nvPr/>
            </p:nvSpPr>
            <p:spPr>
              <a:xfrm>
                <a:off x="5943949" y="2531318"/>
                <a:ext cx="1478856" cy="99796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E5175811-6B58-4A05-AFCC-15FD72EBA376}"/>
                  </a:ext>
                </a:extLst>
              </p:cNvPr>
              <p:cNvGrpSpPr/>
              <p:nvPr/>
            </p:nvGrpSpPr>
            <p:grpSpPr>
              <a:xfrm>
                <a:off x="3829985" y="2943648"/>
                <a:ext cx="298960" cy="126933"/>
                <a:chOff x="1112206" y="1724624"/>
                <a:chExt cx="885067" cy="375783"/>
              </a:xfrm>
            </p:grpSpPr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C1EEDA7B-581B-4688-9E2F-4E168258EC59}"/>
                    </a:ext>
                  </a:extLst>
                </p:cNvPr>
                <p:cNvSpPr/>
                <p:nvPr/>
              </p:nvSpPr>
              <p:spPr>
                <a:xfrm>
                  <a:off x="1112206" y="1724624"/>
                  <a:ext cx="526093" cy="3757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3" name="二等辺三角形 32">
                  <a:extLst>
                    <a:ext uri="{FF2B5EF4-FFF2-40B4-BE49-F238E27FC236}">
                      <a16:creationId xmlns:a16="http://schemas.microsoft.com/office/drawing/2014/main" id="{7F2DAB0C-C7BC-466B-BF9B-45B7F08BEC63}"/>
                    </a:ext>
                  </a:extLst>
                </p:cNvPr>
                <p:cNvSpPr/>
                <p:nvPr/>
              </p:nvSpPr>
              <p:spPr>
                <a:xfrm rot="5400000">
                  <a:off x="1629895" y="1733030"/>
                  <a:ext cx="375781" cy="358974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679DB9BA-55CB-47CE-8275-8E2133079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21470" y="1415773"/>
                <a:ext cx="0" cy="21380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746DD599-3CF7-4FAF-BF13-6F9462670CFF}"/>
                  </a:ext>
                </a:extLst>
              </p:cNvPr>
              <p:cNvGrpSpPr/>
              <p:nvPr/>
            </p:nvGrpSpPr>
            <p:grpSpPr>
              <a:xfrm>
                <a:off x="5943949" y="2968164"/>
                <a:ext cx="298960" cy="126933"/>
                <a:chOff x="1112206" y="1724624"/>
                <a:chExt cx="885067" cy="375783"/>
              </a:xfrm>
            </p:grpSpPr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950FE42A-D585-47AA-AADF-04E8CFC39940}"/>
                    </a:ext>
                  </a:extLst>
                </p:cNvPr>
                <p:cNvSpPr/>
                <p:nvPr/>
              </p:nvSpPr>
              <p:spPr>
                <a:xfrm>
                  <a:off x="1112206" y="1724624"/>
                  <a:ext cx="526093" cy="3757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0" name="二等辺三角形 39">
                  <a:extLst>
                    <a:ext uri="{FF2B5EF4-FFF2-40B4-BE49-F238E27FC236}">
                      <a16:creationId xmlns:a16="http://schemas.microsoft.com/office/drawing/2014/main" id="{4564C581-40F8-4F99-A563-FB37662E2AD9}"/>
                    </a:ext>
                  </a:extLst>
                </p:cNvPr>
                <p:cNvSpPr/>
                <p:nvPr/>
              </p:nvSpPr>
              <p:spPr>
                <a:xfrm rot="5400000">
                  <a:off x="1629895" y="1733030"/>
                  <a:ext cx="375781" cy="358974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011A74F-6DC0-4C27-ADEC-45D0A38074A0}"/>
                  </a:ext>
                </a:extLst>
              </p:cNvPr>
              <p:cNvSpPr/>
              <p:nvPr/>
            </p:nvSpPr>
            <p:spPr>
              <a:xfrm>
                <a:off x="7012138" y="4370134"/>
                <a:ext cx="739428" cy="126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CB4DBD1C-340F-48D5-B636-8BB9AE065E47}"/>
                      </a:ext>
                    </a:extLst>
                  </p:cNvPr>
                  <p:cNvSpPr/>
                  <p:nvPr/>
                </p:nvSpPr>
                <p:spPr>
                  <a:xfrm>
                    <a:off x="4402372" y="1737035"/>
                    <a:ext cx="1027334" cy="8856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4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4400" dirty="0"/>
                  </a:p>
                </p:txBody>
              </p:sp>
            </mc:Choice>
            <mc:Fallback xmlns=""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CB4DBD1C-340F-48D5-B636-8BB9AE065E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2372" y="1737035"/>
                    <a:ext cx="1027334" cy="8856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73E56CF2-B071-4D87-AB7B-A03430656C12}"/>
                  </a:ext>
                </a:extLst>
              </p:cNvPr>
              <p:cNvCxnSpPr/>
              <p:nvPr/>
            </p:nvCxnSpPr>
            <p:spPr>
              <a:xfrm>
                <a:off x="4264540" y="3007114"/>
                <a:ext cx="866654" cy="0"/>
              </a:xfrm>
              <a:prstGeom prst="straightConnector1">
                <a:avLst/>
              </a:prstGeom>
              <a:ln w="1809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943D56C4-6F1C-4E00-B1D4-DB50248F86BF}"/>
                  </a:ext>
                </a:extLst>
              </p:cNvPr>
              <p:cNvGrpSpPr/>
              <p:nvPr/>
            </p:nvGrpSpPr>
            <p:grpSpPr>
              <a:xfrm>
                <a:off x="7422805" y="2724190"/>
                <a:ext cx="2098665" cy="565848"/>
                <a:chOff x="971600" y="2101121"/>
                <a:chExt cx="3384376" cy="565848"/>
              </a:xfrm>
            </p:grpSpPr>
            <p:cxnSp>
              <p:nvCxnSpPr>
                <p:cNvPr id="48" name="直線コネクタ 47">
                  <a:extLst>
                    <a:ext uri="{FF2B5EF4-FFF2-40B4-BE49-F238E27FC236}">
                      <a16:creationId xmlns:a16="http://schemas.microsoft.com/office/drawing/2014/main" id="{B2917434-BFAC-4F58-93C7-45C44983640D}"/>
                    </a:ext>
                  </a:extLst>
                </p:cNvPr>
                <p:cNvCxnSpPr/>
                <p:nvPr/>
              </p:nvCxnSpPr>
              <p:spPr>
                <a:xfrm>
                  <a:off x="971600" y="2384045"/>
                  <a:ext cx="5040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FB2A7DC7-E3A3-45E0-B333-3B21948158F4}"/>
                    </a:ext>
                  </a:extLst>
                </p:cNvPr>
                <p:cNvCxnSpPr/>
                <p:nvPr/>
              </p:nvCxnSpPr>
              <p:spPr>
                <a:xfrm flipV="1">
                  <a:off x="1442895" y="2108477"/>
                  <a:ext cx="98335" cy="2901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A4667163-1642-4B23-9CD3-A7065C4884E4}"/>
                    </a:ext>
                  </a:extLst>
                </p:cNvPr>
                <p:cNvCxnSpPr/>
                <p:nvPr/>
              </p:nvCxnSpPr>
              <p:spPr>
                <a:xfrm flipH="1" flipV="1">
                  <a:off x="3984946" y="2108478"/>
                  <a:ext cx="88776" cy="290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23A765BB-0162-4851-9CFF-DE00DF5B868A}"/>
                    </a:ext>
                  </a:extLst>
                </p:cNvPr>
                <p:cNvCxnSpPr/>
                <p:nvPr/>
              </p:nvCxnSpPr>
              <p:spPr>
                <a:xfrm flipH="1" flipV="1">
                  <a:off x="153242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2DA62A7F-72F5-44E2-848C-7E2202EE6558}"/>
                    </a:ext>
                  </a:extLst>
                </p:cNvPr>
                <p:cNvCxnSpPr/>
                <p:nvPr/>
              </p:nvCxnSpPr>
              <p:spPr>
                <a:xfrm flipV="1">
                  <a:off x="168405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549C4A9C-D663-429B-87F8-38B170EAE9A9}"/>
                    </a:ext>
                  </a:extLst>
                </p:cNvPr>
                <p:cNvCxnSpPr/>
                <p:nvPr/>
              </p:nvCxnSpPr>
              <p:spPr>
                <a:xfrm flipH="1" flipV="1">
                  <a:off x="18222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>
                  <a:extLst>
                    <a:ext uri="{FF2B5EF4-FFF2-40B4-BE49-F238E27FC236}">
                      <a16:creationId xmlns:a16="http://schemas.microsoft.com/office/drawing/2014/main" id="{27E321C7-E9B4-4B63-8D68-2FEF457C7ADE}"/>
                    </a:ext>
                  </a:extLst>
                </p:cNvPr>
                <p:cNvCxnSpPr/>
                <p:nvPr/>
              </p:nvCxnSpPr>
              <p:spPr>
                <a:xfrm flipV="1">
                  <a:off x="197392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B7C65201-7AB1-40F1-8B34-D4BF3837568C}"/>
                    </a:ext>
                  </a:extLst>
                </p:cNvPr>
                <p:cNvCxnSpPr/>
                <p:nvPr/>
              </p:nvCxnSpPr>
              <p:spPr>
                <a:xfrm flipH="1" flipV="1">
                  <a:off x="21384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95128A1F-55C9-4C8A-85CD-FE6E7FA7D1AB}"/>
                    </a:ext>
                  </a:extLst>
                </p:cNvPr>
                <p:cNvCxnSpPr/>
                <p:nvPr/>
              </p:nvCxnSpPr>
              <p:spPr>
                <a:xfrm flipV="1">
                  <a:off x="229003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4C44F002-EBA9-42DF-9805-E9CBD309628E}"/>
                    </a:ext>
                  </a:extLst>
                </p:cNvPr>
                <p:cNvCxnSpPr/>
                <p:nvPr/>
              </p:nvCxnSpPr>
              <p:spPr>
                <a:xfrm flipH="1" flipV="1">
                  <a:off x="244467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D981741F-F46D-4C50-AC56-21EF49B6559A}"/>
                    </a:ext>
                  </a:extLst>
                </p:cNvPr>
                <p:cNvCxnSpPr/>
                <p:nvPr/>
              </p:nvCxnSpPr>
              <p:spPr>
                <a:xfrm flipV="1">
                  <a:off x="259631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E8F40C29-574B-4667-BA30-29461978EF28}"/>
                    </a:ext>
                  </a:extLst>
                </p:cNvPr>
                <p:cNvCxnSpPr/>
                <p:nvPr/>
              </p:nvCxnSpPr>
              <p:spPr>
                <a:xfrm flipH="1" flipV="1">
                  <a:off x="276127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5BC7DA42-1DD5-4665-8A7F-768C90CE07E5}"/>
                    </a:ext>
                  </a:extLst>
                </p:cNvPr>
                <p:cNvCxnSpPr/>
                <p:nvPr/>
              </p:nvCxnSpPr>
              <p:spPr>
                <a:xfrm flipV="1">
                  <a:off x="291290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>
                  <a:extLst>
                    <a:ext uri="{FF2B5EF4-FFF2-40B4-BE49-F238E27FC236}">
                      <a16:creationId xmlns:a16="http://schemas.microsoft.com/office/drawing/2014/main" id="{120A9F7E-4698-4EB3-BCD3-43A804708137}"/>
                    </a:ext>
                  </a:extLst>
                </p:cNvPr>
                <p:cNvCxnSpPr/>
                <p:nvPr/>
              </p:nvCxnSpPr>
              <p:spPr>
                <a:xfrm flipH="1" flipV="1">
                  <a:off x="305545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9A66B69B-20D5-4D80-8816-54285B2F93B4}"/>
                    </a:ext>
                  </a:extLst>
                </p:cNvPr>
                <p:cNvCxnSpPr/>
                <p:nvPr/>
              </p:nvCxnSpPr>
              <p:spPr>
                <a:xfrm flipV="1">
                  <a:off x="32070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8E8EF25A-9FF6-4E92-8F97-ABA871389FC9}"/>
                    </a:ext>
                  </a:extLst>
                </p:cNvPr>
                <p:cNvCxnSpPr/>
                <p:nvPr/>
              </p:nvCxnSpPr>
              <p:spPr>
                <a:xfrm flipH="1" flipV="1">
                  <a:off x="336866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B9E703D5-1096-46C8-AA57-76904CDEE36C}"/>
                    </a:ext>
                  </a:extLst>
                </p:cNvPr>
                <p:cNvCxnSpPr/>
                <p:nvPr/>
              </p:nvCxnSpPr>
              <p:spPr>
                <a:xfrm flipV="1">
                  <a:off x="35203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A59CF8D2-C856-4ECD-B52E-10C13240981E}"/>
                    </a:ext>
                  </a:extLst>
                </p:cNvPr>
                <p:cNvCxnSpPr/>
                <p:nvPr/>
              </p:nvCxnSpPr>
              <p:spPr>
                <a:xfrm flipH="1" flipV="1">
                  <a:off x="3683202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2CAAFDD7-6000-4ECC-803E-0B8F1E004B9A}"/>
                    </a:ext>
                  </a:extLst>
                </p:cNvPr>
                <p:cNvCxnSpPr/>
                <p:nvPr/>
              </p:nvCxnSpPr>
              <p:spPr>
                <a:xfrm flipV="1">
                  <a:off x="3834837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F85A1609-1497-4745-B2F1-2D0365C4ED89}"/>
                    </a:ext>
                  </a:extLst>
                </p:cNvPr>
                <p:cNvCxnSpPr/>
                <p:nvPr/>
              </p:nvCxnSpPr>
              <p:spPr>
                <a:xfrm>
                  <a:off x="4060324" y="2398588"/>
                  <a:ext cx="295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D4DD442-4602-4FF7-A347-11ABDA2B0C85}"/>
                    </a:ext>
                  </a:extLst>
                </p:cNvPr>
                <p:cNvSpPr/>
                <p:nvPr/>
              </p:nvSpPr>
              <p:spPr>
                <a:xfrm>
                  <a:off x="9772015" y="3857493"/>
                  <a:ext cx="1835548" cy="5313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400" dirty="0"/>
                    <a:t>ばね定数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D4DD442-4602-4FF7-A347-11ABDA2B0C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15" y="3857493"/>
                  <a:ext cx="1835548" cy="531380"/>
                </a:xfrm>
                <a:prstGeom prst="rect">
                  <a:avLst/>
                </a:prstGeom>
                <a:blipFill>
                  <a:blip r:embed="rId8"/>
                  <a:stretch>
                    <a:fillRect l="-6130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31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6" name="コンテンツ プレースホルダー 2">
            <a:extLst>
              <a:ext uri="{FF2B5EF4-FFF2-40B4-BE49-F238E27FC236}">
                <a16:creationId xmlns:a16="http://schemas.microsoft.com/office/drawing/2014/main" id="{EBA0F96A-8A2C-4758-B41B-2B43DCEF5E3E}"/>
              </a:ext>
            </a:extLst>
          </p:cNvPr>
          <p:cNvSpPr txBox="1">
            <a:spLocks/>
          </p:cNvSpPr>
          <p:nvPr/>
        </p:nvSpPr>
        <p:spPr>
          <a:xfrm>
            <a:off x="400780" y="878872"/>
            <a:ext cx="11437126" cy="1686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（２）一体となったことで、</a:t>
            </a:r>
            <a:r>
              <a:rPr lang="ja-JP" altLang="en-US" sz="2400" dirty="0">
                <a:solidFill>
                  <a:srgbClr val="FF0000"/>
                </a:solidFill>
              </a:rPr>
              <a:t>失われた</a:t>
            </a:r>
            <a:r>
              <a:rPr lang="ja-JP" altLang="en-US" sz="2400" dirty="0"/>
              <a:t>力学的エネルギーを求めなさい。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F66068A-8414-46AE-A4C6-8F6906CD3B41}"/>
              </a:ext>
            </a:extLst>
          </p:cNvPr>
          <p:cNvGrpSpPr/>
          <p:nvPr/>
        </p:nvGrpSpPr>
        <p:grpSpPr>
          <a:xfrm>
            <a:off x="6827843" y="2090479"/>
            <a:ext cx="4963377" cy="2677041"/>
            <a:chOff x="6036099" y="3159879"/>
            <a:chExt cx="5712882" cy="308129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22E3578-8F4B-46D0-8978-2590DBE7C4FA}"/>
                </a:ext>
              </a:extLst>
            </p:cNvPr>
            <p:cNvGrpSpPr/>
            <p:nvPr/>
          </p:nvGrpSpPr>
          <p:grpSpPr>
            <a:xfrm>
              <a:off x="6036099" y="3159879"/>
              <a:ext cx="5712882" cy="3081293"/>
              <a:chOff x="3808588" y="1415773"/>
              <a:chExt cx="5712882" cy="3081293"/>
            </a:xfrm>
          </p:grpSpPr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C51D72C6-EC57-4933-8304-9C9919382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8588" y="3553805"/>
                <a:ext cx="571288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571D013-74D3-4F26-9C1C-124BD5EEA14D}"/>
                  </a:ext>
                </a:extLst>
              </p:cNvPr>
              <p:cNvSpPr/>
              <p:nvPr/>
            </p:nvSpPr>
            <p:spPr>
              <a:xfrm>
                <a:off x="5943949" y="2531318"/>
                <a:ext cx="1478856" cy="99796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E5175811-6B58-4A05-AFCC-15FD72EBA376}"/>
                  </a:ext>
                </a:extLst>
              </p:cNvPr>
              <p:cNvGrpSpPr/>
              <p:nvPr/>
            </p:nvGrpSpPr>
            <p:grpSpPr>
              <a:xfrm>
                <a:off x="3829985" y="2943648"/>
                <a:ext cx="298960" cy="126933"/>
                <a:chOff x="1112206" y="1724624"/>
                <a:chExt cx="885067" cy="375783"/>
              </a:xfrm>
            </p:grpSpPr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C1EEDA7B-581B-4688-9E2F-4E168258EC59}"/>
                    </a:ext>
                  </a:extLst>
                </p:cNvPr>
                <p:cNvSpPr/>
                <p:nvPr/>
              </p:nvSpPr>
              <p:spPr>
                <a:xfrm>
                  <a:off x="1112206" y="1724624"/>
                  <a:ext cx="526093" cy="3757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3" name="二等辺三角形 32">
                  <a:extLst>
                    <a:ext uri="{FF2B5EF4-FFF2-40B4-BE49-F238E27FC236}">
                      <a16:creationId xmlns:a16="http://schemas.microsoft.com/office/drawing/2014/main" id="{7F2DAB0C-C7BC-466B-BF9B-45B7F08BEC63}"/>
                    </a:ext>
                  </a:extLst>
                </p:cNvPr>
                <p:cNvSpPr/>
                <p:nvPr/>
              </p:nvSpPr>
              <p:spPr>
                <a:xfrm rot="5400000">
                  <a:off x="1629895" y="1733030"/>
                  <a:ext cx="375781" cy="358974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679DB9BA-55CB-47CE-8275-8E2133079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21470" y="1415773"/>
                <a:ext cx="0" cy="21380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746DD599-3CF7-4FAF-BF13-6F9462670CFF}"/>
                  </a:ext>
                </a:extLst>
              </p:cNvPr>
              <p:cNvGrpSpPr/>
              <p:nvPr/>
            </p:nvGrpSpPr>
            <p:grpSpPr>
              <a:xfrm>
                <a:off x="5943949" y="2968164"/>
                <a:ext cx="298960" cy="126933"/>
                <a:chOff x="1112206" y="1724624"/>
                <a:chExt cx="885067" cy="375783"/>
              </a:xfrm>
            </p:grpSpPr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950FE42A-D585-47AA-AADF-04E8CFC39940}"/>
                    </a:ext>
                  </a:extLst>
                </p:cNvPr>
                <p:cNvSpPr/>
                <p:nvPr/>
              </p:nvSpPr>
              <p:spPr>
                <a:xfrm>
                  <a:off x="1112206" y="1724624"/>
                  <a:ext cx="526093" cy="3757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0" name="二等辺三角形 39">
                  <a:extLst>
                    <a:ext uri="{FF2B5EF4-FFF2-40B4-BE49-F238E27FC236}">
                      <a16:creationId xmlns:a16="http://schemas.microsoft.com/office/drawing/2014/main" id="{4564C581-40F8-4F99-A563-FB37662E2AD9}"/>
                    </a:ext>
                  </a:extLst>
                </p:cNvPr>
                <p:cNvSpPr/>
                <p:nvPr/>
              </p:nvSpPr>
              <p:spPr>
                <a:xfrm rot="5400000">
                  <a:off x="1629895" y="1733030"/>
                  <a:ext cx="375781" cy="358974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011A74F-6DC0-4C27-ADEC-45D0A38074A0}"/>
                  </a:ext>
                </a:extLst>
              </p:cNvPr>
              <p:cNvSpPr/>
              <p:nvPr/>
            </p:nvSpPr>
            <p:spPr>
              <a:xfrm>
                <a:off x="7012138" y="4370134"/>
                <a:ext cx="739428" cy="126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CB4DBD1C-340F-48D5-B636-8BB9AE065E47}"/>
                      </a:ext>
                    </a:extLst>
                  </p:cNvPr>
                  <p:cNvSpPr/>
                  <p:nvPr/>
                </p:nvSpPr>
                <p:spPr>
                  <a:xfrm>
                    <a:off x="4402372" y="1737035"/>
                    <a:ext cx="1027334" cy="8856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4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4400" dirty="0"/>
                  </a:p>
                </p:txBody>
              </p:sp>
            </mc:Choice>
            <mc:Fallback xmlns=""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CB4DBD1C-340F-48D5-B636-8BB9AE065E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2372" y="1737035"/>
                    <a:ext cx="1027334" cy="8856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73E56CF2-B071-4D87-AB7B-A03430656C12}"/>
                  </a:ext>
                </a:extLst>
              </p:cNvPr>
              <p:cNvCxnSpPr/>
              <p:nvPr/>
            </p:nvCxnSpPr>
            <p:spPr>
              <a:xfrm>
                <a:off x="4264540" y="3007114"/>
                <a:ext cx="866654" cy="0"/>
              </a:xfrm>
              <a:prstGeom prst="straightConnector1">
                <a:avLst/>
              </a:prstGeom>
              <a:ln w="1809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943D56C4-6F1C-4E00-B1D4-DB50248F86BF}"/>
                  </a:ext>
                </a:extLst>
              </p:cNvPr>
              <p:cNvGrpSpPr/>
              <p:nvPr/>
            </p:nvGrpSpPr>
            <p:grpSpPr>
              <a:xfrm>
                <a:off x="7422805" y="2724190"/>
                <a:ext cx="2098665" cy="565848"/>
                <a:chOff x="971600" y="2101121"/>
                <a:chExt cx="3384376" cy="565848"/>
              </a:xfrm>
            </p:grpSpPr>
            <p:cxnSp>
              <p:nvCxnSpPr>
                <p:cNvPr id="48" name="直線コネクタ 47">
                  <a:extLst>
                    <a:ext uri="{FF2B5EF4-FFF2-40B4-BE49-F238E27FC236}">
                      <a16:creationId xmlns:a16="http://schemas.microsoft.com/office/drawing/2014/main" id="{B2917434-BFAC-4F58-93C7-45C44983640D}"/>
                    </a:ext>
                  </a:extLst>
                </p:cNvPr>
                <p:cNvCxnSpPr/>
                <p:nvPr/>
              </p:nvCxnSpPr>
              <p:spPr>
                <a:xfrm>
                  <a:off x="971600" y="2384045"/>
                  <a:ext cx="5040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FB2A7DC7-E3A3-45E0-B333-3B21948158F4}"/>
                    </a:ext>
                  </a:extLst>
                </p:cNvPr>
                <p:cNvCxnSpPr/>
                <p:nvPr/>
              </p:nvCxnSpPr>
              <p:spPr>
                <a:xfrm flipV="1">
                  <a:off x="1442895" y="2108477"/>
                  <a:ext cx="98335" cy="2901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A4667163-1642-4B23-9CD3-A7065C4884E4}"/>
                    </a:ext>
                  </a:extLst>
                </p:cNvPr>
                <p:cNvCxnSpPr/>
                <p:nvPr/>
              </p:nvCxnSpPr>
              <p:spPr>
                <a:xfrm flipH="1" flipV="1">
                  <a:off x="3984946" y="2108478"/>
                  <a:ext cx="88776" cy="290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23A765BB-0162-4851-9CFF-DE00DF5B868A}"/>
                    </a:ext>
                  </a:extLst>
                </p:cNvPr>
                <p:cNvCxnSpPr/>
                <p:nvPr/>
              </p:nvCxnSpPr>
              <p:spPr>
                <a:xfrm flipH="1" flipV="1">
                  <a:off x="153242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2DA62A7F-72F5-44E2-848C-7E2202EE6558}"/>
                    </a:ext>
                  </a:extLst>
                </p:cNvPr>
                <p:cNvCxnSpPr/>
                <p:nvPr/>
              </p:nvCxnSpPr>
              <p:spPr>
                <a:xfrm flipV="1">
                  <a:off x="168405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549C4A9C-D663-429B-87F8-38B170EAE9A9}"/>
                    </a:ext>
                  </a:extLst>
                </p:cNvPr>
                <p:cNvCxnSpPr/>
                <p:nvPr/>
              </p:nvCxnSpPr>
              <p:spPr>
                <a:xfrm flipH="1" flipV="1">
                  <a:off x="18222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>
                  <a:extLst>
                    <a:ext uri="{FF2B5EF4-FFF2-40B4-BE49-F238E27FC236}">
                      <a16:creationId xmlns:a16="http://schemas.microsoft.com/office/drawing/2014/main" id="{27E321C7-E9B4-4B63-8D68-2FEF457C7ADE}"/>
                    </a:ext>
                  </a:extLst>
                </p:cNvPr>
                <p:cNvCxnSpPr/>
                <p:nvPr/>
              </p:nvCxnSpPr>
              <p:spPr>
                <a:xfrm flipV="1">
                  <a:off x="197392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B7C65201-7AB1-40F1-8B34-D4BF3837568C}"/>
                    </a:ext>
                  </a:extLst>
                </p:cNvPr>
                <p:cNvCxnSpPr/>
                <p:nvPr/>
              </p:nvCxnSpPr>
              <p:spPr>
                <a:xfrm flipH="1" flipV="1">
                  <a:off x="21384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95128A1F-55C9-4C8A-85CD-FE6E7FA7D1AB}"/>
                    </a:ext>
                  </a:extLst>
                </p:cNvPr>
                <p:cNvCxnSpPr/>
                <p:nvPr/>
              </p:nvCxnSpPr>
              <p:spPr>
                <a:xfrm flipV="1">
                  <a:off x="229003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4C44F002-EBA9-42DF-9805-E9CBD309628E}"/>
                    </a:ext>
                  </a:extLst>
                </p:cNvPr>
                <p:cNvCxnSpPr/>
                <p:nvPr/>
              </p:nvCxnSpPr>
              <p:spPr>
                <a:xfrm flipH="1" flipV="1">
                  <a:off x="244467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D981741F-F46D-4C50-AC56-21EF49B6559A}"/>
                    </a:ext>
                  </a:extLst>
                </p:cNvPr>
                <p:cNvCxnSpPr/>
                <p:nvPr/>
              </p:nvCxnSpPr>
              <p:spPr>
                <a:xfrm flipV="1">
                  <a:off x="259631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E8F40C29-574B-4667-BA30-29461978EF28}"/>
                    </a:ext>
                  </a:extLst>
                </p:cNvPr>
                <p:cNvCxnSpPr/>
                <p:nvPr/>
              </p:nvCxnSpPr>
              <p:spPr>
                <a:xfrm flipH="1" flipV="1">
                  <a:off x="276127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5BC7DA42-1DD5-4665-8A7F-768C90CE07E5}"/>
                    </a:ext>
                  </a:extLst>
                </p:cNvPr>
                <p:cNvCxnSpPr/>
                <p:nvPr/>
              </p:nvCxnSpPr>
              <p:spPr>
                <a:xfrm flipV="1">
                  <a:off x="291290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>
                  <a:extLst>
                    <a:ext uri="{FF2B5EF4-FFF2-40B4-BE49-F238E27FC236}">
                      <a16:creationId xmlns:a16="http://schemas.microsoft.com/office/drawing/2014/main" id="{120A9F7E-4698-4EB3-BCD3-43A804708137}"/>
                    </a:ext>
                  </a:extLst>
                </p:cNvPr>
                <p:cNvCxnSpPr/>
                <p:nvPr/>
              </p:nvCxnSpPr>
              <p:spPr>
                <a:xfrm flipH="1" flipV="1">
                  <a:off x="305545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9A66B69B-20D5-4D80-8816-54285B2F93B4}"/>
                    </a:ext>
                  </a:extLst>
                </p:cNvPr>
                <p:cNvCxnSpPr/>
                <p:nvPr/>
              </p:nvCxnSpPr>
              <p:spPr>
                <a:xfrm flipV="1">
                  <a:off x="32070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8E8EF25A-9FF6-4E92-8F97-ABA871389FC9}"/>
                    </a:ext>
                  </a:extLst>
                </p:cNvPr>
                <p:cNvCxnSpPr/>
                <p:nvPr/>
              </p:nvCxnSpPr>
              <p:spPr>
                <a:xfrm flipH="1" flipV="1">
                  <a:off x="336866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B9E703D5-1096-46C8-AA57-76904CDEE36C}"/>
                    </a:ext>
                  </a:extLst>
                </p:cNvPr>
                <p:cNvCxnSpPr/>
                <p:nvPr/>
              </p:nvCxnSpPr>
              <p:spPr>
                <a:xfrm flipV="1">
                  <a:off x="35203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A59CF8D2-C856-4ECD-B52E-10C13240981E}"/>
                    </a:ext>
                  </a:extLst>
                </p:cNvPr>
                <p:cNvCxnSpPr/>
                <p:nvPr/>
              </p:nvCxnSpPr>
              <p:spPr>
                <a:xfrm flipH="1" flipV="1">
                  <a:off x="3683202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2CAAFDD7-6000-4ECC-803E-0B8F1E004B9A}"/>
                    </a:ext>
                  </a:extLst>
                </p:cNvPr>
                <p:cNvCxnSpPr/>
                <p:nvPr/>
              </p:nvCxnSpPr>
              <p:spPr>
                <a:xfrm flipV="1">
                  <a:off x="3834837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F85A1609-1497-4745-B2F1-2D0365C4ED89}"/>
                    </a:ext>
                  </a:extLst>
                </p:cNvPr>
                <p:cNvCxnSpPr/>
                <p:nvPr/>
              </p:nvCxnSpPr>
              <p:spPr>
                <a:xfrm>
                  <a:off x="4060324" y="2398588"/>
                  <a:ext cx="295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D4DD442-4602-4FF7-A347-11ABDA2B0C85}"/>
                    </a:ext>
                  </a:extLst>
                </p:cNvPr>
                <p:cNvSpPr/>
                <p:nvPr/>
              </p:nvSpPr>
              <p:spPr>
                <a:xfrm>
                  <a:off x="9772014" y="3857494"/>
                  <a:ext cx="1835548" cy="5313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400" dirty="0"/>
                    <a:t>ばね定数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D4DD442-4602-4FF7-A347-11ABDA2B0C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14" y="3857494"/>
                  <a:ext cx="1835548" cy="531380"/>
                </a:xfrm>
                <a:prstGeom prst="rect">
                  <a:avLst/>
                </a:prstGeom>
                <a:blipFill>
                  <a:blip r:embed="rId3"/>
                  <a:stretch>
                    <a:fillRect l="-5725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55636214-1070-4A80-9B61-E44D032ABF9C}"/>
                  </a:ext>
                </a:extLst>
              </p:cNvPr>
              <p:cNvSpPr/>
              <p:nvPr/>
            </p:nvSpPr>
            <p:spPr>
              <a:xfrm>
                <a:off x="683516" y="1421229"/>
                <a:ext cx="646722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55636214-1070-4A80-9B61-E44D032AB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6" y="1421229"/>
                <a:ext cx="6467223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09A24108-E43E-415A-B5D6-F323355D3B09}"/>
                  </a:ext>
                </a:extLst>
              </p:cNvPr>
              <p:cNvSpPr/>
              <p:nvPr/>
            </p:nvSpPr>
            <p:spPr>
              <a:xfrm>
                <a:off x="1318392" y="2541035"/>
                <a:ext cx="4833364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09A24108-E43E-415A-B5D6-F323355D3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2" y="2541035"/>
                <a:ext cx="4833364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F9C8B439-4E3D-42D5-862C-40BFB89A8155}"/>
                  </a:ext>
                </a:extLst>
              </p:cNvPr>
              <p:cNvSpPr/>
              <p:nvPr/>
            </p:nvSpPr>
            <p:spPr>
              <a:xfrm>
                <a:off x="1368802" y="3685018"/>
                <a:ext cx="5404808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b="0" dirty="0"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F9C8B439-4E3D-42D5-862C-40BFB89A8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802" y="3685018"/>
                <a:ext cx="5404808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865A8C4-60B4-47AD-9C1C-A67EB5E40E9A}"/>
              </a:ext>
            </a:extLst>
          </p:cNvPr>
          <p:cNvSpPr/>
          <p:nvPr/>
        </p:nvSpPr>
        <p:spPr>
          <a:xfrm>
            <a:off x="3991954" y="36681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失われた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1528AF8-F604-4145-AF28-B58ABF1D7247}"/>
              </a:ext>
            </a:extLst>
          </p:cNvPr>
          <p:cNvSpPr/>
          <p:nvPr/>
        </p:nvSpPr>
        <p:spPr>
          <a:xfrm>
            <a:off x="4512955" y="4081462"/>
            <a:ext cx="446049" cy="416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EF2436-06C4-4AC3-A9B7-97AFF5156B68}"/>
              </a:ext>
            </a:extLst>
          </p:cNvPr>
          <p:cNvSpPr/>
          <p:nvPr/>
        </p:nvSpPr>
        <p:spPr>
          <a:xfrm>
            <a:off x="728672" y="5066449"/>
            <a:ext cx="8552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失われた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力学的エネルギーを聞かれているので、大きさ（正）で答える。「失われた」に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負（－）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の意味が含まれている。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DE5AC84-3F88-4CFE-9531-202AE056BF4A}"/>
                  </a:ext>
                </a:extLst>
              </p:cNvPr>
              <p:cNvSpPr/>
              <p:nvPr/>
            </p:nvSpPr>
            <p:spPr>
              <a:xfrm>
                <a:off x="9856858" y="4834540"/>
                <a:ext cx="1816395" cy="11330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DE5AC84-3F88-4CFE-9531-202AE056B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58" y="4834540"/>
                <a:ext cx="1816395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5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9" grpId="0"/>
      <p:bldP spid="60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衝突とエネルギー保存・非保存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/>
                  <a:t>（３）一体となった木材と弾丸がもっともばねを押し縮めたときの、ばねの縮み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ja-JP" altLang="en-US" sz="2400" dirty="0"/>
                  <a:t>を求めなさい。</a:t>
                </a:r>
              </a:p>
            </p:txBody>
          </p:sp>
        </mc:Choice>
        <mc:Fallback xmlns="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  <a:blipFill>
                <a:blip r:embed="rId2"/>
                <a:stretch>
                  <a:fillRect l="-853" t="-6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51D72C6-EC57-4933-8304-9C9919382F2B}"/>
              </a:ext>
            </a:extLst>
          </p:cNvPr>
          <p:cNvCxnSpPr>
            <a:cxnSpLocks/>
          </p:cNvCxnSpPr>
          <p:nvPr/>
        </p:nvCxnSpPr>
        <p:spPr>
          <a:xfrm>
            <a:off x="7723105" y="2978456"/>
            <a:ext cx="411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571D013-74D3-4F26-9C1C-124BD5EEA14D}"/>
              </a:ext>
            </a:extLst>
          </p:cNvPr>
          <p:cNvSpPr/>
          <p:nvPr/>
        </p:nvSpPr>
        <p:spPr>
          <a:xfrm>
            <a:off x="9261136" y="2241992"/>
            <a:ext cx="1065171" cy="7188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5175811-6B58-4A05-AFCC-15FD72EBA376}"/>
              </a:ext>
            </a:extLst>
          </p:cNvPr>
          <p:cNvGrpSpPr/>
          <p:nvPr/>
        </p:nvGrpSpPr>
        <p:grpSpPr>
          <a:xfrm>
            <a:off x="7738517" y="2538980"/>
            <a:ext cx="215331" cy="91426"/>
            <a:chOff x="1112206" y="1724624"/>
            <a:chExt cx="885067" cy="37578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1EEDA7B-581B-4688-9E2F-4E168258EC59}"/>
                </a:ext>
              </a:extLst>
            </p:cNvPr>
            <p:cNvSpPr/>
            <p:nvPr/>
          </p:nvSpPr>
          <p:spPr>
            <a:xfrm>
              <a:off x="1112206" y="1724624"/>
              <a:ext cx="526093" cy="37578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7F2DAB0C-C7BC-466B-BF9B-45B7F08BEC63}"/>
                </a:ext>
              </a:extLst>
            </p:cNvPr>
            <p:cNvSpPr/>
            <p:nvPr/>
          </p:nvSpPr>
          <p:spPr>
            <a:xfrm rot="5400000">
              <a:off x="1629895" y="1733030"/>
              <a:ext cx="375781" cy="358974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79DB9BA-55CB-47CE-8275-8E2133079C15}"/>
              </a:ext>
            </a:extLst>
          </p:cNvPr>
          <p:cNvCxnSpPr>
            <a:cxnSpLocks/>
          </p:cNvCxnSpPr>
          <p:nvPr/>
        </p:nvCxnSpPr>
        <p:spPr>
          <a:xfrm>
            <a:off x="11837906" y="1438502"/>
            <a:ext cx="0" cy="15399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46DD599-3CF7-4FAF-BF13-6F9462670CFF}"/>
              </a:ext>
            </a:extLst>
          </p:cNvPr>
          <p:cNvGrpSpPr/>
          <p:nvPr/>
        </p:nvGrpSpPr>
        <p:grpSpPr>
          <a:xfrm>
            <a:off x="9261136" y="2556638"/>
            <a:ext cx="215331" cy="91426"/>
            <a:chOff x="1112206" y="1724624"/>
            <a:chExt cx="885067" cy="37578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50FE42A-D585-47AA-AADF-04E8CFC39940}"/>
                </a:ext>
              </a:extLst>
            </p:cNvPr>
            <p:cNvSpPr/>
            <p:nvPr/>
          </p:nvSpPr>
          <p:spPr>
            <a:xfrm>
              <a:off x="1112206" y="1724624"/>
              <a:ext cx="526093" cy="37578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40" name="二等辺三角形 39">
              <a:extLst>
                <a:ext uri="{FF2B5EF4-FFF2-40B4-BE49-F238E27FC236}">
                  <a16:creationId xmlns:a16="http://schemas.microsoft.com/office/drawing/2014/main" id="{4564C581-40F8-4F99-A563-FB37662E2AD9}"/>
                </a:ext>
              </a:extLst>
            </p:cNvPr>
            <p:cNvSpPr/>
            <p:nvPr/>
          </p:nvSpPr>
          <p:spPr>
            <a:xfrm rot="5400000">
              <a:off x="1629895" y="1733030"/>
              <a:ext cx="375781" cy="358974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011A74F-6DC0-4C27-ADEC-45D0A38074A0}"/>
              </a:ext>
            </a:extLst>
          </p:cNvPr>
          <p:cNvSpPr/>
          <p:nvPr/>
        </p:nvSpPr>
        <p:spPr>
          <a:xfrm>
            <a:off x="10030517" y="3566431"/>
            <a:ext cx="532586" cy="9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CB4DBD1C-340F-48D5-B636-8BB9AE065E47}"/>
                  </a:ext>
                </a:extLst>
              </p:cNvPr>
              <p:cNvSpPr/>
              <p:nvPr/>
            </p:nvSpPr>
            <p:spPr>
              <a:xfrm>
                <a:off x="7870322" y="1781816"/>
                <a:ext cx="8300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CB4DBD1C-340F-48D5-B636-8BB9AE065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22" y="1781816"/>
                <a:ext cx="83009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3E56CF2-B071-4D87-AB7B-A03430656C12}"/>
              </a:ext>
            </a:extLst>
          </p:cNvPr>
          <p:cNvCxnSpPr/>
          <p:nvPr/>
        </p:nvCxnSpPr>
        <p:spPr>
          <a:xfrm>
            <a:off x="7953848" y="2584693"/>
            <a:ext cx="6242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43D56C4-6F1C-4E00-B1D4-DB50248F86BF}"/>
              </a:ext>
            </a:extLst>
          </p:cNvPr>
          <p:cNvGrpSpPr/>
          <p:nvPr/>
        </p:nvGrpSpPr>
        <p:grpSpPr>
          <a:xfrm>
            <a:off x="10326307" y="2380912"/>
            <a:ext cx="1511599" cy="407562"/>
            <a:chOff x="971600" y="2101121"/>
            <a:chExt cx="3384376" cy="565848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2917434-BFAC-4F58-93C7-45C44983640D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FB2A7DC7-E3A3-45E0-B333-3B21948158F4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4667163-1642-4B23-9CD3-A7065C4884E4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3A765BB-0162-4851-9CFF-DE00DF5B868A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2DA62A7F-72F5-44E2-848C-7E2202EE6558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49C4A9C-D663-429B-87F8-38B170EAE9A9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27E321C7-E9B4-4B63-8D68-2FEF457C7ADE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B7C65201-7AB1-40F1-8B34-D4BF3837568C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95128A1F-55C9-4C8A-85CD-FE6E7FA7D1AB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4C44F002-EBA9-42DF-9805-E9CBD309628E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981741F-F46D-4C50-AC56-21EF49B6559A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E8F40C29-574B-4667-BA30-29461978EF28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BC7DA42-1DD5-4665-8A7F-768C90CE07E5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120A9F7E-4698-4EB3-BCD3-43A804708137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A66B69B-20D5-4D80-8816-54285B2F93B4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8E8EF25A-9FF6-4E92-8F97-ABA871389FC9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B9E703D5-1096-46C8-AA57-76904CDEE36C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59CF8D2-C856-4ECD-B52E-10C13240981E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2CAAFDD7-6000-4ECC-803E-0B8F1E004B9A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F85A1609-1497-4745-B2F1-2D0365C4ED89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D4DD442-4602-4FF7-A347-11ABDA2B0C85}"/>
                  </a:ext>
                </a:extLst>
              </p:cNvPr>
              <p:cNvSpPr/>
              <p:nvPr/>
            </p:nvSpPr>
            <p:spPr>
              <a:xfrm>
                <a:off x="10413962" y="1940971"/>
                <a:ext cx="13591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/>
                  <a:t>ばね定数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D4DD442-4602-4FF7-A347-11ABDA2B0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962" y="1940971"/>
                <a:ext cx="1359155" cy="400110"/>
              </a:xfrm>
              <a:prstGeom prst="rect">
                <a:avLst/>
              </a:prstGeom>
              <a:blipFill>
                <a:blip r:embed="rId4"/>
                <a:stretch>
                  <a:fillRect l="-4484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2DC8D79-5C40-483E-850B-1964CC7DA17D}"/>
              </a:ext>
            </a:extLst>
          </p:cNvPr>
          <p:cNvCxnSpPr>
            <a:cxnSpLocks/>
          </p:cNvCxnSpPr>
          <p:nvPr/>
        </p:nvCxnSpPr>
        <p:spPr>
          <a:xfrm>
            <a:off x="7723104" y="4643074"/>
            <a:ext cx="411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D971A1C2-640F-43C3-A5DB-F58664EB15E9}"/>
              </a:ext>
            </a:extLst>
          </p:cNvPr>
          <p:cNvCxnSpPr>
            <a:cxnSpLocks/>
          </p:cNvCxnSpPr>
          <p:nvPr/>
        </p:nvCxnSpPr>
        <p:spPr>
          <a:xfrm>
            <a:off x="11837905" y="3103120"/>
            <a:ext cx="0" cy="15399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59B7262-C5B5-43D0-A601-DB9BB4771C51}"/>
              </a:ext>
            </a:extLst>
          </p:cNvPr>
          <p:cNvGrpSpPr/>
          <p:nvPr/>
        </p:nvGrpSpPr>
        <p:grpSpPr>
          <a:xfrm>
            <a:off x="9897586" y="3889321"/>
            <a:ext cx="1065171" cy="718804"/>
            <a:chOff x="9261135" y="3906610"/>
            <a:chExt cx="1065171" cy="718804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AF36B640-8C7B-4F85-8470-BF5E7C17293D}"/>
                </a:ext>
              </a:extLst>
            </p:cNvPr>
            <p:cNvSpPr/>
            <p:nvPr/>
          </p:nvSpPr>
          <p:spPr>
            <a:xfrm>
              <a:off x="9261135" y="3906610"/>
              <a:ext cx="1065171" cy="7188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544DFA32-F086-4776-AA1B-73649B138E0D}"/>
                </a:ext>
              </a:extLst>
            </p:cNvPr>
            <p:cNvGrpSpPr/>
            <p:nvPr/>
          </p:nvGrpSpPr>
          <p:grpSpPr>
            <a:xfrm>
              <a:off x="9261135" y="4221256"/>
              <a:ext cx="215331" cy="91426"/>
              <a:chOff x="1112206" y="1724624"/>
              <a:chExt cx="885067" cy="375783"/>
            </a:xfrm>
          </p:grpSpPr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6F9449CC-E111-4BCC-A88F-62E97EAD8861}"/>
                  </a:ext>
                </a:extLst>
              </p:cNvPr>
              <p:cNvSpPr/>
              <p:nvPr/>
            </p:nvSpPr>
            <p:spPr>
              <a:xfrm>
                <a:off x="1112206" y="1724624"/>
                <a:ext cx="526093" cy="37578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08" name="二等辺三角形 107">
                <a:extLst>
                  <a:ext uri="{FF2B5EF4-FFF2-40B4-BE49-F238E27FC236}">
                    <a16:creationId xmlns:a16="http://schemas.microsoft.com/office/drawing/2014/main" id="{FA2E5808-622F-4DA2-A981-BD6DCD8A3CB2}"/>
                  </a:ext>
                </a:extLst>
              </p:cNvPr>
              <p:cNvSpPr/>
              <p:nvPr/>
            </p:nvSpPr>
            <p:spPr>
              <a:xfrm rot="5400000">
                <a:off x="1629895" y="1733030"/>
                <a:ext cx="375781" cy="358974"/>
              </a:xfrm>
              <a:prstGeom prst="triangl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18C25CC6-DECA-4E7C-8044-7C0B834A2839}"/>
              </a:ext>
            </a:extLst>
          </p:cNvPr>
          <p:cNvSpPr/>
          <p:nvPr/>
        </p:nvSpPr>
        <p:spPr>
          <a:xfrm>
            <a:off x="10030516" y="5231049"/>
            <a:ext cx="532586" cy="9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F3FB8B6-F0D7-4E1F-B7BB-8D52EF4B1BF7}"/>
                  </a:ext>
                </a:extLst>
              </p:cNvPr>
              <p:cNvSpPr/>
              <p:nvPr/>
            </p:nvSpPr>
            <p:spPr>
              <a:xfrm>
                <a:off x="10068404" y="3387737"/>
                <a:ext cx="875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/>
                  <a:t>0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F3FB8B6-F0D7-4E1F-B7BB-8D52EF4B1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04" y="3387737"/>
                <a:ext cx="875304" cy="461665"/>
              </a:xfrm>
              <a:prstGeom prst="rect">
                <a:avLst/>
              </a:prstGeom>
              <a:blipFill>
                <a:blip r:embed="rId5"/>
                <a:stretch>
                  <a:fillRect l="-11189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D760C16E-932C-416F-ADDD-DEA61B1B65B0}"/>
              </a:ext>
            </a:extLst>
          </p:cNvPr>
          <p:cNvGrpSpPr/>
          <p:nvPr/>
        </p:nvGrpSpPr>
        <p:grpSpPr>
          <a:xfrm>
            <a:off x="10984244" y="4045530"/>
            <a:ext cx="853661" cy="407562"/>
            <a:chOff x="971600" y="2101121"/>
            <a:chExt cx="3384376" cy="565848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4CCF0EF4-A5A1-4198-9761-5971A9AFA5CD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D973C275-401D-45BC-A549-596AA851F4B2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CF8870B4-4D0A-465F-A42B-E6BD704779F8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526E4024-67F8-4FC0-AE7A-19432F1176B0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F144E611-8D9D-47FE-8DEB-1188AABAC6C0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8F74C397-404E-4E6A-9ABE-E870EA003AD0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779A9F4B-F71C-487D-AABA-7B183C9FD62B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18913653-85BC-451C-8C97-CA2973B5893D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08C98B14-69E6-4B6C-84A6-2E08482E86C8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9D32F9B6-9014-4ECC-86CD-8E6E88126FDD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06A98E08-FE24-44AF-A32B-37D3AC10D353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FB897EDB-725C-4B3C-A0C8-BFAF96BB4CCD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415CD985-3BF2-4EE9-A785-6F20A616DD11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08294D1A-75CF-4902-9BF1-A96E98148AFC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A73EF455-81C9-4BB2-B83E-C5F6FF274950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50E7CB6C-E027-4FDD-B020-115647DCC2BD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319D6D1E-C6E9-497F-B4BC-F41659C98FFE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6DC07113-2C76-425D-912A-575E1FC97B17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07CF730D-DFB6-4A12-A122-738F535A7F72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3A0AEA94-BAA9-43A3-8688-6FBE64628E31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9BCDD422-7695-49FF-BECB-F72DE3249314}"/>
              </a:ext>
            </a:extLst>
          </p:cNvPr>
          <p:cNvSpPr/>
          <p:nvPr/>
        </p:nvSpPr>
        <p:spPr>
          <a:xfrm>
            <a:off x="310499" y="1740916"/>
            <a:ext cx="6378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最も縮んだとき、木材と弾丸のの速度は０（静止）。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7B99DA00-FBF7-4C18-84CE-3E9DD288CC21}"/>
              </a:ext>
            </a:extLst>
          </p:cNvPr>
          <p:cNvSpPr/>
          <p:nvPr/>
        </p:nvSpPr>
        <p:spPr>
          <a:xfrm>
            <a:off x="394489" y="2295812"/>
            <a:ext cx="7078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一体となった後は、力学的エネルギー保存則が成り立つ。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弾性力は保存力。この場合、垂直抗力・重力は仕事をしない。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1063CBD6-ECB1-4F89-A317-55DDBD4106E5}"/>
                  </a:ext>
                </a:extLst>
              </p:cNvPr>
              <p:cNvSpPr/>
              <p:nvPr/>
            </p:nvSpPr>
            <p:spPr>
              <a:xfrm>
                <a:off x="692685" y="3311475"/>
                <a:ext cx="6599120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rad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1063CBD6-ECB1-4F89-A317-55DDBD410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5" y="3311475"/>
                <a:ext cx="6599120" cy="1365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39F38852-A046-4837-96D7-FA91E2F1D871}"/>
                  </a:ext>
                </a:extLst>
              </p:cNvPr>
              <p:cNvSpPr/>
              <p:nvPr/>
            </p:nvSpPr>
            <p:spPr>
              <a:xfrm>
                <a:off x="2341353" y="4548800"/>
                <a:ext cx="5419817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rad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39F38852-A046-4837-96D7-FA91E2F1D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53" y="4548800"/>
                <a:ext cx="5419817" cy="1547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2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025113" y="2708035"/>
            <a:ext cx="10141774" cy="2097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運動量と力学的エネルギーが保存する場合の力のはたらき方を説明することができる。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12492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/>
                  <a:t>問　滑らかな斜面と水平面を持つ質量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の台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の点</a:t>
                </a:r>
                <a:r>
                  <a:rPr lang="en-US" altLang="ja-JP" sz="2400" dirty="0"/>
                  <a:t>P</a:t>
                </a:r>
                <a:r>
                  <a:rPr lang="ja-JP" altLang="en-US" sz="2400" dirty="0"/>
                  <a:t>（台上の水平面から高さ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ja-JP" altLang="en-US" sz="2400" dirty="0"/>
                  <a:t>）に、質量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の球</a:t>
                </a:r>
                <a:r>
                  <a:rPr lang="en-US" altLang="ja-JP" sz="2400" dirty="0"/>
                  <a:t>B</a:t>
                </a:r>
                <a:r>
                  <a:rPr lang="ja-JP" altLang="en-US" sz="2400" dirty="0"/>
                  <a:t>を静かに置き、斜面上を運動させる。台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は、滑らかな水平面に置かれ、自由に動くことができる。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  <a:blipFill>
                <a:blip r:embed="rId2"/>
                <a:stretch>
                  <a:fillRect l="-853" t="-6137" r="-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楕円 78">
            <a:extLst>
              <a:ext uri="{FF2B5EF4-FFF2-40B4-BE49-F238E27FC236}">
                <a16:creationId xmlns:a16="http://schemas.microsoft.com/office/drawing/2014/main" id="{7500775E-8CC4-42BA-9EDC-54E86D9E9FB5}"/>
              </a:ext>
            </a:extLst>
          </p:cNvPr>
          <p:cNvSpPr/>
          <p:nvPr/>
        </p:nvSpPr>
        <p:spPr>
          <a:xfrm>
            <a:off x="4908804" y="2841443"/>
            <a:ext cx="261111" cy="26111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38E9979-4F1F-4136-AD23-16240AFA60B9}"/>
              </a:ext>
            </a:extLst>
          </p:cNvPr>
          <p:cNvCxnSpPr>
            <a:cxnSpLocks/>
          </p:cNvCxnSpPr>
          <p:nvPr/>
        </p:nvCxnSpPr>
        <p:spPr>
          <a:xfrm flipH="1">
            <a:off x="2841155" y="5153798"/>
            <a:ext cx="5671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DAD1CE71-98AD-4B10-BEB7-5B5DCFEAC0BD}"/>
              </a:ext>
            </a:extLst>
          </p:cNvPr>
          <p:cNvCxnSpPr>
            <a:cxnSpLocks/>
          </p:cNvCxnSpPr>
          <p:nvPr/>
        </p:nvCxnSpPr>
        <p:spPr>
          <a:xfrm>
            <a:off x="6163330" y="4443203"/>
            <a:ext cx="530210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F5989E35-20EB-47D4-8BB2-BDEBFFF71DEE}"/>
              </a:ext>
            </a:extLst>
          </p:cNvPr>
          <p:cNvGrpSpPr/>
          <p:nvPr/>
        </p:nvGrpSpPr>
        <p:grpSpPr>
          <a:xfrm>
            <a:off x="4622189" y="2490520"/>
            <a:ext cx="3383023" cy="2583023"/>
            <a:chOff x="7984481" y="3184294"/>
            <a:chExt cx="3383023" cy="2583023"/>
          </a:xfrm>
        </p:grpSpPr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293982BA-939C-4D36-A3F2-324C133DD09B}"/>
                </a:ext>
              </a:extLst>
            </p:cNvPr>
            <p:cNvGrpSpPr/>
            <p:nvPr/>
          </p:nvGrpSpPr>
          <p:grpSpPr>
            <a:xfrm>
              <a:off x="7984481" y="3519453"/>
              <a:ext cx="3383023" cy="2247864"/>
              <a:chOff x="8379187" y="1315683"/>
              <a:chExt cx="3383023" cy="2247864"/>
            </a:xfrm>
          </p:grpSpPr>
          <p:grpSp>
            <p:nvGrpSpPr>
              <p:cNvPr id="116" name="グループ化 115">
                <a:extLst>
                  <a:ext uri="{FF2B5EF4-FFF2-40B4-BE49-F238E27FC236}">
                    <a16:creationId xmlns:a16="http://schemas.microsoft.com/office/drawing/2014/main" id="{1DDB301C-9B80-4346-96D2-01541BD3EA7F}"/>
                  </a:ext>
                </a:extLst>
              </p:cNvPr>
              <p:cNvGrpSpPr/>
              <p:nvPr/>
            </p:nvGrpSpPr>
            <p:grpSpPr>
              <a:xfrm>
                <a:off x="8379187" y="1315683"/>
                <a:ext cx="3383023" cy="2247864"/>
                <a:chOff x="2063552" y="3429000"/>
                <a:chExt cx="3383023" cy="2016224"/>
              </a:xfrm>
            </p:grpSpPr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A1130EAA-9BA4-46A0-ACE7-157262752D52}"/>
                    </a:ext>
                  </a:extLst>
                </p:cNvPr>
                <p:cNvSpPr/>
                <p:nvPr/>
              </p:nvSpPr>
              <p:spPr>
                <a:xfrm>
                  <a:off x="2294520" y="3450758"/>
                  <a:ext cx="2994173" cy="1609357"/>
                </a:xfrm>
                <a:custGeom>
                  <a:avLst/>
                  <a:gdLst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860"/>
                    <a:gd name="connsiteX1" fmla="*/ 837619 w 2338351"/>
                    <a:gd name="connsiteY1" fmla="*/ 991181 h 1256860"/>
                    <a:gd name="connsiteX2" fmla="*/ 2338351 w 2338351"/>
                    <a:gd name="connsiteY2" fmla="*/ 1256427 h 1256860"/>
                    <a:gd name="connsiteX0" fmla="*/ 0 w 2338351"/>
                    <a:gd name="connsiteY0" fmla="*/ 0 h 1256461"/>
                    <a:gd name="connsiteX1" fmla="*/ 837619 w 2338351"/>
                    <a:gd name="connsiteY1" fmla="*/ 991181 h 1256461"/>
                    <a:gd name="connsiteX2" fmla="*/ 2338351 w 2338351"/>
                    <a:gd name="connsiteY2" fmla="*/ 1256427 h 1256461"/>
                    <a:gd name="connsiteX0" fmla="*/ 0 w 2338351"/>
                    <a:gd name="connsiteY0" fmla="*/ 0 h 1256557"/>
                    <a:gd name="connsiteX1" fmla="*/ 570468 w 2338351"/>
                    <a:gd name="connsiteY1" fmla="*/ 1047731 h 1256557"/>
                    <a:gd name="connsiteX2" fmla="*/ 2338351 w 2338351"/>
                    <a:gd name="connsiteY2" fmla="*/ 1256427 h 1256557"/>
                    <a:gd name="connsiteX0" fmla="*/ 0 w 2338351"/>
                    <a:gd name="connsiteY0" fmla="*/ 0 h 1257690"/>
                    <a:gd name="connsiteX1" fmla="*/ 570468 w 2338351"/>
                    <a:gd name="connsiteY1" fmla="*/ 1047731 h 1257690"/>
                    <a:gd name="connsiteX2" fmla="*/ 2338351 w 2338351"/>
                    <a:gd name="connsiteY2" fmla="*/ 1256427 h 125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8351" h="1257690">
                      <a:moveTo>
                        <a:pt x="0" y="0"/>
                      </a:moveTo>
                      <a:cubicBezTo>
                        <a:pt x="147166" y="593312"/>
                        <a:pt x="164159" y="816301"/>
                        <a:pt x="570468" y="1047731"/>
                      </a:cubicBezTo>
                      <a:cubicBezTo>
                        <a:pt x="976777" y="1279161"/>
                        <a:pt x="1101398" y="1258267"/>
                        <a:pt x="2338351" y="125642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cxnSp>
              <p:nvCxnSpPr>
                <p:cNvPr id="122" name="直線コネクタ 121">
                  <a:extLst>
                    <a:ext uri="{FF2B5EF4-FFF2-40B4-BE49-F238E27FC236}">
                      <a16:creationId xmlns:a16="http://schemas.microsoft.com/office/drawing/2014/main" id="{87F91853-BA69-40CA-82D4-FB036DA829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552" y="3429000"/>
                  <a:ext cx="0" cy="20162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>
                  <a:extLst>
                    <a:ext uri="{FF2B5EF4-FFF2-40B4-BE49-F238E27FC236}">
                      <a16:creationId xmlns:a16="http://schemas.microsoft.com/office/drawing/2014/main" id="{F5E7D64F-E676-4019-BFD5-5ED4F28076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63552" y="5445224"/>
                  <a:ext cx="3383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9A115CC5-DD07-4508-B08F-9A8240BCB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83973" y="1914319"/>
                <a:ext cx="0" cy="12358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9784D744-712B-4B8F-B679-B66B82189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49530" y="1915416"/>
                <a:ext cx="0" cy="1648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B0C12845-37E6-4C42-83BA-5AE1FC31FE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73009" y="1928444"/>
                <a:ext cx="1892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E0A91D63-63F4-4C99-AE31-2B4A1539B8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9187" y="1331447"/>
                <a:ext cx="2379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12467B4C-98E0-4F24-9ED5-F1C640E4AFB7}"/>
                </a:ext>
              </a:extLst>
            </p:cNvPr>
            <p:cNvSpPr/>
            <p:nvPr/>
          </p:nvSpPr>
          <p:spPr>
            <a:xfrm>
              <a:off x="8231147" y="3184294"/>
              <a:ext cx="4445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Ｂ</a:t>
              </a:r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33807E55-AE33-4895-B61A-B7B1753D35E2}"/>
              </a:ext>
            </a:extLst>
          </p:cNvPr>
          <p:cNvCxnSpPr>
            <a:cxnSpLocks/>
          </p:cNvCxnSpPr>
          <p:nvPr/>
        </p:nvCxnSpPr>
        <p:spPr>
          <a:xfrm flipH="1">
            <a:off x="3387914" y="4052910"/>
            <a:ext cx="602165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05977765-6204-4CD5-B8B7-B48329526CE5}"/>
                  </a:ext>
                </a:extLst>
              </p:cNvPr>
              <p:cNvSpPr/>
              <p:nvPr/>
            </p:nvSpPr>
            <p:spPr>
              <a:xfrm>
                <a:off x="2801603" y="3702853"/>
                <a:ext cx="6880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05977765-6204-4CD5-B8B7-B48329526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03" y="3702853"/>
                <a:ext cx="6880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9F09B45B-7533-4C88-B438-13BD15DA05C9}"/>
                  </a:ext>
                </a:extLst>
              </p:cNvPr>
              <p:cNvSpPr/>
              <p:nvPr/>
            </p:nvSpPr>
            <p:spPr>
              <a:xfrm>
                <a:off x="6619038" y="4048541"/>
                <a:ext cx="6623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9F09B45B-7533-4C88-B438-13BD15DA0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38" y="4048541"/>
                <a:ext cx="6623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492CC9EB-8DCE-48EC-9F51-15C62280192F}"/>
              </a:ext>
            </a:extLst>
          </p:cNvPr>
          <p:cNvSpPr/>
          <p:nvPr/>
        </p:nvSpPr>
        <p:spPr>
          <a:xfrm>
            <a:off x="5020396" y="4503317"/>
            <a:ext cx="44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B79A563A-72B7-4FD0-973B-3443FD6127C5}"/>
              </a:ext>
            </a:extLst>
          </p:cNvPr>
          <p:cNvSpPr/>
          <p:nvPr/>
        </p:nvSpPr>
        <p:spPr>
          <a:xfrm>
            <a:off x="5192948" y="2755440"/>
            <a:ext cx="7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8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-0.00078 0.08843 0.00716 0.17801 0.02175 0.18704 C 0.03307 0.20209 0.03112 0.21019 0.07826 0.21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10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4805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5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/>
                  <a:t>問　滑らかな斜面と水平面を持つ質量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の台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の点</a:t>
                </a:r>
                <a:r>
                  <a:rPr lang="en-US" altLang="ja-JP" sz="2400" dirty="0"/>
                  <a:t>P</a:t>
                </a:r>
                <a:r>
                  <a:rPr lang="ja-JP" altLang="en-US" sz="2400" dirty="0"/>
                  <a:t>（台上の水平面から高さ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ja-JP" altLang="en-US" sz="2400" dirty="0"/>
                  <a:t>）に、質量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の球</a:t>
                </a:r>
                <a:r>
                  <a:rPr lang="en-US" altLang="ja-JP" sz="2400" dirty="0"/>
                  <a:t>B</a:t>
                </a:r>
                <a:r>
                  <a:rPr lang="ja-JP" altLang="en-US" sz="2400" dirty="0"/>
                  <a:t>を静かに置き、斜面上を運動させる。台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は、滑らかな水平面に置かれ、自由に動くことができる。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（１）球</a:t>
                </a:r>
                <a:r>
                  <a:rPr lang="en-US" altLang="ja-JP" sz="2400" dirty="0"/>
                  <a:t>B</a:t>
                </a:r>
                <a:r>
                  <a:rPr lang="ja-JP" altLang="en-US" sz="2400" dirty="0"/>
                  <a:t>が、水平面に達した（点</a:t>
                </a:r>
                <a:r>
                  <a:rPr lang="en-US" altLang="ja-JP" sz="2400" dirty="0"/>
                  <a:t>Q</a:t>
                </a:r>
                <a:r>
                  <a:rPr lang="ja-JP" altLang="en-US" sz="2400" dirty="0"/>
                  <a:t>）ときの速さ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、台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の速さを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400" dirty="0"/>
                  <a:t>とする。台</a:t>
                </a:r>
                <a:r>
                  <a:rPr lang="en-US" altLang="ja-JP" sz="2400" dirty="0"/>
                  <a:t>A</a:t>
                </a:r>
                <a:r>
                  <a:rPr lang="ja-JP" altLang="en-US" sz="2400" dirty="0"/>
                  <a:t>と球</a:t>
                </a:r>
                <a:r>
                  <a:rPr lang="en-US" altLang="ja-JP" sz="2400" dirty="0"/>
                  <a:t>B</a:t>
                </a:r>
                <a:r>
                  <a:rPr lang="ja-JP" altLang="en-US" sz="2400" dirty="0"/>
                  <a:t>を物体系とする点</a:t>
                </a:r>
                <a:r>
                  <a:rPr lang="en-US" altLang="ja-JP" sz="2400" dirty="0"/>
                  <a:t>P</a:t>
                </a:r>
                <a:r>
                  <a:rPr lang="ja-JP" altLang="en-US" sz="2400" dirty="0"/>
                  <a:t>と点</a:t>
                </a:r>
                <a:r>
                  <a:rPr lang="en-US" altLang="ja-JP" sz="2400" dirty="0"/>
                  <a:t>Q</a:t>
                </a:r>
                <a:r>
                  <a:rPr lang="ja-JP" altLang="en-US" sz="2400" dirty="0"/>
                  <a:t>の運動量保存則の式を立てなさい。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76" name="コンテンツ プレースホルダー 2">
                <a:extLst>
                  <a:ext uri="{FF2B5EF4-FFF2-40B4-BE49-F238E27FC236}">
                    <a16:creationId xmlns:a16="http://schemas.microsoft.com/office/drawing/2014/main" id="{EBA0F96A-8A2C-4758-B41B-2B43DCEF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0" y="878872"/>
                <a:ext cx="11437126" cy="1686340"/>
              </a:xfrm>
              <a:prstGeom prst="rect">
                <a:avLst/>
              </a:prstGeom>
              <a:blipFill>
                <a:blip r:embed="rId2"/>
                <a:stretch>
                  <a:fillRect l="-693" t="-7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楕円 78">
            <a:extLst>
              <a:ext uri="{FF2B5EF4-FFF2-40B4-BE49-F238E27FC236}">
                <a16:creationId xmlns:a16="http://schemas.microsoft.com/office/drawing/2014/main" id="{7500775E-8CC4-42BA-9EDC-54E86D9E9FB5}"/>
              </a:ext>
            </a:extLst>
          </p:cNvPr>
          <p:cNvSpPr/>
          <p:nvPr/>
        </p:nvSpPr>
        <p:spPr>
          <a:xfrm>
            <a:off x="5162804" y="3747028"/>
            <a:ext cx="261111" cy="26111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38E9979-4F1F-4136-AD23-16240AFA60B9}"/>
              </a:ext>
            </a:extLst>
          </p:cNvPr>
          <p:cNvCxnSpPr>
            <a:cxnSpLocks/>
          </p:cNvCxnSpPr>
          <p:nvPr/>
        </p:nvCxnSpPr>
        <p:spPr>
          <a:xfrm flipH="1">
            <a:off x="3095155" y="6059383"/>
            <a:ext cx="5671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DAD1CE71-98AD-4B10-BEB7-5B5DCFEAC0BD}"/>
              </a:ext>
            </a:extLst>
          </p:cNvPr>
          <p:cNvCxnSpPr>
            <a:cxnSpLocks/>
          </p:cNvCxnSpPr>
          <p:nvPr/>
        </p:nvCxnSpPr>
        <p:spPr>
          <a:xfrm>
            <a:off x="6417330" y="5348788"/>
            <a:ext cx="530210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93982BA-939C-4D36-A3F2-324C133DD09B}"/>
              </a:ext>
            </a:extLst>
          </p:cNvPr>
          <p:cNvGrpSpPr/>
          <p:nvPr/>
        </p:nvGrpSpPr>
        <p:grpSpPr>
          <a:xfrm>
            <a:off x="4876189" y="3731264"/>
            <a:ext cx="3383023" cy="2247864"/>
            <a:chOff x="8379187" y="1315683"/>
            <a:chExt cx="3383023" cy="2247864"/>
          </a:xfrm>
        </p:grpSpPr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1DDB301C-9B80-4346-96D2-01541BD3EA7F}"/>
                </a:ext>
              </a:extLst>
            </p:cNvPr>
            <p:cNvGrpSpPr/>
            <p:nvPr/>
          </p:nvGrpSpPr>
          <p:grpSpPr>
            <a:xfrm>
              <a:off x="8379187" y="1315683"/>
              <a:ext cx="3383023" cy="2247864"/>
              <a:chOff x="2063552" y="3429000"/>
              <a:chExt cx="3383023" cy="2016224"/>
            </a:xfrm>
          </p:grpSpPr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A1130EAA-9BA4-46A0-ACE7-157262752D52}"/>
                  </a:ext>
                </a:extLst>
              </p:cNvPr>
              <p:cNvSpPr/>
              <p:nvPr/>
            </p:nvSpPr>
            <p:spPr>
              <a:xfrm>
                <a:off x="2294520" y="3450758"/>
                <a:ext cx="2994173" cy="1609357"/>
              </a:xfrm>
              <a:custGeom>
                <a:avLst/>
                <a:gdLst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860"/>
                  <a:gd name="connsiteX1" fmla="*/ 837619 w 2338351"/>
                  <a:gd name="connsiteY1" fmla="*/ 991181 h 1256860"/>
                  <a:gd name="connsiteX2" fmla="*/ 2338351 w 2338351"/>
                  <a:gd name="connsiteY2" fmla="*/ 1256427 h 1256860"/>
                  <a:gd name="connsiteX0" fmla="*/ 0 w 2338351"/>
                  <a:gd name="connsiteY0" fmla="*/ 0 h 1256461"/>
                  <a:gd name="connsiteX1" fmla="*/ 837619 w 2338351"/>
                  <a:gd name="connsiteY1" fmla="*/ 991181 h 1256461"/>
                  <a:gd name="connsiteX2" fmla="*/ 2338351 w 2338351"/>
                  <a:gd name="connsiteY2" fmla="*/ 1256427 h 1256461"/>
                  <a:gd name="connsiteX0" fmla="*/ 0 w 2338351"/>
                  <a:gd name="connsiteY0" fmla="*/ 0 h 1256557"/>
                  <a:gd name="connsiteX1" fmla="*/ 570468 w 2338351"/>
                  <a:gd name="connsiteY1" fmla="*/ 1047731 h 1256557"/>
                  <a:gd name="connsiteX2" fmla="*/ 2338351 w 2338351"/>
                  <a:gd name="connsiteY2" fmla="*/ 1256427 h 1256557"/>
                  <a:gd name="connsiteX0" fmla="*/ 0 w 2338351"/>
                  <a:gd name="connsiteY0" fmla="*/ 0 h 1257690"/>
                  <a:gd name="connsiteX1" fmla="*/ 570468 w 2338351"/>
                  <a:gd name="connsiteY1" fmla="*/ 1047731 h 1257690"/>
                  <a:gd name="connsiteX2" fmla="*/ 2338351 w 2338351"/>
                  <a:gd name="connsiteY2" fmla="*/ 1256427 h 125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351" h="1257690">
                    <a:moveTo>
                      <a:pt x="0" y="0"/>
                    </a:moveTo>
                    <a:cubicBezTo>
                      <a:pt x="147166" y="593312"/>
                      <a:pt x="164159" y="816301"/>
                      <a:pt x="570468" y="1047731"/>
                    </a:cubicBezTo>
                    <a:cubicBezTo>
                      <a:pt x="976777" y="1279161"/>
                      <a:pt x="1101398" y="1258267"/>
                      <a:pt x="2338351" y="125642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87F91853-BA69-40CA-82D4-FB036DA82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429000"/>
                <a:ext cx="0" cy="20162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F5E7D64F-E676-4019-BFD5-5ED4F28076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3552" y="5445224"/>
                <a:ext cx="3383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9A115CC5-DD07-4508-B08F-9A8240BCBC4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3973" y="1914319"/>
              <a:ext cx="0" cy="12358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9784D744-712B-4B8F-B679-B66B821895B5}"/>
                </a:ext>
              </a:extLst>
            </p:cNvPr>
            <p:cNvCxnSpPr>
              <a:cxnSpLocks/>
            </p:cNvCxnSpPr>
            <p:nvPr/>
          </p:nvCxnSpPr>
          <p:spPr>
            <a:xfrm>
              <a:off x="11749530" y="1915416"/>
              <a:ext cx="0" cy="16481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B0C12845-37E6-4C42-83BA-5AE1FC31F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3009" y="1928444"/>
              <a:ext cx="189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E0A91D63-63F4-4C99-AE31-2B4A1539B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9187" y="1331447"/>
              <a:ext cx="237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33807E55-AE33-4895-B61A-B7B1753D35E2}"/>
              </a:ext>
            </a:extLst>
          </p:cNvPr>
          <p:cNvCxnSpPr>
            <a:cxnSpLocks/>
          </p:cNvCxnSpPr>
          <p:nvPr/>
        </p:nvCxnSpPr>
        <p:spPr>
          <a:xfrm flipH="1">
            <a:off x="3641914" y="4958495"/>
            <a:ext cx="602165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05977765-6204-4CD5-B8B7-B48329526CE5}"/>
                  </a:ext>
                </a:extLst>
              </p:cNvPr>
              <p:cNvSpPr/>
              <p:nvPr/>
            </p:nvSpPr>
            <p:spPr>
              <a:xfrm>
                <a:off x="3055603" y="4608438"/>
                <a:ext cx="6880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05977765-6204-4CD5-B8B7-B48329526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03" y="4608438"/>
                <a:ext cx="6880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9F09B45B-7533-4C88-B438-13BD15DA05C9}"/>
                  </a:ext>
                </a:extLst>
              </p:cNvPr>
              <p:cNvSpPr/>
              <p:nvPr/>
            </p:nvSpPr>
            <p:spPr>
              <a:xfrm>
                <a:off x="6873038" y="4954126"/>
                <a:ext cx="6623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9F09B45B-7533-4C88-B438-13BD15DA0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38" y="4954126"/>
                <a:ext cx="6623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B79A563A-72B7-4FD0-973B-3443FD6127C5}"/>
              </a:ext>
            </a:extLst>
          </p:cNvPr>
          <p:cNvSpPr/>
          <p:nvPr/>
        </p:nvSpPr>
        <p:spPr>
          <a:xfrm>
            <a:off x="5446948" y="3661025"/>
            <a:ext cx="7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24822EC-3A75-446A-915B-F42E2678A892}"/>
              </a:ext>
            </a:extLst>
          </p:cNvPr>
          <p:cNvSpPr/>
          <p:nvPr/>
        </p:nvSpPr>
        <p:spPr>
          <a:xfrm>
            <a:off x="6149746" y="5497496"/>
            <a:ext cx="7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-0.00078 0.08842 0.00717 0.17801 0.02175 0.18703 C 0.03308 0.20208 0.03112 0.21018 0.07826 0.2194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5" grpId="0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80ABC88-E061-46D1-8DB4-30D37C2CB1E7}"/>
              </a:ext>
            </a:extLst>
          </p:cNvPr>
          <p:cNvSpPr/>
          <p:nvPr/>
        </p:nvSpPr>
        <p:spPr>
          <a:xfrm>
            <a:off x="371910" y="2807273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⇒運動量の水平成分は保存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5F5E4AE-ED82-4D60-81E0-1E74B881AEAC}"/>
              </a:ext>
            </a:extLst>
          </p:cNvPr>
          <p:cNvSpPr/>
          <p:nvPr/>
        </p:nvSpPr>
        <p:spPr>
          <a:xfrm>
            <a:off x="435452" y="862708"/>
            <a:ext cx="11343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運動量は、　　　のみがはたらいているとき、保存する。 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（内力による力積は打ち消される）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AFED995-E6A8-45CA-846C-C3295CACE0A5}"/>
                  </a:ext>
                </a:extLst>
              </p:cNvPr>
              <p:cNvSpPr/>
              <p:nvPr/>
            </p:nvSpPr>
            <p:spPr>
              <a:xfrm>
                <a:off x="428237" y="1779965"/>
                <a:ext cx="117225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垂直抗力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2400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の水平成分は、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同じ大きさで逆向き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で、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同じ時間だけはたらく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から、水平方向の力積は同じ大きさで、逆符号　⇒打ち消される。</a:t>
                </a:r>
                <a:endParaRPr lang="ja-JP" altLang="en-US" sz="9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AFED995-E6A8-45CA-846C-C3295CACE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7" y="1779965"/>
                <a:ext cx="11722514" cy="830997"/>
              </a:xfrm>
              <a:prstGeom prst="rect">
                <a:avLst/>
              </a:prstGeom>
              <a:blipFill>
                <a:blip r:embed="rId2"/>
                <a:stretch>
                  <a:fillRect l="-780" t="-8088" r="-364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F77F887-A4C4-4B13-AA73-4C0E48D290D8}"/>
              </a:ext>
            </a:extLst>
          </p:cNvPr>
          <p:cNvSpPr/>
          <p:nvPr/>
        </p:nvSpPr>
        <p:spPr>
          <a:xfrm>
            <a:off x="1981077" y="84948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内力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7861145-6EFA-4649-9605-206F543B7510}"/>
              </a:ext>
            </a:extLst>
          </p:cNvPr>
          <p:cNvGrpSpPr/>
          <p:nvPr/>
        </p:nvGrpSpPr>
        <p:grpSpPr>
          <a:xfrm>
            <a:off x="4191646" y="2719594"/>
            <a:ext cx="7747640" cy="3528124"/>
            <a:chOff x="1257464" y="2268796"/>
            <a:chExt cx="9065096" cy="4128068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022E6EA9-0891-452C-B80F-F282B29A79A0}"/>
                </a:ext>
              </a:extLst>
            </p:cNvPr>
            <p:cNvGrpSpPr/>
            <p:nvPr/>
          </p:nvGrpSpPr>
          <p:grpSpPr>
            <a:xfrm>
              <a:off x="7199222" y="3429000"/>
              <a:ext cx="2736304" cy="2066828"/>
              <a:chOff x="2063552" y="3378396"/>
              <a:chExt cx="2736304" cy="2066828"/>
            </a:xfrm>
          </p:grpSpPr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326A254D-B38B-4DAE-BE3E-865CE9C2907E}"/>
                  </a:ext>
                </a:extLst>
              </p:cNvPr>
              <p:cNvSpPr/>
              <p:nvPr/>
            </p:nvSpPr>
            <p:spPr>
              <a:xfrm>
                <a:off x="2445824" y="3378396"/>
                <a:ext cx="2338351" cy="1256860"/>
              </a:xfrm>
              <a:custGeom>
                <a:avLst/>
                <a:gdLst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860"/>
                  <a:gd name="connsiteX1" fmla="*/ 837619 w 2338351"/>
                  <a:gd name="connsiteY1" fmla="*/ 991181 h 1256860"/>
                  <a:gd name="connsiteX2" fmla="*/ 2338351 w 2338351"/>
                  <a:gd name="connsiteY2" fmla="*/ 1256427 h 125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351" h="1256860">
                    <a:moveTo>
                      <a:pt x="0" y="0"/>
                    </a:moveTo>
                    <a:cubicBezTo>
                      <a:pt x="147166" y="593312"/>
                      <a:pt x="385072" y="795737"/>
                      <a:pt x="837619" y="991181"/>
                    </a:cubicBezTo>
                    <a:cubicBezTo>
                      <a:pt x="1290166" y="1186625"/>
                      <a:pt x="1789827" y="1263407"/>
                      <a:pt x="2338351" y="1256427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43CD778B-2382-4CFA-8A4B-07F4231DB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429000"/>
                <a:ext cx="0" cy="201622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46983C8-9C6E-4B39-A11F-4A57A8774D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3552" y="5445224"/>
                <a:ext cx="27363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BD06545-5F59-4385-AF90-912C49811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6039" y="5589240"/>
              <a:ext cx="390652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F5F2C2F5-B3E3-4A9A-89F2-F192E291C271}"/>
                </a:ext>
              </a:extLst>
            </p:cNvPr>
            <p:cNvSpPr/>
            <p:nvPr/>
          </p:nvSpPr>
          <p:spPr>
            <a:xfrm>
              <a:off x="3780082" y="402321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44F56692-E871-4C76-82BD-DFA0693D1439}"/>
                </a:ext>
              </a:extLst>
            </p:cNvPr>
            <p:cNvGrpSpPr/>
            <p:nvPr/>
          </p:nvGrpSpPr>
          <p:grpSpPr>
            <a:xfrm>
              <a:off x="2553608" y="3427904"/>
              <a:ext cx="2736304" cy="2066828"/>
              <a:chOff x="2063552" y="3378396"/>
              <a:chExt cx="2736304" cy="2066828"/>
            </a:xfrm>
          </p:grpSpPr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D466800-E2E7-4A7E-803B-7A55C906BECF}"/>
                  </a:ext>
                </a:extLst>
              </p:cNvPr>
              <p:cNvSpPr/>
              <p:nvPr/>
            </p:nvSpPr>
            <p:spPr>
              <a:xfrm>
                <a:off x="2445824" y="3378396"/>
                <a:ext cx="2338351" cy="1256860"/>
              </a:xfrm>
              <a:custGeom>
                <a:avLst/>
                <a:gdLst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860"/>
                  <a:gd name="connsiteX1" fmla="*/ 837619 w 2338351"/>
                  <a:gd name="connsiteY1" fmla="*/ 991181 h 1256860"/>
                  <a:gd name="connsiteX2" fmla="*/ 2338351 w 2338351"/>
                  <a:gd name="connsiteY2" fmla="*/ 1256427 h 125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351" h="1256860">
                    <a:moveTo>
                      <a:pt x="0" y="0"/>
                    </a:moveTo>
                    <a:cubicBezTo>
                      <a:pt x="147166" y="593312"/>
                      <a:pt x="385072" y="795737"/>
                      <a:pt x="837619" y="991181"/>
                    </a:cubicBezTo>
                    <a:cubicBezTo>
                      <a:pt x="1290166" y="1186625"/>
                      <a:pt x="1789827" y="1263407"/>
                      <a:pt x="2338351" y="1256427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19EE8950-2FB4-42D9-98E8-8957133EF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429000"/>
                <a:ext cx="0" cy="201622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0CAEBF97-D825-44E0-8EF4-46FBCE715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3552" y="5445224"/>
                <a:ext cx="27363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31FA36AF-29B3-4B92-AE43-33261C237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7464" y="5588144"/>
              <a:ext cx="48245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4971BFC5-CCB7-443A-A35B-D62EF358B0FF}"/>
                    </a:ext>
                  </a:extLst>
                </p:cNvPr>
                <p:cNvSpPr txBox="1"/>
                <p:nvPr/>
              </p:nvSpPr>
              <p:spPr>
                <a:xfrm>
                  <a:off x="7671296" y="4711232"/>
                  <a:ext cx="930291" cy="5761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𝒎𝒈</m:t>
                        </m:r>
                      </m:oMath>
                    </m:oMathPara>
                  </a14:m>
                  <a:endParaRPr kumimoji="1" lang="ja-JP" altLang="en-US" sz="3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4971BFC5-CCB7-443A-A35B-D62EF358B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1296" y="4711232"/>
                  <a:ext cx="930291" cy="576181"/>
                </a:xfrm>
                <a:prstGeom prst="rect">
                  <a:avLst/>
                </a:prstGeom>
                <a:blipFill>
                  <a:blip r:embed="rId3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75CC02A3-A8A8-443B-8F4E-91A1BC010D75}"/>
                    </a:ext>
                  </a:extLst>
                </p:cNvPr>
                <p:cNvSpPr txBox="1"/>
                <p:nvPr/>
              </p:nvSpPr>
              <p:spPr>
                <a:xfrm>
                  <a:off x="9343282" y="2268796"/>
                  <a:ext cx="592686" cy="64820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kumimoji="1"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75CC02A3-A8A8-443B-8F4E-91A1BC010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282" y="2268796"/>
                  <a:ext cx="592686" cy="6482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61BCFE4-B9DC-46A9-9F78-270C4526A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8681" y="4465108"/>
              <a:ext cx="798618" cy="151353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35643FAF-754E-4593-8A3D-B7F8FDF2FE0C}"/>
                    </a:ext>
                  </a:extLst>
                </p:cNvPr>
                <p:cNvSpPr txBox="1"/>
                <p:nvPr/>
              </p:nvSpPr>
              <p:spPr>
                <a:xfrm>
                  <a:off x="4122972" y="5926971"/>
                  <a:ext cx="692497" cy="430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𝑴𝒈</m:t>
                        </m:r>
                      </m:oMath>
                    </m:oMathPara>
                  </a14:m>
                  <a:endParaRPr kumimoji="1" lang="ja-JP" altLang="en-US" sz="2400" b="1" dirty="0">
                    <a:solidFill>
                      <a:srgbClr val="0070C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35643FAF-754E-4593-8A3D-B7F8FDF2F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972" y="5926971"/>
                  <a:ext cx="692497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14433" r="-15464" b="-3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EA08EA8B-8EE5-40E4-9181-A9DC2F8C3662}"/>
                </a:ext>
              </a:extLst>
            </p:cNvPr>
            <p:cNvCxnSpPr/>
            <p:nvPr/>
          </p:nvCxnSpPr>
          <p:spPr>
            <a:xfrm>
              <a:off x="3983182" y="4978180"/>
              <a:ext cx="45553" cy="1418684"/>
            </a:xfrm>
            <a:prstGeom prst="straightConnector1">
              <a:avLst/>
            </a:prstGeom>
            <a:ln w="793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5716D6D6-8A7D-4BEE-AB93-B51422A17CB4}"/>
                    </a:ext>
                  </a:extLst>
                </p:cNvPr>
                <p:cNvSpPr txBox="1"/>
                <p:nvPr/>
              </p:nvSpPr>
              <p:spPr>
                <a:xfrm>
                  <a:off x="2564907" y="5680749"/>
                  <a:ext cx="459519" cy="5041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kumimoji="1" lang="ja-JP" altLang="en-US" sz="2800" b="1" dirty="0">
                    <a:solidFill>
                      <a:srgbClr val="0070C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5716D6D6-8A7D-4BEE-AB93-B51422A17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907" y="5680749"/>
                  <a:ext cx="459519" cy="5041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DB0BBBBD-5A34-4E1A-927B-1DEC5B713F1A}"/>
                </a:ext>
              </a:extLst>
            </p:cNvPr>
            <p:cNvCxnSpPr/>
            <p:nvPr/>
          </p:nvCxnSpPr>
          <p:spPr>
            <a:xfrm flipH="1" flipV="1">
              <a:off x="4996566" y="3539437"/>
              <a:ext cx="61746" cy="1923002"/>
            </a:xfrm>
            <a:prstGeom prst="straightConnector1">
              <a:avLst/>
            </a:prstGeom>
            <a:ln w="793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BBA9A3C6-37D8-4077-8004-414284B93C85}"/>
                    </a:ext>
                  </a:extLst>
                </p:cNvPr>
                <p:cNvSpPr/>
                <p:nvPr/>
              </p:nvSpPr>
              <p:spPr>
                <a:xfrm>
                  <a:off x="4687091" y="2988241"/>
                  <a:ext cx="782495" cy="61219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900" dirty="0">
                    <a:solidFill>
                      <a:srgbClr val="0070C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BBA9A3C6-37D8-4077-8004-414284B93C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91" y="2988241"/>
                  <a:ext cx="782495" cy="6121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8AC77DC5-9F5D-4372-A94F-05E9EAAD17B1}"/>
                </a:ext>
              </a:extLst>
            </p:cNvPr>
            <p:cNvSpPr/>
            <p:nvPr/>
          </p:nvSpPr>
          <p:spPr>
            <a:xfrm>
              <a:off x="2347989" y="2582136"/>
              <a:ext cx="2329855" cy="468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台にはたらく力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9E5FB013-3F0B-4EAF-8D50-B5CBC7B94A34}"/>
                </a:ext>
              </a:extLst>
            </p:cNvPr>
            <p:cNvSpPr/>
            <p:nvPr/>
          </p:nvSpPr>
          <p:spPr>
            <a:xfrm>
              <a:off x="5760127" y="2524081"/>
              <a:ext cx="2631824" cy="468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物体にはたらく力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8D208622-BA08-4CF1-9F05-5B4EA97F78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2015" y="4455262"/>
              <a:ext cx="793183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EFA8DD9B-0127-4FFE-8C2D-480E80E91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2150" y="4436979"/>
              <a:ext cx="13062" cy="154166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C5E6E4CA-26C5-4BE2-8F40-D3E3909CB816}"/>
                </a:ext>
              </a:extLst>
            </p:cNvPr>
            <p:cNvSpPr/>
            <p:nvPr/>
          </p:nvSpPr>
          <p:spPr>
            <a:xfrm>
              <a:off x="8433078" y="402321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07F11FDC-CF40-44EA-8399-94F35E08337E}"/>
                </a:ext>
              </a:extLst>
            </p:cNvPr>
            <p:cNvGrpSpPr/>
            <p:nvPr/>
          </p:nvGrpSpPr>
          <p:grpSpPr>
            <a:xfrm rot="10800000">
              <a:off x="8605646" y="2865198"/>
              <a:ext cx="805149" cy="1541668"/>
              <a:chOff x="3244550" y="4589379"/>
              <a:chExt cx="805149" cy="1541668"/>
            </a:xfrm>
          </p:grpSpPr>
          <p:cxnSp>
            <p:nvCxnSpPr>
              <p:cNvPr id="88" name="直線矢印コネクタ 87">
                <a:extLst>
                  <a:ext uri="{FF2B5EF4-FFF2-40B4-BE49-F238E27FC236}">
                    <a16:creationId xmlns:a16="http://schemas.microsoft.com/office/drawing/2014/main" id="{10A2DDFE-8AA2-4E8B-96D3-2273F3266B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081" y="4617508"/>
                <a:ext cx="798618" cy="151353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>
                <a:extLst>
                  <a:ext uri="{FF2B5EF4-FFF2-40B4-BE49-F238E27FC236}">
                    <a16:creationId xmlns:a16="http://schemas.microsoft.com/office/drawing/2014/main" id="{99A4A903-92DA-4795-AEE8-284D26BC2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415" y="4607662"/>
                <a:ext cx="793183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FDBFA284-8173-4524-A460-95A244FEFF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4550" y="4589379"/>
                <a:ext cx="13062" cy="154166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D379DF30-C093-433D-9E3F-9A169F0FCB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3429" y="2812968"/>
              <a:ext cx="0" cy="156577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1311679C-947B-48A9-8807-48842F9C69BA}"/>
                </a:ext>
              </a:extLst>
            </p:cNvPr>
            <p:cNvCxnSpPr>
              <a:cxnSpLocks/>
            </p:cNvCxnSpPr>
            <p:nvPr/>
          </p:nvCxnSpPr>
          <p:spPr>
            <a:xfrm>
              <a:off x="8654758" y="4203161"/>
              <a:ext cx="0" cy="2093467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1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F09C724-862D-4F41-8147-F57BE30D592E}"/>
              </a:ext>
            </a:extLst>
          </p:cNvPr>
          <p:cNvSpPr txBox="1">
            <a:spLocks/>
          </p:cNvSpPr>
          <p:nvPr/>
        </p:nvSpPr>
        <p:spPr>
          <a:xfrm>
            <a:off x="252123" y="968782"/>
            <a:ext cx="3641698" cy="9242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ja-JP" altLang="en-US" sz="4000" b="1" dirty="0"/>
              <a:t>〇斜め衝突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C48510B-7AE4-4304-83B3-4DCC81A7456A}"/>
              </a:ext>
            </a:extLst>
          </p:cNvPr>
          <p:cNvSpPr/>
          <p:nvPr/>
        </p:nvSpPr>
        <p:spPr>
          <a:xfrm>
            <a:off x="500005" y="1691259"/>
            <a:ext cx="4763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平面上での２物体の衝突においても運動量保存則を考えることができる。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運動量は、ベクトルであるから、任意の２方向に分解して考える。</a:t>
            </a:r>
          </a:p>
        </p:txBody>
      </p:sp>
      <p:sp>
        <p:nvSpPr>
          <p:cNvPr id="51" name="円/楕円 15">
            <a:extLst>
              <a:ext uri="{FF2B5EF4-FFF2-40B4-BE49-F238E27FC236}">
                <a16:creationId xmlns:a16="http://schemas.microsoft.com/office/drawing/2014/main" id="{B5E0D09B-B35A-4649-8D73-BD1A93126C5D}"/>
              </a:ext>
            </a:extLst>
          </p:cNvPr>
          <p:cNvSpPr/>
          <p:nvPr/>
        </p:nvSpPr>
        <p:spPr>
          <a:xfrm>
            <a:off x="6667243" y="5417734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円/楕円 15">
            <a:extLst>
              <a:ext uri="{FF2B5EF4-FFF2-40B4-BE49-F238E27FC236}">
                <a16:creationId xmlns:a16="http://schemas.microsoft.com/office/drawing/2014/main" id="{564F086E-24BB-4892-9405-A327822234D4}"/>
              </a:ext>
            </a:extLst>
          </p:cNvPr>
          <p:cNvSpPr/>
          <p:nvPr/>
        </p:nvSpPr>
        <p:spPr>
          <a:xfrm>
            <a:off x="9365490" y="3721598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24C172A0-396C-4CC3-91D2-55E01423F728}"/>
              </a:ext>
            </a:extLst>
          </p:cNvPr>
          <p:cNvCxnSpPr>
            <a:cxnSpLocks/>
          </p:cNvCxnSpPr>
          <p:nvPr/>
        </p:nvCxnSpPr>
        <p:spPr>
          <a:xfrm flipV="1">
            <a:off x="6972263" y="4118915"/>
            <a:ext cx="1024761" cy="136496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13961EF8-1FA5-4CDC-BA12-7802B35F141D}"/>
              </a:ext>
            </a:extLst>
          </p:cNvPr>
          <p:cNvCxnSpPr>
            <a:cxnSpLocks/>
          </p:cNvCxnSpPr>
          <p:nvPr/>
        </p:nvCxnSpPr>
        <p:spPr>
          <a:xfrm flipV="1">
            <a:off x="6887249" y="4135909"/>
            <a:ext cx="0" cy="129189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4F05441-7F1F-4D7A-B8D7-1503FD0F5BF6}"/>
                  </a:ext>
                </a:extLst>
              </p:cNvPr>
              <p:cNvSpPr txBox="1"/>
              <p:nvPr/>
            </p:nvSpPr>
            <p:spPr>
              <a:xfrm>
                <a:off x="6110733" y="794809"/>
                <a:ext cx="8253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4F05441-7F1F-4D7A-B8D7-1503FD0F5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33" y="794809"/>
                <a:ext cx="82535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AAF8D19-2523-4795-AEE9-6C6CECF855AB}"/>
              </a:ext>
            </a:extLst>
          </p:cNvPr>
          <p:cNvCxnSpPr>
            <a:cxnSpLocks/>
          </p:cNvCxnSpPr>
          <p:nvPr/>
        </p:nvCxnSpPr>
        <p:spPr>
          <a:xfrm flipH="1">
            <a:off x="6869867" y="4128222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CEF78BB-6048-4DC2-802D-7AA0C4D99BD1}"/>
              </a:ext>
            </a:extLst>
          </p:cNvPr>
          <p:cNvCxnSpPr>
            <a:cxnSpLocks/>
          </p:cNvCxnSpPr>
          <p:nvPr/>
        </p:nvCxnSpPr>
        <p:spPr>
          <a:xfrm flipH="1">
            <a:off x="7992505" y="3342662"/>
            <a:ext cx="609734" cy="79687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BC1FA3C-BCA3-4E01-8711-8D57F8DC9E70}"/>
              </a:ext>
            </a:extLst>
          </p:cNvPr>
          <p:cNvCxnSpPr>
            <a:cxnSpLocks/>
          </p:cNvCxnSpPr>
          <p:nvPr/>
        </p:nvCxnSpPr>
        <p:spPr>
          <a:xfrm>
            <a:off x="8009030" y="4145229"/>
            <a:ext cx="1" cy="145107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0CA0580-772B-4088-8661-7E5F5F1B6AFD}"/>
              </a:ext>
            </a:extLst>
          </p:cNvPr>
          <p:cNvCxnSpPr>
            <a:cxnSpLocks/>
          </p:cNvCxnSpPr>
          <p:nvPr/>
        </p:nvCxnSpPr>
        <p:spPr>
          <a:xfrm>
            <a:off x="7006757" y="5606519"/>
            <a:ext cx="104289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5456600-BE29-48D2-B1BC-B04CE365246E}"/>
              </a:ext>
            </a:extLst>
          </p:cNvPr>
          <p:cNvCxnSpPr>
            <a:cxnSpLocks/>
          </p:cNvCxnSpPr>
          <p:nvPr/>
        </p:nvCxnSpPr>
        <p:spPr>
          <a:xfrm>
            <a:off x="7014432" y="1640830"/>
            <a:ext cx="10428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F42DF03B-BD6F-4AAC-A053-7B363BCD76D4}"/>
              </a:ext>
            </a:extLst>
          </p:cNvPr>
          <p:cNvCxnSpPr>
            <a:cxnSpLocks/>
          </p:cNvCxnSpPr>
          <p:nvPr/>
        </p:nvCxnSpPr>
        <p:spPr>
          <a:xfrm>
            <a:off x="6888345" y="1797615"/>
            <a:ext cx="0" cy="97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065EB35-ABAB-4914-AFCC-23B758D732AA}"/>
              </a:ext>
            </a:extLst>
          </p:cNvPr>
          <p:cNvCxnSpPr>
            <a:cxnSpLocks/>
          </p:cNvCxnSpPr>
          <p:nvPr/>
        </p:nvCxnSpPr>
        <p:spPr>
          <a:xfrm>
            <a:off x="6993095" y="1748438"/>
            <a:ext cx="964459" cy="975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A9F3D513-43AE-4F24-ADC7-2771F2B2413F}"/>
              </a:ext>
            </a:extLst>
          </p:cNvPr>
          <p:cNvCxnSpPr>
            <a:cxnSpLocks/>
          </p:cNvCxnSpPr>
          <p:nvPr/>
        </p:nvCxnSpPr>
        <p:spPr>
          <a:xfrm flipH="1">
            <a:off x="6884121" y="2780743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61EB70D-F57D-4BAF-8F77-5C89AB6B7140}"/>
              </a:ext>
            </a:extLst>
          </p:cNvPr>
          <p:cNvCxnSpPr>
            <a:cxnSpLocks/>
          </p:cNvCxnSpPr>
          <p:nvPr/>
        </p:nvCxnSpPr>
        <p:spPr>
          <a:xfrm>
            <a:off x="8010125" y="1633371"/>
            <a:ext cx="0" cy="11632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15">
            <a:extLst>
              <a:ext uri="{FF2B5EF4-FFF2-40B4-BE49-F238E27FC236}">
                <a16:creationId xmlns:a16="http://schemas.microsoft.com/office/drawing/2014/main" id="{46809DB0-A30E-4600-AB9A-DA7E52F173AC}"/>
              </a:ext>
            </a:extLst>
          </p:cNvPr>
          <p:cNvSpPr/>
          <p:nvPr/>
        </p:nvSpPr>
        <p:spPr>
          <a:xfrm>
            <a:off x="6702328" y="1479455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円/楕円 15">
            <a:extLst>
              <a:ext uri="{FF2B5EF4-FFF2-40B4-BE49-F238E27FC236}">
                <a16:creationId xmlns:a16="http://schemas.microsoft.com/office/drawing/2014/main" id="{E7F84EFD-7166-4CAB-A2C4-85D3EA697F94}"/>
              </a:ext>
            </a:extLst>
          </p:cNvPr>
          <p:cNvSpPr/>
          <p:nvPr/>
        </p:nvSpPr>
        <p:spPr>
          <a:xfrm>
            <a:off x="9117704" y="2631774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BC43A916-E522-4EDE-9B47-5A774B538FF7}"/>
              </a:ext>
            </a:extLst>
          </p:cNvPr>
          <p:cNvCxnSpPr>
            <a:cxnSpLocks/>
          </p:cNvCxnSpPr>
          <p:nvPr/>
        </p:nvCxnSpPr>
        <p:spPr>
          <a:xfrm>
            <a:off x="9666630" y="3885166"/>
            <a:ext cx="111306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E8FE250-C1D8-4C5A-ADDD-427774E6D677}"/>
              </a:ext>
            </a:extLst>
          </p:cNvPr>
          <p:cNvCxnSpPr>
            <a:cxnSpLocks/>
          </p:cNvCxnSpPr>
          <p:nvPr/>
        </p:nvCxnSpPr>
        <p:spPr>
          <a:xfrm>
            <a:off x="9586592" y="4015638"/>
            <a:ext cx="0" cy="6032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CC8B3363-DE21-421C-BA32-B0F954208848}"/>
              </a:ext>
            </a:extLst>
          </p:cNvPr>
          <p:cNvCxnSpPr>
            <a:cxnSpLocks/>
          </p:cNvCxnSpPr>
          <p:nvPr/>
        </p:nvCxnSpPr>
        <p:spPr>
          <a:xfrm>
            <a:off x="9665028" y="3973039"/>
            <a:ext cx="1108088" cy="61294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C1440B8E-D439-49AA-BA19-87194D287DF4}"/>
              </a:ext>
            </a:extLst>
          </p:cNvPr>
          <p:cNvCxnSpPr>
            <a:cxnSpLocks/>
          </p:cNvCxnSpPr>
          <p:nvPr/>
        </p:nvCxnSpPr>
        <p:spPr>
          <a:xfrm flipH="1">
            <a:off x="9595524" y="4623796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BC4E9F34-1EF8-4885-A9F8-68AFDCAFC548}"/>
              </a:ext>
            </a:extLst>
          </p:cNvPr>
          <p:cNvCxnSpPr>
            <a:cxnSpLocks/>
          </p:cNvCxnSpPr>
          <p:nvPr/>
        </p:nvCxnSpPr>
        <p:spPr>
          <a:xfrm>
            <a:off x="10780735" y="3849200"/>
            <a:ext cx="0" cy="7444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C75744D7-1560-4AFC-9AEB-4867EAE889DB}"/>
              </a:ext>
            </a:extLst>
          </p:cNvPr>
          <p:cNvCxnSpPr>
            <a:cxnSpLocks/>
          </p:cNvCxnSpPr>
          <p:nvPr/>
        </p:nvCxnSpPr>
        <p:spPr>
          <a:xfrm flipV="1">
            <a:off x="9413952" y="2013821"/>
            <a:ext cx="1017087" cy="675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A077944A-E276-4976-B34E-B5CB4A239EC0}"/>
              </a:ext>
            </a:extLst>
          </p:cNvPr>
          <p:cNvCxnSpPr>
            <a:cxnSpLocks/>
          </p:cNvCxnSpPr>
          <p:nvPr/>
        </p:nvCxnSpPr>
        <p:spPr>
          <a:xfrm flipV="1">
            <a:off x="9328938" y="1994086"/>
            <a:ext cx="0" cy="638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C3632644-C97C-4614-9AA6-3773342BCCBE}"/>
              </a:ext>
            </a:extLst>
          </p:cNvPr>
          <p:cNvCxnSpPr>
            <a:cxnSpLocks/>
          </p:cNvCxnSpPr>
          <p:nvPr/>
        </p:nvCxnSpPr>
        <p:spPr>
          <a:xfrm flipH="1">
            <a:off x="9311556" y="1984754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55441539-DD65-44C3-954B-A9AE0920E473}"/>
              </a:ext>
            </a:extLst>
          </p:cNvPr>
          <p:cNvCxnSpPr>
            <a:cxnSpLocks/>
          </p:cNvCxnSpPr>
          <p:nvPr/>
        </p:nvCxnSpPr>
        <p:spPr>
          <a:xfrm>
            <a:off x="10450720" y="2033557"/>
            <a:ext cx="0" cy="7680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8BE72904-061B-4DB7-9E34-5A344886DC49}"/>
              </a:ext>
            </a:extLst>
          </p:cNvPr>
          <p:cNvCxnSpPr>
            <a:cxnSpLocks/>
          </p:cNvCxnSpPr>
          <p:nvPr/>
        </p:nvCxnSpPr>
        <p:spPr>
          <a:xfrm>
            <a:off x="9448446" y="2811788"/>
            <a:ext cx="10428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14E7723-069D-41B6-943A-212605CE1339}"/>
              </a:ext>
            </a:extLst>
          </p:cNvPr>
          <p:cNvCxnSpPr>
            <a:cxnSpLocks/>
          </p:cNvCxnSpPr>
          <p:nvPr/>
        </p:nvCxnSpPr>
        <p:spPr>
          <a:xfrm flipH="1" flipV="1">
            <a:off x="8026493" y="2739427"/>
            <a:ext cx="588903" cy="61639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88D1633-FCE6-4EB9-AFCB-59F777E48D80}"/>
              </a:ext>
            </a:extLst>
          </p:cNvPr>
          <p:cNvCxnSpPr>
            <a:cxnSpLocks/>
          </p:cNvCxnSpPr>
          <p:nvPr/>
        </p:nvCxnSpPr>
        <p:spPr>
          <a:xfrm flipH="1" flipV="1">
            <a:off x="8619648" y="3372052"/>
            <a:ext cx="719374" cy="41136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9634F46-1E82-4522-9443-203ADBC97B77}"/>
              </a:ext>
            </a:extLst>
          </p:cNvPr>
          <p:cNvCxnSpPr>
            <a:cxnSpLocks/>
            <a:stCxn id="66" idx="3"/>
          </p:cNvCxnSpPr>
          <p:nvPr/>
        </p:nvCxnSpPr>
        <p:spPr>
          <a:xfrm flipH="1">
            <a:off x="8601010" y="2907714"/>
            <a:ext cx="564038" cy="45227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978F025A-0D9F-4BAE-A5A3-28753B6A2FC8}"/>
                  </a:ext>
                </a:extLst>
              </p:cNvPr>
              <p:cNvSpPr txBox="1"/>
              <p:nvPr/>
            </p:nvSpPr>
            <p:spPr>
              <a:xfrm>
                <a:off x="5888162" y="2243159"/>
                <a:ext cx="806566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978F025A-0D9F-4BAE-A5A3-28753B6A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62" y="2243159"/>
                <a:ext cx="806566" cy="597728"/>
              </a:xfrm>
              <a:prstGeom prst="rect">
                <a:avLst/>
              </a:prstGeom>
              <a:blipFill>
                <a:blip r:embed="rId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1F8C2EA-3BC7-46AC-B503-B3A1DF73F535}"/>
                  </a:ext>
                </a:extLst>
              </p:cNvPr>
              <p:cNvSpPr txBox="1"/>
              <p:nvPr/>
            </p:nvSpPr>
            <p:spPr>
              <a:xfrm>
                <a:off x="7935147" y="981200"/>
                <a:ext cx="792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1F8C2EA-3BC7-46AC-B503-B3A1DF73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147" y="981200"/>
                <a:ext cx="7929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3C87C418-B000-4979-93EF-BB2A32349913}"/>
                  </a:ext>
                </a:extLst>
              </p:cNvPr>
              <p:cNvSpPr txBox="1"/>
              <p:nvPr/>
            </p:nvSpPr>
            <p:spPr>
              <a:xfrm>
                <a:off x="7969136" y="2205882"/>
                <a:ext cx="87453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3C87C418-B000-4979-93EF-BB2A32349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136" y="2205882"/>
                <a:ext cx="87453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BFD9086-1344-430B-9FD5-7BEA4E3D8EBA}"/>
                  </a:ext>
                </a:extLst>
              </p:cNvPr>
              <p:cNvSpPr txBox="1"/>
              <p:nvPr/>
            </p:nvSpPr>
            <p:spPr>
              <a:xfrm>
                <a:off x="9092948" y="1277229"/>
                <a:ext cx="925189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BFD9086-1344-430B-9FD5-7BEA4E3D8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8" y="1277229"/>
                <a:ext cx="925189" cy="597728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C4A0908D-08AD-4490-B527-D154D890EEE7}"/>
                  </a:ext>
                </a:extLst>
              </p:cNvPr>
              <p:cNvSpPr txBox="1"/>
              <p:nvPr/>
            </p:nvSpPr>
            <p:spPr>
              <a:xfrm>
                <a:off x="10547873" y="2587429"/>
                <a:ext cx="9115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C4A0908D-08AD-4490-B527-D154D890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873" y="2587429"/>
                <a:ext cx="91159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DBF5C8A2-559F-4F25-AC11-BDFD57CC49F3}"/>
                  </a:ext>
                </a:extLst>
              </p:cNvPr>
              <p:cNvSpPr txBox="1"/>
              <p:nvPr/>
            </p:nvSpPr>
            <p:spPr>
              <a:xfrm>
                <a:off x="10423982" y="1266266"/>
                <a:ext cx="105407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DBF5C8A2-559F-4F25-AC11-BDFD57CC4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982" y="1266266"/>
                <a:ext cx="105407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CA28901E-16E9-49D8-AC35-20B912F7477B}"/>
                  </a:ext>
                </a:extLst>
              </p:cNvPr>
              <p:cNvSpPr txBox="1"/>
              <p:nvPr/>
            </p:nvSpPr>
            <p:spPr>
              <a:xfrm>
                <a:off x="5875006" y="5466582"/>
                <a:ext cx="8372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CA28901E-16E9-49D8-AC35-20B912F74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06" y="5466582"/>
                <a:ext cx="83721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1CF5F3B-3349-4828-AA5E-E628E5A396DE}"/>
                  </a:ext>
                </a:extLst>
              </p:cNvPr>
              <p:cNvSpPr txBox="1"/>
              <p:nvPr/>
            </p:nvSpPr>
            <p:spPr>
              <a:xfrm>
                <a:off x="6047140" y="3875703"/>
                <a:ext cx="81727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1CF5F3B-3349-4828-AA5E-E628E5A39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140" y="3875703"/>
                <a:ext cx="817275" cy="597728"/>
              </a:xfrm>
              <a:prstGeom prst="rect">
                <a:avLst/>
              </a:prstGeom>
              <a:blipFill>
                <a:blip r:embed="rId1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C7E58D95-4964-4C9A-9C82-AE8B7DCAB8C1}"/>
                  </a:ext>
                </a:extLst>
              </p:cNvPr>
              <p:cNvSpPr txBox="1"/>
              <p:nvPr/>
            </p:nvSpPr>
            <p:spPr>
              <a:xfrm>
                <a:off x="8107281" y="5462199"/>
                <a:ext cx="8036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C7E58D95-4964-4C9A-9C82-AE8B7DCA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281" y="5462199"/>
                <a:ext cx="80368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B6BB4F9A-8190-4DDF-98F4-9B21F93FD292}"/>
                  </a:ext>
                </a:extLst>
              </p:cNvPr>
              <p:cNvSpPr txBox="1"/>
              <p:nvPr/>
            </p:nvSpPr>
            <p:spPr>
              <a:xfrm>
                <a:off x="8022858" y="3871319"/>
                <a:ext cx="8905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B6BB4F9A-8190-4DDF-98F4-9B21F93FD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858" y="3871319"/>
                <a:ext cx="890564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9702F0A-0049-46F8-AF27-17F22F4094BF}"/>
                  </a:ext>
                </a:extLst>
              </p:cNvPr>
              <p:cNvSpPr txBox="1"/>
              <p:nvPr/>
            </p:nvSpPr>
            <p:spPr>
              <a:xfrm>
                <a:off x="9284817" y="4712259"/>
                <a:ext cx="935897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9702F0A-0049-46F8-AF27-17F22F40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817" y="4712259"/>
                <a:ext cx="935897" cy="597728"/>
              </a:xfrm>
              <a:prstGeom prst="rect">
                <a:avLst/>
              </a:prstGeom>
              <a:blipFill>
                <a:blip r:embed="rId1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5AB9DD66-E57F-4C2E-8AF7-E7602B114A25}"/>
                  </a:ext>
                </a:extLst>
              </p:cNvPr>
              <p:cNvSpPr txBox="1"/>
              <p:nvPr/>
            </p:nvSpPr>
            <p:spPr>
              <a:xfrm>
                <a:off x="10910782" y="3634495"/>
                <a:ext cx="9223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5AB9DD66-E57F-4C2E-8AF7-E7602B114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782" y="3634495"/>
                <a:ext cx="922304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DE192A80-8A4A-4765-A167-2C43DF7A1430}"/>
                  </a:ext>
                </a:extLst>
              </p:cNvPr>
              <p:cNvSpPr txBox="1"/>
              <p:nvPr/>
            </p:nvSpPr>
            <p:spPr>
              <a:xfrm>
                <a:off x="10661901" y="4556570"/>
                <a:ext cx="107010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5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DE192A80-8A4A-4765-A167-2C43DF7A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901" y="4556570"/>
                <a:ext cx="10701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 animBg="1"/>
      <p:bldP spid="66" grpId="0" animBg="1"/>
      <p:bldP spid="80" grpId="0"/>
      <p:bldP spid="81" grpId="0"/>
      <p:bldP spid="83" grpId="0"/>
      <p:bldP spid="84" grpId="0"/>
      <p:bldP spid="85" grpId="0"/>
      <p:bldP spid="87" grpId="0"/>
      <p:bldP spid="88" grpId="0"/>
      <p:bldP spid="90" grpId="0"/>
      <p:bldP spid="9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9AD0657-AA27-48BB-883B-AFB21935A51B}"/>
              </a:ext>
            </a:extLst>
          </p:cNvPr>
          <p:cNvSpPr/>
          <p:nvPr/>
        </p:nvSpPr>
        <p:spPr>
          <a:xfrm>
            <a:off x="945445" y="1805563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　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EE2349B-2002-46E8-B4D7-482C8521BAD1}"/>
                  </a:ext>
                </a:extLst>
              </p:cNvPr>
              <p:cNvSpPr/>
              <p:nvPr/>
            </p:nvSpPr>
            <p:spPr>
              <a:xfrm>
                <a:off x="1406980" y="2613199"/>
                <a:ext cx="1522796" cy="658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EE2349B-2002-46E8-B4D7-482C8521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80" y="2613199"/>
                <a:ext cx="1522796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CEE8116E-7225-41F1-A720-D1D633FE5896}"/>
                  </a:ext>
                </a:extLst>
              </p:cNvPr>
              <p:cNvSpPr/>
              <p:nvPr/>
            </p:nvSpPr>
            <p:spPr>
              <a:xfrm>
                <a:off x="2466852" y="2606271"/>
                <a:ext cx="330910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𝒎𝒗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CEE8116E-7225-41F1-A720-D1D633FE5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852" y="2606271"/>
                <a:ext cx="330910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楕円 56">
            <a:extLst>
              <a:ext uri="{FF2B5EF4-FFF2-40B4-BE49-F238E27FC236}">
                <a16:creationId xmlns:a16="http://schemas.microsoft.com/office/drawing/2014/main" id="{1536BD15-39F1-4466-973A-797240944D9E}"/>
              </a:ext>
            </a:extLst>
          </p:cNvPr>
          <p:cNvSpPr/>
          <p:nvPr/>
        </p:nvSpPr>
        <p:spPr>
          <a:xfrm>
            <a:off x="9246612" y="4764854"/>
            <a:ext cx="261111" cy="26111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E25BEF-0768-4B6C-BE4B-641566979F8B}"/>
              </a:ext>
            </a:extLst>
          </p:cNvPr>
          <p:cNvCxnSpPr>
            <a:cxnSpLocks/>
          </p:cNvCxnSpPr>
          <p:nvPr/>
        </p:nvCxnSpPr>
        <p:spPr>
          <a:xfrm flipH="1">
            <a:off x="6215143" y="5556463"/>
            <a:ext cx="5671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DFBAF027-1CAD-438D-A8D5-5355698150A2}"/>
              </a:ext>
            </a:extLst>
          </p:cNvPr>
          <p:cNvCxnSpPr>
            <a:cxnSpLocks/>
          </p:cNvCxnSpPr>
          <p:nvPr/>
        </p:nvCxnSpPr>
        <p:spPr>
          <a:xfrm>
            <a:off x="9507723" y="4895409"/>
            <a:ext cx="530210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DB72B687-2588-4451-8BC2-1CBE952912DE}"/>
              </a:ext>
            </a:extLst>
          </p:cNvPr>
          <p:cNvGrpSpPr/>
          <p:nvPr/>
        </p:nvGrpSpPr>
        <p:grpSpPr>
          <a:xfrm>
            <a:off x="7364067" y="3228344"/>
            <a:ext cx="3383023" cy="2247864"/>
            <a:chOff x="8379187" y="1315683"/>
            <a:chExt cx="3383023" cy="2247864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B42F9C89-1E0D-40C5-B678-A421F60E9DB6}"/>
                </a:ext>
              </a:extLst>
            </p:cNvPr>
            <p:cNvGrpSpPr/>
            <p:nvPr/>
          </p:nvGrpSpPr>
          <p:grpSpPr>
            <a:xfrm>
              <a:off x="8379187" y="1315683"/>
              <a:ext cx="3383023" cy="2247864"/>
              <a:chOff x="2063552" y="3429000"/>
              <a:chExt cx="3383023" cy="2016224"/>
            </a:xfrm>
          </p:grpSpPr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4FDB9264-47AF-4113-9227-D93914BCB628}"/>
                  </a:ext>
                </a:extLst>
              </p:cNvPr>
              <p:cNvSpPr/>
              <p:nvPr/>
            </p:nvSpPr>
            <p:spPr>
              <a:xfrm>
                <a:off x="2294520" y="3450758"/>
                <a:ext cx="2994173" cy="1609357"/>
              </a:xfrm>
              <a:custGeom>
                <a:avLst/>
                <a:gdLst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427"/>
                  <a:gd name="connsiteX1" fmla="*/ 837619 w 2338351"/>
                  <a:gd name="connsiteY1" fmla="*/ 991181 h 1256427"/>
                  <a:gd name="connsiteX2" fmla="*/ 2338351 w 2338351"/>
                  <a:gd name="connsiteY2" fmla="*/ 1256427 h 1256427"/>
                  <a:gd name="connsiteX0" fmla="*/ 0 w 2338351"/>
                  <a:gd name="connsiteY0" fmla="*/ 0 h 1256860"/>
                  <a:gd name="connsiteX1" fmla="*/ 837619 w 2338351"/>
                  <a:gd name="connsiteY1" fmla="*/ 991181 h 1256860"/>
                  <a:gd name="connsiteX2" fmla="*/ 2338351 w 2338351"/>
                  <a:gd name="connsiteY2" fmla="*/ 1256427 h 1256860"/>
                  <a:gd name="connsiteX0" fmla="*/ 0 w 2338351"/>
                  <a:gd name="connsiteY0" fmla="*/ 0 h 1256461"/>
                  <a:gd name="connsiteX1" fmla="*/ 837619 w 2338351"/>
                  <a:gd name="connsiteY1" fmla="*/ 991181 h 1256461"/>
                  <a:gd name="connsiteX2" fmla="*/ 2338351 w 2338351"/>
                  <a:gd name="connsiteY2" fmla="*/ 1256427 h 1256461"/>
                  <a:gd name="connsiteX0" fmla="*/ 0 w 2338351"/>
                  <a:gd name="connsiteY0" fmla="*/ 0 h 1256557"/>
                  <a:gd name="connsiteX1" fmla="*/ 570468 w 2338351"/>
                  <a:gd name="connsiteY1" fmla="*/ 1047731 h 1256557"/>
                  <a:gd name="connsiteX2" fmla="*/ 2338351 w 2338351"/>
                  <a:gd name="connsiteY2" fmla="*/ 1256427 h 1256557"/>
                  <a:gd name="connsiteX0" fmla="*/ 0 w 2338351"/>
                  <a:gd name="connsiteY0" fmla="*/ 0 h 1257690"/>
                  <a:gd name="connsiteX1" fmla="*/ 570468 w 2338351"/>
                  <a:gd name="connsiteY1" fmla="*/ 1047731 h 1257690"/>
                  <a:gd name="connsiteX2" fmla="*/ 2338351 w 2338351"/>
                  <a:gd name="connsiteY2" fmla="*/ 1256427 h 125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351" h="1257690">
                    <a:moveTo>
                      <a:pt x="0" y="0"/>
                    </a:moveTo>
                    <a:cubicBezTo>
                      <a:pt x="147166" y="593312"/>
                      <a:pt x="164159" y="816301"/>
                      <a:pt x="570468" y="1047731"/>
                    </a:cubicBezTo>
                    <a:cubicBezTo>
                      <a:pt x="976777" y="1279161"/>
                      <a:pt x="1101398" y="1258267"/>
                      <a:pt x="2338351" y="125642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9DB7A2EC-FB07-47AD-AF8F-4BE81F6D2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429000"/>
                <a:ext cx="0" cy="20162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EFE60228-10F4-4CC6-98E0-F602408F99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3552" y="5445224"/>
                <a:ext cx="3383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7C0FC65-BFF9-478B-A3A7-2455034F674A}"/>
                </a:ext>
              </a:extLst>
            </p:cNvPr>
            <p:cNvCxnSpPr>
              <a:cxnSpLocks/>
            </p:cNvCxnSpPr>
            <p:nvPr/>
          </p:nvCxnSpPr>
          <p:spPr>
            <a:xfrm>
              <a:off x="11583973" y="1914319"/>
              <a:ext cx="0" cy="12358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D8EED4F9-E1D8-4430-8417-43E5BFE8530E}"/>
                </a:ext>
              </a:extLst>
            </p:cNvPr>
            <p:cNvCxnSpPr>
              <a:cxnSpLocks/>
            </p:cNvCxnSpPr>
            <p:nvPr/>
          </p:nvCxnSpPr>
          <p:spPr>
            <a:xfrm>
              <a:off x="11749530" y="1915416"/>
              <a:ext cx="0" cy="16481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C981655A-A000-4C26-8A0C-AE6BF504A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3009" y="1928444"/>
              <a:ext cx="189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77106C0D-8F74-4246-B744-B97A477BC5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9187" y="1331447"/>
              <a:ext cx="237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3B298842-61FC-4A43-9ABA-20F612E72B45}"/>
              </a:ext>
            </a:extLst>
          </p:cNvPr>
          <p:cNvCxnSpPr>
            <a:cxnSpLocks/>
          </p:cNvCxnSpPr>
          <p:nvPr/>
        </p:nvCxnSpPr>
        <p:spPr>
          <a:xfrm flipH="1">
            <a:off x="6761902" y="4455575"/>
            <a:ext cx="602165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63428E23-179F-40C1-91B8-845301A43470}"/>
                  </a:ext>
                </a:extLst>
              </p:cNvPr>
              <p:cNvSpPr/>
              <p:nvPr/>
            </p:nvSpPr>
            <p:spPr>
              <a:xfrm>
                <a:off x="6175591" y="4105518"/>
                <a:ext cx="6880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63428E23-179F-40C1-91B8-845301A43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91" y="4105518"/>
                <a:ext cx="68800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0DFF716B-FD26-4744-91DC-3AFCD047CF81}"/>
                  </a:ext>
                </a:extLst>
              </p:cNvPr>
              <p:cNvSpPr/>
              <p:nvPr/>
            </p:nvSpPr>
            <p:spPr>
              <a:xfrm>
                <a:off x="9883282" y="4451269"/>
                <a:ext cx="6623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0DFF716B-FD26-4744-91DC-3AFCD047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282" y="4451269"/>
                <a:ext cx="66236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F0B30D8-F12E-47C5-B3D1-E3B789BEB626}"/>
              </a:ext>
            </a:extLst>
          </p:cNvPr>
          <p:cNvSpPr/>
          <p:nvPr/>
        </p:nvSpPr>
        <p:spPr>
          <a:xfrm>
            <a:off x="7965909" y="3008057"/>
            <a:ext cx="7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F47BA011-9FC9-43E4-8E92-3CC2084739F8}"/>
              </a:ext>
            </a:extLst>
          </p:cNvPr>
          <p:cNvSpPr/>
          <p:nvPr/>
        </p:nvSpPr>
        <p:spPr>
          <a:xfrm>
            <a:off x="9269734" y="4994576"/>
            <a:ext cx="7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09868B-EE1F-489F-A5FF-16AC04310971}"/>
              </a:ext>
            </a:extLst>
          </p:cNvPr>
          <p:cNvSpPr/>
          <p:nvPr/>
        </p:nvSpPr>
        <p:spPr>
          <a:xfrm>
            <a:off x="320040" y="940017"/>
            <a:ext cx="11394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（１）球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が、水平面に達した（点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）ときの速さ𝒗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𝒎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𝒔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、台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の速さを𝑽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𝒎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𝒔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とする。台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と球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を物体系とする点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と点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の運動量保存則の式を立てなさい。</a:t>
            </a:r>
          </a:p>
        </p:txBody>
      </p:sp>
    </p:spTree>
    <p:extLst>
      <p:ext uri="{BB962C8B-B14F-4D97-AF65-F5344CB8AC3E}">
        <p14:creationId xmlns:p14="http://schemas.microsoft.com/office/powerpoint/2010/main" val="31434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/>
              <p:nvPr/>
            </p:nvSpPr>
            <p:spPr>
              <a:xfrm>
                <a:off x="320040" y="795462"/>
                <a:ext cx="11394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が、水平面に達した（点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Q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）ときの速さ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、台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の速さを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とする。台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を物体系とする点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P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Q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の力学的エネルギー保存則の式を立てなさい。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795462"/>
                <a:ext cx="11394440" cy="707886"/>
              </a:xfrm>
              <a:prstGeom prst="rect">
                <a:avLst/>
              </a:prstGeom>
              <a:blipFill>
                <a:blip r:embed="rId2"/>
                <a:stretch>
                  <a:fillRect l="-589" t="-5983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F270DD5-C544-4FDD-9295-A2C075C9FB75}"/>
              </a:ext>
            </a:extLst>
          </p:cNvPr>
          <p:cNvGrpSpPr/>
          <p:nvPr/>
        </p:nvGrpSpPr>
        <p:grpSpPr>
          <a:xfrm>
            <a:off x="7199222" y="3583213"/>
            <a:ext cx="2736304" cy="2066828"/>
            <a:chOff x="2063552" y="3378396"/>
            <a:chExt cx="2736304" cy="2066828"/>
          </a:xfrm>
        </p:grpSpPr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EF06885-D18C-4EA7-866C-A9839A14E8A2}"/>
                </a:ext>
              </a:extLst>
            </p:cNvPr>
            <p:cNvSpPr/>
            <p:nvPr/>
          </p:nvSpPr>
          <p:spPr>
            <a:xfrm>
              <a:off x="2445824" y="3378396"/>
              <a:ext cx="2338351" cy="1256860"/>
            </a:xfrm>
            <a:custGeom>
              <a:avLst/>
              <a:gdLst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860"/>
                <a:gd name="connsiteX1" fmla="*/ 837619 w 2338351"/>
                <a:gd name="connsiteY1" fmla="*/ 991181 h 1256860"/>
                <a:gd name="connsiteX2" fmla="*/ 2338351 w 2338351"/>
                <a:gd name="connsiteY2" fmla="*/ 1256427 h 125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351" h="1256860">
                  <a:moveTo>
                    <a:pt x="0" y="0"/>
                  </a:moveTo>
                  <a:cubicBezTo>
                    <a:pt x="147166" y="593312"/>
                    <a:pt x="385072" y="795737"/>
                    <a:pt x="837619" y="991181"/>
                  </a:cubicBezTo>
                  <a:cubicBezTo>
                    <a:pt x="1290166" y="1186625"/>
                    <a:pt x="1789827" y="1263407"/>
                    <a:pt x="2338351" y="125642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D4A9CE52-1366-4FC0-BDC0-BA66BDD8227E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3429000"/>
              <a:ext cx="0" cy="20162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38D5EDF4-FDC2-4102-A4DA-45339D1D3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3552" y="5445224"/>
              <a:ext cx="27363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F69D3A5-8B45-4B6D-B100-B372EE098BD8}"/>
              </a:ext>
            </a:extLst>
          </p:cNvPr>
          <p:cNvCxnSpPr>
            <a:cxnSpLocks/>
          </p:cNvCxnSpPr>
          <p:nvPr/>
        </p:nvCxnSpPr>
        <p:spPr>
          <a:xfrm flipH="1">
            <a:off x="6416039" y="5743453"/>
            <a:ext cx="390652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9226720B-0B8E-457F-8CD2-E0EFA0F2BEEF}"/>
              </a:ext>
            </a:extLst>
          </p:cNvPr>
          <p:cNvSpPr/>
          <p:nvPr/>
        </p:nvSpPr>
        <p:spPr>
          <a:xfrm>
            <a:off x="3780082" y="4177427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BCCDBB5-70EA-487F-B904-8A9C00DE3973}"/>
              </a:ext>
            </a:extLst>
          </p:cNvPr>
          <p:cNvGrpSpPr/>
          <p:nvPr/>
        </p:nvGrpSpPr>
        <p:grpSpPr>
          <a:xfrm>
            <a:off x="2553608" y="3582117"/>
            <a:ext cx="2736304" cy="2066828"/>
            <a:chOff x="2063552" y="3378396"/>
            <a:chExt cx="2736304" cy="2066828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8F71D9B-E3AA-42E1-AAF9-4EF18E3FE4AB}"/>
                </a:ext>
              </a:extLst>
            </p:cNvPr>
            <p:cNvSpPr/>
            <p:nvPr/>
          </p:nvSpPr>
          <p:spPr>
            <a:xfrm>
              <a:off x="2445824" y="3378396"/>
              <a:ext cx="2338351" cy="1256860"/>
            </a:xfrm>
            <a:custGeom>
              <a:avLst/>
              <a:gdLst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427"/>
                <a:gd name="connsiteX1" fmla="*/ 837619 w 2338351"/>
                <a:gd name="connsiteY1" fmla="*/ 991181 h 1256427"/>
                <a:gd name="connsiteX2" fmla="*/ 2338351 w 2338351"/>
                <a:gd name="connsiteY2" fmla="*/ 1256427 h 1256427"/>
                <a:gd name="connsiteX0" fmla="*/ 0 w 2338351"/>
                <a:gd name="connsiteY0" fmla="*/ 0 h 1256860"/>
                <a:gd name="connsiteX1" fmla="*/ 837619 w 2338351"/>
                <a:gd name="connsiteY1" fmla="*/ 991181 h 1256860"/>
                <a:gd name="connsiteX2" fmla="*/ 2338351 w 2338351"/>
                <a:gd name="connsiteY2" fmla="*/ 1256427 h 125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351" h="1256860">
                  <a:moveTo>
                    <a:pt x="0" y="0"/>
                  </a:moveTo>
                  <a:cubicBezTo>
                    <a:pt x="147166" y="593312"/>
                    <a:pt x="385072" y="795737"/>
                    <a:pt x="837619" y="991181"/>
                  </a:cubicBezTo>
                  <a:cubicBezTo>
                    <a:pt x="1290166" y="1186625"/>
                    <a:pt x="1789827" y="1263407"/>
                    <a:pt x="2338351" y="125642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21C75D87-3BEF-4354-A44D-ADD449EE7C2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3429000"/>
              <a:ext cx="0" cy="20162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1B48B2E-AE78-4B59-9BFA-79736CDB5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3552" y="5445224"/>
              <a:ext cx="27363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0556737-207F-43FF-A8A3-EF9FA8ABDF64}"/>
              </a:ext>
            </a:extLst>
          </p:cNvPr>
          <p:cNvCxnSpPr>
            <a:cxnSpLocks/>
          </p:cNvCxnSpPr>
          <p:nvPr/>
        </p:nvCxnSpPr>
        <p:spPr>
          <a:xfrm flipH="1">
            <a:off x="1257464" y="5742357"/>
            <a:ext cx="48245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C23AED8-FEED-474F-831A-7E395451A538}"/>
                  </a:ext>
                </a:extLst>
              </p:cNvPr>
              <p:cNvSpPr txBox="1"/>
              <p:nvPr/>
            </p:nvSpPr>
            <p:spPr>
              <a:xfrm>
                <a:off x="7671296" y="4865445"/>
                <a:ext cx="896078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C23AED8-FEED-474F-831A-7E395451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96" y="4865445"/>
                <a:ext cx="89607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B83A303-4DA5-478F-8721-196F2E49B234}"/>
                  </a:ext>
                </a:extLst>
              </p:cNvPr>
              <p:cNvSpPr txBox="1"/>
              <p:nvPr/>
            </p:nvSpPr>
            <p:spPr>
              <a:xfrm>
                <a:off x="9419545" y="2748403"/>
                <a:ext cx="562655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kumimoji="1"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B83A303-4DA5-478F-8721-196F2E49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545" y="2748403"/>
                <a:ext cx="56265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1AA9FFC-C256-48FA-B22F-8118A787BF49}"/>
              </a:ext>
            </a:extLst>
          </p:cNvPr>
          <p:cNvCxnSpPr>
            <a:cxnSpLocks/>
          </p:cNvCxnSpPr>
          <p:nvPr/>
        </p:nvCxnSpPr>
        <p:spPr>
          <a:xfrm flipH="1">
            <a:off x="3098681" y="4619321"/>
            <a:ext cx="798618" cy="151353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52B3C0B-EB95-4EE7-BECD-DC0B27FC3B85}"/>
                  </a:ext>
                </a:extLst>
              </p:cNvPr>
              <p:cNvSpPr txBox="1"/>
              <p:nvPr/>
            </p:nvSpPr>
            <p:spPr>
              <a:xfrm>
                <a:off x="4122972" y="6081184"/>
                <a:ext cx="69249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𝑴𝒈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52B3C0B-EB95-4EE7-BECD-DC0B27FC3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72" y="6081184"/>
                <a:ext cx="692497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95AD16A-7729-4541-89B0-25E30E09E713}"/>
              </a:ext>
            </a:extLst>
          </p:cNvPr>
          <p:cNvCxnSpPr/>
          <p:nvPr/>
        </p:nvCxnSpPr>
        <p:spPr>
          <a:xfrm>
            <a:off x="3983182" y="5132393"/>
            <a:ext cx="45553" cy="1418684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5459645-FD74-41E9-92BB-86E0F21D8143}"/>
                  </a:ext>
                </a:extLst>
              </p:cNvPr>
              <p:cNvSpPr txBox="1"/>
              <p:nvPr/>
            </p:nvSpPr>
            <p:spPr>
              <a:xfrm>
                <a:off x="2564907" y="5680749"/>
                <a:ext cx="450444" cy="492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5459645-FD74-41E9-92BB-86E0F21D8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907" y="5680749"/>
                <a:ext cx="45044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07F9940-8EDF-478A-BFAD-46113A965293}"/>
              </a:ext>
            </a:extLst>
          </p:cNvPr>
          <p:cNvCxnSpPr/>
          <p:nvPr/>
        </p:nvCxnSpPr>
        <p:spPr>
          <a:xfrm flipH="1" flipV="1">
            <a:off x="4996566" y="3693650"/>
            <a:ext cx="61746" cy="1923002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9D8F633-6E2E-436D-A3C1-DA876B1263E2}"/>
                  </a:ext>
                </a:extLst>
              </p:cNvPr>
              <p:cNvSpPr/>
              <p:nvPr/>
            </p:nvSpPr>
            <p:spPr>
              <a:xfrm>
                <a:off x="4687091" y="3142454"/>
                <a:ext cx="739305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10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9D8F633-6E2E-436D-A3C1-DA876B126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91" y="3142454"/>
                <a:ext cx="73930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14062D1-5DE8-4FCC-9D15-C3BE2D97781B}"/>
              </a:ext>
            </a:extLst>
          </p:cNvPr>
          <p:cNvSpPr/>
          <p:nvPr/>
        </p:nvSpPr>
        <p:spPr>
          <a:xfrm>
            <a:off x="2347989" y="273634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台にはたらく力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78D05A0-2218-4D48-9DCD-A4C0285EF4F3}"/>
              </a:ext>
            </a:extLst>
          </p:cNvPr>
          <p:cNvSpPr/>
          <p:nvPr/>
        </p:nvSpPr>
        <p:spPr>
          <a:xfrm>
            <a:off x="5760127" y="267829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球にはたらく力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C0C0274-241C-4340-8C86-DE393FE709EE}"/>
              </a:ext>
            </a:extLst>
          </p:cNvPr>
          <p:cNvCxnSpPr>
            <a:cxnSpLocks/>
          </p:cNvCxnSpPr>
          <p:nvPr/>
        </p:nvCxnSpPr>
        <p:spPr>
          <a:xfrm flipH="1">
            <a:off x="3102015" y="4609475"/>
            <a:ext cx="793183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0FFCDF2-BA49-4DF4-80D7-BAD89E550C7A}"/>
                  </a:ext>
                </a:extLst>
              </p:cNvPr>
              <p:cNvSpPr/>
              <p:nvPr/>
            </p:nvSpPr>
            <p:spPr>
              <a:xfrm>
                <a:off x="537372" y="1639329"/>
                <a:ext cx="1133458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〇垂直抗力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の水平成分が台に左向きの仕事をする。同時に、その反作用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が球に右向きの仕事をする。それらの仕事は打ち消されるので、結局、重力のみが仕事をしているので、エネルギーは保存</a:t>
                </a:r>
                <a:r>
                  <a:rPr lang="ja-JP" altLang="en-US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する。（ 物体系に保存力のみが 仕事をしていて、外力が仕事をしていない）</a:t>
                </a:r>
                <a:endParaRPr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0FFCDF2-BA49-4DF4-80D7-BAD89E550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2" y="1639329"/>
                <a:ext cx="11334588" cy="1015663"/>
              </a:xfrm>
              <a:prstGeom prst="rect">
                <a:avLst/>
              </a:prstGeom>
              <a:blipFill>
                <a:blip r:embed="rId8"/>
                <a:stretch>
                  <a:fillRect l="-538" t="-4790" r="-484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ACD292C2-8DF9-40ED-A6BC-32DB0F7C2418}"/>
              </a:ext>
            </a:extLst>
          </p:cNvPr>
          <p:cNvCxnSpPr>
            <a:cxnSpLocks/>
          </p:cNvCxnSpPr>
          <p:nvPr/>
        </p:nvCxnSpPr>
        <p:spPr>
          <a:xfrm flipH="1">
            <a:off x="3092150" y="4591192"/>
            <a:ext cx="13062" cy="15416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楕円 94">
            <a:extLst>
              <a:ext uri="{FF2B5EF4-FFF2-40B4-BE49-F238E27FC236}">
                <a16:creationId xmlns:a16="http://schemas.microsoft.com/office/drawing/2014/main" id="{329EB601-75DC-4D69-9CFF-043E3174F2DE}"/>
              </a:ext>
            </a:extLst>
          </p:cNvPr>
          <p:cNvSpPr/>
          <p:nvPr/>
        </p:nvSpPr>
        <p:spPr>
          <a:xfrm>
            <a:off x="8433078" y="4177427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40A9BCB-19A4-46C9-865B-C1EA106E83B6}"/>
              </a:ext>
            </a:extLst>
          </p:cNvPr>
          <p:cNvGrpSpPr/>
          <p:nvPr/>
        </p:nvGrpSpPr>
        <p:grpSpPr>
          <a:xfrm rot="10800000">
            <a:off x="8605646" y="3019411"/>
            <a:ext cx="805149" cy="1541668"/>
            <a:chOff x="3244550" y="4589379"/>
            <a:chExt cx="805149" cy="1541668"/>
          </a:xfrm>
        </p:grpSpPr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FB38AF20-08BA-40D7-B029-4DE1B6083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081" y="4617508"/>
              <a:ext cx="798618" cy="151353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F3ACC786-E55F-46A0-9F17-7DA12DC49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4415" y="4607662"/>
              <a:ext cx="79318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AD919AFB-891F-471C-AD31-3D05D07B0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550" y="4589379"/>
              <a:ext cx="13062" cy="154166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48F580E1-B64D-4AAD-B0DF-35B09F7B902E}"/>
              </a:ext>
            </a:extLst>
          </p:cNvPr>
          <p:cNvCxnSpPr>
            <a:cxnSpLocks/>
          </p:cNvCxnSpPr>
          <p:nvPr/>
        </p:nvCxnSpPr>
        <p:spPr>
          <a:xfrm flipV="1">
            <a:off x="8553429" y="2967181"/>
            <a:ext cx="0" cy="156577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F906EA34-692D-41D3-A085-BDBECE918CA3}"/>
              </a:ext>
            </a:extLst>
          </p:cNvPr>
          <p:cNvCxnSpPr>
            <a:cxnSpLocks/>
          </p:cNvCxnSpPr>
          <p:nvPr/>
        </p:nvCxnSpPr>
        <p:spPr>
          <a:xfrm>
            <a:off x="8654758" y="4372709"/>
            <a:ext cx="0" cy="2093467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4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/>
              <p:nvPr/>
            </p:nvSpPr>
            <p:spPr>
              <a:xfrm>
                <a:off x="320040" y="940017"/>
                <a:ext cx="11394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が、水平面に達した（点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Q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）ときの速さ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、台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の速さを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とする。台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を物体系とする点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P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と点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Q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の力学的エネルギー保存則の式を立てなさい。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0017"/>
                <a:ext cx="11394440" cy="707886"/>
              </a:xfrm>
              <a:prstGeom prst="rect">
                <a:avLst/>
              </a:prstGeom>
              <a:blipFill>
                <a:blip r:embed="rId2"/>
                <a:stretch>
                  <a:fillRect l="-589" t="-6034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FF68E35-C152-4F2A-8D4B-CB54FA4BE72E}"/>
              </a:ext>
            </a:extLst>
          </p:cNvPr>
          <p:cNvSpPr/>
          <p:nvPr/>
        </p:nvSpPr>
        <p:spPr>
          <a:xfrm>
            <a:off x="635944" y="2163543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力学的エネルギー保存則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6C208FB-1C96-45DC-B11A-197517CE6331}"/>
                  </a:ext>
                </a:extLst>
              </p:cNvPr>
              <p:cNvSpPr/>
              <p:nvPr/>
            </p:nvSpPr>
            <p:spPr>
              <a:xfrm>
                <a:off x="975338" y="3202403"/>
                <a:ext cx="20855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𝒎𝒈𝒉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6C208FB-1C96-45DC-B11A-197517CE6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38" y="3202403"/>
                <a:ext cx="208559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2811EF5E-E8BC-44C5-8812-3A45AB15DAED}"/>
                  </a:ext>
                </a:extLst>
              </p:cNvPr>
              <p:cNvSpPr/>
              <p:nvPr/>
            </p:nvSpPr>
            <p:spPr>
              <a:xfrm>
                <a:off x="2525200" y="2900812"/>
                <a:ext cx="47747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2811EF5E-E8BC-44C5-8812-3A45AB15D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00" y="2900812"/>
                <a:ext cx="47747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9F87A9-D99E-4DD4-BC1E-546032D6BBF2}"/>
              </a:ext>
            </a:extLst>
          </p:cNvPr>
          <p:cNvGrpSpPr/>
          <p:nvPr/>
        </p:nvGrpSpPr>
        <p:grpSpPr>
          <a:xfrm>
            <a:off x="6481208" y="3266344"/>
            <a:ext cx="5710792" cy="2437360"/>
            <a:chOff x="6175591" y="3119103"/>
            <a:chExt cx="5710792" cy="2437360"/>
          </a:xfrm>
        </p:grpSpPr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BECE58FB-E3C9-40AD-81B2-7BB123060637}"/>
                </a:ext>
              </a:extLst>
            </p:cNvPr>
            <p:cNvSpPr/>
            <p:nvPr/>
          </p:nvSpPr>
          <p:spPr>
            <a:xfrm>
              <a:off x="9246612" y="4764854"/>
              <a:ext cx="261111" cy="26111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9CD8BA5-3157-4E14-A2D9-1F1DF2DFC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5143" y="5556463"/>
              <a:ext cx="567124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66DA8895-F3B5-4AF2-86BA-4A8A683656C1}"/>
                </a:ext>
              </a:extLst>
            </p:cNvPr>
            <p:cNvCxnSpPr>
              <a:cxnSpLocks/>
            </p:cNvCxnSpPr>
            <p:nvPr/>
          </p:nvCxnSpPr>
          <p:spPr>
            <a:xfrm>
              <a:off x="9507723" y="4895409"/>
              <a:ext cx="530210" cy="0"/>
            </a:xfrm>
            <a:prstGeom prst="straightConnector1">
              <a:avLst/>
            </a:prstGeom>
            <a:ln w="793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EDE355-F086-4713-B0AE-1C76DB766716}"/>
                </a:ext>
              </a:extLst>
            </p:cNvPr>
            <p:cNvGrpSpPr/>
            <p:nvPr/>
          </p:nvGrpSpPr>
          <p:grpSpPr>
            <a:xfrm>
              <a:off x="7364067" y="3228344"/>
              <a:ext cx="3383023" cy="2247864"/>
              <a:chOff x="8379187" y="1315683"/>
              <a:chExt cx="3383023" cy="2247864"/>
            </a:xfrm>
          </p:grpSpPr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EB35EFF1-748D-4663-A81A-1357A731E5B9}"/>
                  </a:ext>
                </a:extLst>
              </p:cNvPr>
              <p:cNvGrpSpPr/>
              <p:nvPr/>
            </p:nvGrpSpPr>
            <p:grpSpPr>
              <a:xfrm>
                <a:off x="8379187" y="1315683"/>
                <a:ext cx="3383023" cy="2247864"/>
                <a:chOff x="2063552" y="3429000"/>
                <a:chExt cx="3383023" cy="2016224"/>
              </a:xfrm>
            </p:grpSpPr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180E4762-547D-4C81-98CE-A7AB822C4452}"/>
                    </a:ext>
                  </a:extLst>
                </p:cNvPr>
                <p:cNvSpPr/>
                <p:nvPr/>
              </p:nvSpPr>
              <p:spPr>
                <a:xfrm>
                  <a:off x="2294520" y="3450758"/>
                  <a:ext cx="2994173" cy="1609357"/>
                </a:xfrm>
                <a:custGeom>
                  <a:avLst/>
                  <a:gdLst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427"/>
                    <a:gd name="connsiteX1" fmla="*/ 837619 w 2338351"/>
                    <a:gd name="connsiteY1" fmla="*/ 991181 h 1256427"/>
                    <a:gd name="connsiteX2" fmla="*/ 2338351 w 2338351"/>
                    <a:gd name="connsiteY2" fmla="*/ 1256427 h 1256427"/>
                    <a:gd name="connsiteX0" fmla="*/ 0 w 2338351"/>
                    <a:gd name="connsiteY0" fmla="*/ 0 h 1256860"/>
                    <a:gd name="connsiteX1" fmla="*/ 837619 w 2338351"/>
                    <a:gd name="connsiteY1" fmla="*/ 991181 h 1256860"/>
                    <a:gd name="connsiteX2" fmla="*/ 2338351 w 2338351"/>
                    <a:gd name="connsiteY2" fmla="*/ 1256427 h 1256860"/>
                    <a:gd name="connsiteX0" fmla="*/ 0 w 2338351"/>
                    <a:gd name="connsiteY0" fmla="*/ 0 h 1256461"/>
                    <a:gd name="connsiteX1" fmla="*/ 837619 w 2338351"/>
                    <a:gd name="connsiteY1" fmla="*/ 991181 h 1256461"/>
                    <a:gd name="connsiteX2" fmla="*/ 2338351 w 2338351"/>
                    <a:gd name="connsiteY2" fmla="*/ 1256427 h 1256461"/>
                    <a:gd name="connsiteX0" fmla="*/ 0 w 2338351"/>
                    <a:gd name="connsiteY0" fmla="*/ 0 h 1256557"/>
                    <a:gd name="connsiteX1" fmla="*/ 570468 w 2338351"/>
                    <a:gd name="connsiteY1" fmla="*/ 1047731 h 1256557"/>
                    <a:gd name="connsiteX2" fmla="*/ 2338351 w 2338351"/>
                    <a:gd name="connsiteY2" fmla="*/ 1256427 h 1256557"/>
                    <a:gd name="connsiteX0" fmla="*/ 0 w 2338351"/>
                    <a:gd name="connsiteY0" fmla="*/ 0 h 1257690"/>
                    <a:gd name="connsiteX1" fmla="*/ 570468 w 2338351"/>
                    <a:gd name="connsiteY1" fmla="*/ 1047731 h 1257690"/>
                    <a:gd name="connsiteX2" fmla="*/ 2338351 w 2338351"/>
                    <a:gd name="connsiteY2" fmla="*/ 1256427 h 125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8351" h="1257690">
                      <a:moveTo>
                        <a:pt x="0" y="0"/>
                      </a:moveTo>
                      <a:cubicBezTo>
                        <a:pt x="147166" y="593312"/>
                        <a:pt x="164159" y="816301"/>
                        <a:pt x="570468" y="1047731"/>
                      </a:cubicBezTo>
                      <a:cubicBezTo>
                        <a:pt x="976777" y="1279161"/>
                        <a:pt x="1101398" y="1258267"/>
                        <a:pt x="2338351" y="125642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DB9EB6B4-F8DD-4338-847E-9145B33C5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552" y="3429000"/>
                  <a:ext cx="0" cy="20162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>
                  <a:extLst>
                    <a:ext uri="{FF2B5EF4-FFF2-40B4-BE49-F238E27FC236}">
                      <a16:creationId xmlns:a16="http://schemas.microsoft.com/office/drawing/2014/main" id="{34E02140-96C3-45F4-9818-995387949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63552" y="5445224"/>
                  <a:ext cx="3383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E7591818-6011-4F8E-A780-0FA03D4FF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83973" y="1914319"/>
                <a:ext cx="0" cy="12358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3DDC2C57-A742-4B01-9933-69705AA8F0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49530" y="1915416"/>
                <a:ext cx="0" cy="1648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E3424460-BE68-4D5A-827A-82E58C9611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73009" y="1928444"/>
                <a:ext cx="1892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661D5BDB-43ED-49B0-8C29-1E5EBB0722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9187" y="1331447"/>
                <a:ext cx="2379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C597FAE7-F630-4ACA-8D40-7F0C28618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902" y="4455575"/>
              <a:ext cx="602165" cy="0"/>
            </a:xfrm>
            <a:prstGeom prst="straightConnector1">
              <a:avLst/>
            </a:prstGeom>
            <a:ln w="793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正方形/長方形 83">
                  <a:extLst>
                    <a:ext uri="{FF2B5EF4-FFF2-40B4-BE49-F238E27FC236}">
                      <a16:creationId xmlns:a16="http://schemas.microsoft.com/office/drawing/2014/main" id="{FD484CD8-5C87-4316-BD70-BE2585C14071}"/>
                    </a:ext>
                  </a:extLst>
                </p:cNvPr>
                <p:cNvSpPr/>
                <p:nvPr/>
              </p:nvSpPr>
              <p:spPr>
                <a:xfrm>
                  <a:off x="6175591" y="4105518"/>
                  <a:ext cx="68800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4" name="正方形/長方形 83">
                  <a:extLst>
                    <a:ext uri="{FF2B5EF4-FFF2-40B4-BE49-F238E27FC236}">
                      <a16:creationId xmlns:a16="http://schemas.microsoft.com/office/drawing/2014/main" id="{FD484CD8-5C87-4316-BD70-BE2585C140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91" y="4105518"/>
                  <a:ext cx="688009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66661FC0-83B4-4134-989E-B9AEE3F93174}"/>
                    </a:ext>
                  </a:extLst>
                </p:cNvPr>
                <p:cNvSpPr/>
                <p:nvPr/>
              </p:nvSpPr>
              <p:spPr>
                <a:xfrm>
                  <a:off x="9883282" y="4451269"/>
                  <a:ext cx="66236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66661FC0-83B4-4134-989E-B9AEE3F93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282" y="4451269"/>
                  <a:ext cx="66236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AB97A213-9152-43E9-8040-1F4275796E91}"/>
                </a:ext>
              </a:extLst>
            </p:cNvPr>
            <p:cNvSpPr/>
            <p:nvPr/>
          </p:nvSpPr>
          <p:spPr>
            <a:xfrm>
              <a:off x="8079346" y="3119103"/>
              <a:ext cx="7027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点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</a:t>
              </a:r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A0090581-92CD-4FC1-8C1E-166C87A3F80C}"/>
                </a:ext>
              </a:extLst>
            </p:cNvPr>
            <p:cNvSpPr/>
            <p:nvPr/>
          </p:nvSpPr>
          <p:spPr>
            <a:xfrm>
              <a:off x="9269734" y="4994576"/>
              <a:ext cx="7027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点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Q</a:t>
              </a:r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4803805-D45C-4C8F-87E6-BB409B5DDEC0}"/>
                  </a:ext>
                </a:extLst>
              </p:cNvPr>
              <p:cNvSpPr/>
              <p:nvPr/>
            </p:nvSpPr>
            <p:spPr>
              <a:xfrm>
                <a:off x="8201927" y="4068943"/>
                <a:ext cx="5148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4803805-D45C-4C8F-87E6-BB409B5DD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27" y="4068943"/>
                <a:ext cx="5148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楕円 88">
            <a:extLst>
              <a:ext uri="{FF2B5EF4-FFF2-40B4-BE49-F238E27FC236}">
                <a16:creationId xmlns:a16="http://schemas.microsoft.com/office/drawing/2014/main" id="{468CD17B-FF48-49D5-B2D9-36A7921CE3F0}"/>
              </a:ext>
            </a:extLst>
          </p:cNvPr>
          <p:cNvSpPr/>
          <p:nvPr/>
        </p:nvSpPr>
        <p:spPr>
          <a:xfrm>
            <a:off x="8147002" y="3347250"/>
            <a:ext cx="261111" cy="26111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C7F8445-20F4-46AE-B080-410122D3CDAE}"/>
              </a:ext>
            </a:extLst>
          </p:cNvPr>
          <p:cNvCxnSpPr>
            <a:cxnSpLocks/>
          </p:cNvCxnSpPr>
          <p:nvPr/>
        </p:nvCxnSpPr>
        <p:spPr>
          <a:xfrm>
            <a:off x="8277557" y="3451010"/>
            <a:ext cx="0" cy="16908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6C98956F-DD27-4187-8F4F-166B1473D3D8}"/>
              </a:ext>
            </a:extLst>
          </p:cNvPr>
          <p:cNvCxnSpPr>
            <a:cxnSpLocks/>
          </p:cNvCxnSpPr>
          <p:nvPr/>
        </p:nvCxnSpPr>
        <p:spPr>
          <a:xfrm flipH="1">
            <a:off x="8032898" y="5202354"/>
            <a:ext cx="151933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/>
              <p:nvPr/>
            </p:nvSpPr>
            <p:spPr>
              <a:xfrm>
                <a:off x="320040" y="940017"/>
                <a:ext cx="113944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（３）（１）（２）より、速さ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を求めなさい。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0017"/>
                <a:ext cx="11394440" cy="400110"/>
              </a:xfrm>
              <a:prstGeom prst="rect">
                <a:avLst/>
              </a:prstGeom>
              <a:blipFill>
                <a:blip r:embed="rId2"/>
                <a:stretch>
                  <a:fillRect l="-589" t="-1060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61F1B1B4-7E34-44E9-B4E4-A531D0857887}"/>
                  </a:ext>
                </a:extLst>
              </p:cNvPr>
              <p:cNvSpPr/>
              <p:nvPr/>
            </p:nvSpPr>
            <p:spPr>
              <a:xfrm>
                <a:off x="6096000" y="1602145"/>
                <a:ext cx="560042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</a:t>
                </a:r>
                <a:r>
                  <a:rPr lang="en-US" altLang="ja-JP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</a:t>
                </a:r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𝒎𝒈𝒉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61F1B1B4-7E34-44E9-B4E4-A531D0857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2145"/>
                <a:ext cx="5600422" cy="624082"/>
              </a:xfrm>
              <a:prstGeom prst="rect">
                <a:avLst/>
              </a:prstGeom>
              <a:blipFill>
                <a:blip r:embed="rId3"/>
                <a:stretch>
                  <a:fillRect l="-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B3547CE-CB47-48F9-9592-E2338FA651B7}"/>
                  </a:ext>
                </a:extLst>
              </p:cNvPr>
              <p:cNvSpPr/>
              <p:nvPr/>
            </p:nvSpPr>
            <p:spPr>
              <a:xfrm>
                <a:off x="3238614" y="1510895"/>
                <a:ext cx="2868376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B3547CE-CB47-48F9-9592-E2338FA65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14" y="1510895"/>
                <a:ext cx="2868376" cy="833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35B3002-8CF3-49C3-94E3-B2C3ED7D31A3}"/>
                  </a:ext>
                </a:extLst>
              </p:cNvPr>
              <p:cNvSpPr/>
              <p:nvPr/>
            </p:nvSpPr>
            <p:spPr>
              <a:xfrm>
                <a:off x="658892" y="1650555"/>
                <a:ext cx="36563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𝒎𝒗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𝑴𝑽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35B3002-8CF3-49C3-94E3-B2C3ED7D3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2" y="1650555"/>
                <a:ext cx="3656395" cy="523220"/>
              </a:xfrm>
              <a:prstGeom prst="rect">
                <a:avLst/>
              </a:prstGeom>
              <a:blipFill>
                <a:blip r:embed="rId5"/>
                <a:stretch>
                  <a:fillRect l="-1333" b="-10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7E59696-CD63-43FF-8BB4-F37EC8B93AF3}"/>
                  </a:ext>
                </a:extLst>
              </p:cNvPr>
              <p:cNvSpPr/>
              <p:nvPr/>
            </p:nvSpPr>
            <p:spPr>
              <a:xfrm>
                <a:off x="1082688" y="3551096"/>
                <a:ext cx="7644623" cy="9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𝒎𝒈𝒉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𝒎𝒈𝒉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𝒎𝑴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7E59696-CD63-43FF-8BB4-F37EC8B93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88" y="3551096"/>
                <a:ext cx="7644623" cy="939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81212D8-4DEB-41CE-B428-33C760B03E87}"/>
                  </a:ext>
                </a:extLst>
              </p:cNvPr>
              <p:cNvSpPr/>
              <p:nvPr/>
            </p:nvSpPr>
            <p:spPr>
              <a:xfrm>
                <a:off x="1030602" y="4832716"/>
                <a:ext cx="2550798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𝑴𝒈𝒉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81212D8-4DEB-41CE-B428-33C760B03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2" y="4832716"/>
                <a:ext cx="2550798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5C20484-BEA8-4E0C-9375-6818B7E7DAF5}"/>
                  </a:ext>
                </a:extLst>
              </p:cNvPr>
              <p:cNvSpPr/>
              <p:nvPr/>
            </p:nvSpPr>
            <p:spPr>
              <a:xfrm>
                <a:off x="1030602" y="2636631"/>
                <a:ext cx="44458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𝒎𝒈𝒉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5C20484-BEA8-4E0C-9375-6818B7E7D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2" y="2636631"/>
                <a:ext cx="44458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62C76EF-1890-41EC-9377-7DFA660CDCF6}"/>
                  </a:ext>
                </a:extLst>
              </p:cNvPr>
              <p:cNvSpPr/>
              <p:nvPr/>
            </p:nvSpPr>
            <p:spPr>
              <a:xfrm>
                <a:off x="3783554" y="4895404"/>
                <a:ext cx="4467412" cy="102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𝑴𝒈𝒉</m:t>
                              </m:r>
                            </m:num>
                            <m:den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ad>
                        <m:radPr>
                          <m:degHide m:val="on"/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𝒈𝒉</m:t>
                              </m:r>
                            </m:num>
                            <m:den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62C76EF-1890-41EC-9377-7DFA660CD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54" y="4895404"/>
                <a:ext cx="4467412" cy="10264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運動量と力学的エネルギーが保存する場合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/>
              <p:nvPr/>
            </p:nvSpPr>
            <p:spPr>
              <a:xfrm>
                <a:off x="320040" y="940017"/>
                <a:ext cx="11394440" cy="77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（４）台が動けない（台の質量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を∞とする。）場合、球の速さが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𝒈𝒉</m:t>
                        </m:r>
                      </m:e>
                    </m:rad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、台の速さが０になることを示しなさい。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B09868B-EE1F-489F-A5FF-16AC0431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0017"/>
                <a:ext cx="11394440" cy="772840"/>
              </a:xfrm>
              <a:prstGeom prst="rect">
                <a:avLst/>
              </a:prstGeom>
              <a:blipFill>
                <a:blip r:embed="rId2"/>
                <a:stretch>
                  <a:fillRect l="-589" t="-787" r="-107" b="-133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81212D8-4DEB-41CE-B428-33C760B03E87}"/>
                  </a:ext>
                </a:extLst>
              </p:cNvPr>
              <p:cNvSpPr/>
              <p:nvPr/>
            </p:nvSpPr>
            <p:spPr>
              <a:xfrm>
                <a:off x="838200" y="2388991"/>
                <a:ext cx="2211729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𝑴𝒈𝒉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81212D8-4DEB-41CE-B428-33C760B03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88991"/>
                <a:ext cx="2211729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62C76EF-1890-41EC-9377-7DFA660CDCF6}"/>
                  </a:ext>
                </a:extLst>
              </p:cNvPr>
              <p:cNvSpPr/>
              <p:nvPr/>
            </p:nvSpPr>
            <p:spPr>
              <a:xfrm>
                <a:off x="838200" y="4649940"/>
                <a:ext cx="2743200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𝑴𝒈𝒉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62C76EF-1890-41EC-9377-7DFA660CD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940"/>
                <a:ext cx="2743200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F11FE14-1BB0-49AF-996E-A63576084381}"/>
                  </a:ext>
                </a:extLst>
              </p:cNvPr>
              <p:cNvSpPr/>
              <p:nvPr/>
            </p:nvSpPr>
            <p:spPr>
              <a:xfrm>
                <a:off x="3049929" y="2469783"/>
                <a:ext cx="2620461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𝒈𝒉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𝑴</m:t>
                                  </m:r>
                                </m:den>
                              </m:f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F11FE14-1BB0-49AF-996E-A63576084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29" y="2469783"/>
                <a:ext cx="2620461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CAA7FAF-6ABB-46E7-823A-F977D120B627}"/>
                  </a:ext>
                </a:extLst>
              </p:cNvPr>
              <p:cNvSpPr/>
              <p:nvPr/>
            </p:nvSpPr>
            <p:spPr>
              <a:xfrm>
                <a:off x="2858947" y="1829030"/>
                <a:ext cx="15741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√の中の分母分子を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で割る。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CAA7FAF-6ABB-46E7-823A-F977D120B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947" y="1829030"/>
                <a:ext cx="1574157" cy="923330"/>
              </a:xfrm>
              <a:prstGeom prst="rect">
                <a:avLst/>
              </a:prstGeom>
              <a:blipFill>
                <a:blip r:embed="rId6"/>
                <a:stretch>
                  <a:fillRect l="-3488" t="-3289" r="-3101" b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7B651C8-85EF-4D03-9AB4-772B97999472}"/>
                  </a:ext>
                </a:extLst>
              </p:cNvPr>
              <p:cNvSpPr/>
              <p:nvPr/>
            </p:nvSpPr>
            <p:spPr>
              <a:xfrm>
                <a:off x="6017260" y="2369630"/>
                <a:ext cx="1615379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≒</m:t>
                      </m:r>
                      <m:rad>
                        <m:radPr>
                          <m:degHide m:val="on"/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𝒈𝒉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7B651C8-85EF-4D03-9AB4-772B97999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260" y="2369630"/>
                <a:ext cx="1615379" cy="1365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6B7BA50-BFA0-4C7B-B8F5-4EA2FA2FB556}"/>
                  </a:ext>
                </a:extLst>
              </p:cNvPr>
              <p:cNvSpPr/>
              <p:nvPr/>
            </p:nvSpPr>
            <p:spPr>
              <a:xfrm>
                <a:off x="5563564" y="1887329"/>
                <a:ext cx="163839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だから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6B7BA50-BFA0-4C7B-B8F5-4EA2FA2FB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64" y="1887329"/>
                <a:ext cx="1638397" cy="501356"/>
              </a:xfrm>
              <a:prstGeom prst="rect">
                <a:avLst/>
              </a:prstGeom>
              <a:blipFill>
                <a:blip r:embed="rId8"/>
                <a:stretch>
                  <a:fillRect t="-4878" r="-3358" b="-3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2F4E77A-47D0-473F-9AF9-A39BE0A1ED91}"/>
                  </a:ext>
                </a:extLst>
              </p:cNvPr>
              <p:cNvSpPr/>
              <p:nvPr/>
            </p:nvSpPr>
            <p:spPr>
              <a:xfrm>
                <a:off x="7737434" y="2795865"/>
                <a:ext cx="1607491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𝒈𝒉</m:t>
                          </m:r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2F4E77A-47D0-473F-9AF9-A39BE0A1E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34" y="2795865"/>
                <a:ext cx="1607491" cy="614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5B4E139-B590-47D1-80F5-B7602C8E0988}"/>
                  </a:ext>
                </a:extLst>
              </p:cNvPr>
              <p:cNvSpPr/>
              <p:nvPr/>
            </p:nvSpPr>
            <p:spPr>
              <a:xfrm>
                <a:off x="2858946" y="3910853"/>
                <a:ext cx="15741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√の中の分母分子を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で割る。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5B4E139-B590-47D1-80F5-B7602C8E0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946" y="3910853"/>
                <a:ext cx="1574157" cy="923330"/>
              </a:xfrm>
              <a:prstGeom prst="rect">
                <a:avLst/>
              </a:prstGeom>
              <a:blipFill>
                <a:blip r:embed="rId10"/>
                <a:stretch>
                  <a:fillRect l="-3488" t="-3974" r="-3101" b="-72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C0610A-B8A4-4447-84A3-AC083624788E}"/>
                  </a:ext>
                </a:extLst>
              </p:cNvPr>
              <p:cNvSpPr/>
              <p:nvPr/>
            </p:nvSpPr>
            <p:spPr>
              <a:xfrm>
                <a:off x="3168924" y="4750092"/>
                <a:ext cx="2848336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𝒈𝒉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𝑴</m:t>
                                  </m:r>
                                </m:den>
                              </m:f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C0610A-B8A4-4447-84A3-AC0836247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924" y="4750092"/>
                <a:ext cx="2848336" cy="11835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E6D7A5C-81B2-4F18-B3CF-85AE8F9095A9}"/>
                  </a:ext>
                </a:extLst>
              </p:cNvPr>
              <p:cNvSpPr/>
              <p:nvPr/>
            </p:nvSpPr>
            <p:spPr>
              <a:xfrm>
                <a:off x="5563563" y="4248736"/>
                <a:ext cx="163839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だから</a:t>
                </a: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E6D7A5C-81B2-4F18-B3CF-85AE8F909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63" y="4248736"/>
                <a:ext cx="1638397" cy="501356"/>
              </a:xfrm>
              <a:prstGeom prst="rect">
                <a:avLst/>
              </a:prstGeom>
              <a:blipFill>
                <a:blip r:embed="rId12"/>
                <a:stretch>
                  <a:fillRect t="-4878" r="-3358" b="-3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54E07F20-E733-42CF-9F05-C332F7184AB8}"/>
                  </a:ext>
                </a:extLst>
              </p:cNvPr>
              <p:cNvSpPr/>
              <p:nvPr/>
            </p:nvSpPr>
            <p:spPr>
              <a:xfrm>
                <a:off x="6017260" y="4523897"/>
                <a:ext cx="2928238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𝒈𝒉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54E07F20-E733-42CF-9F05-C332F7184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260" y="4523897"/>
                <a:ext cx="2928238" cy="1365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6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/>
      <p:bldP spid="8" grpId="0"/>
      <p:bldP spid="17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025113" y="2793096"/>
            <a:ext cx="10141774" cy="2097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重心の座標・速度・加速度を求め、物体系の運動と結びつけて考えることができる。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59116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CC66FEF-78CE-4550-B655-9D69B084AA5F}"/>
              </a:ext>
            </a:extLst>
          </p:cNvPr>
          <p:cNvCxnSpPr>
            <a:cxnSpLocks/>
          </p:cNvCxnSpPr>
          <p:nvPr/>
        </p:nvCxnSpPr>
        <p:spPr>
          <a:xfrm>
            <a:off x="6563879" y="170014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53ED80E-474C-4A5F-9430-EF0C1CA65305}"/>
              </a:ext>
            </a:extLst>
          </p:cNvPr>
          <p:cNvCxnSpPr>
            <a:cxnSpLocks/>
          </p:cNvCxnSpPr>
          <p:nvPr/>
        </p:nvCxnSpPr>
        <p:spPr>
          <a:xfrm>
            <a:off x="6563879" y="287550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0BE0683-F057-498A-8DA5-569853EB8228}"/>
                  </a:ext>
                </a:extLst>
              </p:cNvPr>
              <p:cNvSpPr/>
              <p:nvPr/>
            </p:nvSpPr>
            <p:spPr>
              <a:xfrm>
                <a:off x="228097" y="837553"/>
                <a:ext cx="49115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 重心の移動</a:t>
                </a:r>
                <a:endParaRPr lang="en-US" altLang="ja-JP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右の図のような物体１および２の運動を考える。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物体１と物体２の重心の座標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𝑋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0BE0683-F057-498A-8DA5-569853EB8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" y="837553"/>
                <a:ext cx="4911523" cy="1569660"/>
              </a:xfrm>
              <a:prstGeom prst="rect">
                <a:avLst/>
              </a:prstGeom>
              <a:blipFill>
                <a:blip r:embed="rId2"/>
                <a:stretch>
                  <a:fillRect l="-1861" t="-3101" r="-1985" b="-6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C808AFC-3B16-4F33-8A9A-9A2E64062D56}"/>
                  </a:ext>
                </a:extLst>
              </p:cNvPr>
              <p:cNvSpPr/>
              <p:nvPr/>
            </p:nvSpPr>
            <p:spPr>
              <a:xfrm>
                <a:off x="1197242" y="2721209"/>
                <a:ext cx="3051028" cy="741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𝑋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C808AFC-3B16-4F33-8A9A-9A2E64062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42" y="2721209"/>
                <a:ext cx="3051028" cy="741293"/>
              </a:xfrm>
              <a:prstGeom prst="rect">
                <a:avLst/>
              </a:prstGeom>
              <a:blipFill>
                <a:blip r:embed="rId3"/>
                <a:stretch>
                  <a:fillRect l="-3992" t="-2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/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CEE563A1-4B1C-4AFA-8C22-EF26E2DA27FD}"/>
              </a:ext>
            </a:extLst>
          </p:cNvPr>
          <p:cNvSpPr txBox="1">
            <a:spLocks/>
          </p:cNvSpPr>
          <p:nvPr/>
        </p:nvSpPr>
        <p:spPr>
          <a:xfrm>
            <a:off x="6713259" y="828548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1EC3D8E-257A-4B66-9BA1-F407CF5F786F}"/>
              </a:ext>
            </a:extLst>
          </p:cNvPr>
          <p:cNvCxnSpPr>
            <a:cxnSpLocks/>
          </p:cNvCxnSpPr>
          <p:nvPr/>
        </p:nvCxnSpPr>
        <p:spPr>
          <a:xfrm>
            <a:off x="7293828" y="170331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/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/楕円 15">
            <a:extLst>
              <a:ext uri="{FF2B5EF4-FFF2-40B4-BE49-F238E27FC236}">
                <a16:creationId xmlns:a16="http://schemas.microsoft.com/office/drawing/2014/main" id="{15D61B83-B806-493D-8F47-CED567DB9F10}"/>
              </a:ext>
            </a:extLst>
          </p:cNvPr>
          <p:cNvSpPr/>
          <p:nvPr/>
        </p:nvSpPr>
        <p:spPr>
          <a:xfrm>
            <a:off x="7026921" y="159285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円/楕円 15">
            <a:extLst>
              <a:ext uri="{FF2B5EF4-FFF2-40B4-BE49-F238E27FC236}">
                <a16:creationId xmlns:a16="http://schemas.microsoft.com/office/drawing/2014/main" id="{6F842E31-A856-491D-9934-979A437C6E3F}"/>
              </a:ext>
            </a:extLst>
          </p:cNvPr>
          <p:cNvSpPr/>
          <p:nvPr/>
        </p:nvSpPr>
        <p:spPr>
          <a:xfrm>
            <a:off x="9637305" y="159328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/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タイトル 1">
            <a:extLst>
              <a:ext uri="{FF2B5EF4-FFF2-40B4-BE49-F238E27FC236}">
                <a16:creationId xmlns:a16="http://schemas.microsoft.com/office/drawing/2014/main" id="{368FC78A-2331-4F60-997D-68B5953F7A0A}"/>
              </a:ext>
            </a:extLst>
          </p:cNvPr>
          <p:cNvSpPr txBox="1">
            <a:spLocks/>
          </p:cNvSpPr>
          <p:nvPr/>
        </p:nvSpPr>
        <p:spPr>
          <a:xfrm>
            <a:off x="9360200" y="826223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/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/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D76D3C3-63B3-44DC-9673-F30FEFA41D2B}"/>
              </a:ext>
            </a:extLst>
          </p:cNvPr>
          <p:cNvCxnSpPr>
            <a:cxnSpLocks/>
          </p:cNvCxnSpPr>
          <p:nvPr/>
        </p:nvCxnSpPr>
        <p:spPr>
          <a:xfrm>
            <a:off x="9896355" y="170098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/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/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F653ED7-DD3B-452B-9605-0FFC9CD0D322}"/>
              </a:ext>
            </a:extLst>
          </p:cNvPr>
          <p:cNvCxnSpPr/>
          <p:nvPr/>
        </p:nvCxnSpPr>
        <p:spPr>
          <a:xfrm>
            <a:off x="7153654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01BF4CD-2FA1-4BB5-9442-9C0C0BB7EEBD}"/>
              </a:ext>
            </a:extLst>
          </p:cNvPr>
          <p:cNvCxnSpPr/>
          <p:nvPr/>
        </p:nvCxnSpPr>
        <p:spPr>
          <a:xfrm>
            <a:off x="9766830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925AB9F-4943-42FB-BF06-C31B0DD77033}"/>
              </a:ext>
            </a:extLst>
          </p:cNvPr>
          <p:cNvCxnSpPr>
            <a:cxnSpLocks/>
          </p:cNvCxnSpPr>
          <p:nvPr/>
        </p:nvCxnSpPr>
        <p:spPr>
          <a:xfrm>
            <a:off x="8191664" y="287867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/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15">
            <a:extLst>
              <a:ext uri="{FF2B5EF4-FFF2-40B4-BE49-F238E27FC236}">
                <a16:creationId xmlns:a16="http://schemas.microsoft.com/office/drawing/2014/main" id="{A834EF09-00A3-4F0E-9938-B6EF7F4DB83A}"/>
              </a:ext>
            </a:extLst>
          </p:cNvPr>
          <p:cNvSpPr/>
          <p:nvPr/>
        </p:nvSpPr>
        <p:spPr>
          <a:xfrm>
            <a:off x="7924757" y="276821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円/楕円 15">
            <a:extLst>
              <a:ext uri="{FF2B5EF4-FFF2-40B4-BE49-F238E27FC236}">
                <a16:creationId xmlns:a16="http://schemas.microsoft.com/office/drawing/2014/main" id="{0EEF9F81-273F-43DC-9189-DC2686886BB0}"/>
              </a:ext>
            </a:extLst>
          </p:cNvPr>
          <p:cNvSpPr/>
          <p:nvPr/>
        </p:nvSpPr>
        <p:spPr>
          <a:xfrm>
            <a:off x="10535141" y="276864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/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/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67F5265-466D-4B2D-9953-9D7C24C76A1A}"/>
              </a:ext>
            </a:extLst>
          </p:cNvPr>
          <p:cNvCxnSpPr>
            <a:cxnSpLocks/>
          </p:cNvCxnSpPr>
          <p:nvPr/>
        </p:nvCxnSpPr>
        <p:spPr>
          <a:xfrm>
            <a:off x="10794191" y="287634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/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/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E856102-25AA-44C6-812C-4EA288854700}"/>
              </a:ext>
            </a:extLst>
          </p:cNvPr>
          <p:cNvCxnSpPr/>
          <p:nvPr/>
        </p:nvCxnSpPr>
        <p:spPr>
          <a:xfrm>
            <a:off x="8051490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B48ED5E-DDD3-4F50-A9B7-55A9D1CBD155}"/>
              </a:ext>
            </a:extLst>
          </p:cNvPr>
          <p:cNvCxnSpPr/>
          <p:nvPr/>
        </p:nvCxnSpPr>
        <p:spPr>
          <a:xfrm>
            <a:off x="10664666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タイトル 1">
            <a:extLst>
              <a:ext uri="{FF2B5EF4-FFF2-40B4-BE49-F238E27FC236}">
                <a16:creationId xmlns:a16="http://schemas.microsoft.com/office/drawing/2014/main" id="{B9D68CE3-DC76-4659-A89A-4793DE2926D8}"/>
              </a:ext>
            </a:extLst>
          </p:cNvPr>
          <p:cNvSpPr txBox="1">
            <a:spLocks/>
          </p:cNvSpPr>
          <p:nvPr/>
        </p:nvSpPr>
        <p:spPr>
          <a:xfrm>
            <a:off x="5413359" y="1441584"/>
            <a:ext cx="1003770" cy="4298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時刻０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blipFill>
                <a:blip r:embed="rId16"/>
                <a:stretch>
                  <a:fillRect b="-411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/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円/楕円 15">
            <a:extLst>
              <a:ext uri="{FF2B5EF4-FFF2-40B4-BE49-F238E27FC236}">
                <a16:creationId xmlns:a16="http://schemas.microsoft.com/office/drawing/2014/main" id="{E3622A34-728D-4E11-8B28-0E27C3BC0729}"/>
              </a:ext>
            </a:extLst>
          </p:cNvPr>
          <p:cNvSpPr/>
          <p:nvPr/>
        </p:nvSpPr>
        <p:spPr>
          <a:xfrm>
            <a:off x="8570294" y="1622514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/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円/楕円 15">
            <a:extLst>
              <a:ext uri="{FF2B5EF4-FFF2-40B4-BE49-F238E27FC236}">
                <a16:creationId xmlns:a16="http://schemas.microsoft.com/office/drawing/2014/main" id="{D177BCF8-0E33-4878-B756-5B9619516D05}"/>
              </a:ext>
            </a:extLst>
          </p:cNvPr>
          <p:cNvSpPr/>
          <p:nvPr/>
        </p:nvSpPr>
        <p:spPr>
          <a:xfrm>
            <a:off x="9661833" y="2827947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8FA8EB7-6072-4FC6-A2F3-D2EE18545AB4}"/>
                  </a:ext>
                </a:extLst>
              </p:cNvPr>
              <p:cNvSpPr/>
              <p:nvPr/>
            </p:nvSpPr>
            <p:spPr>
              <a:xfrm>
                <a:off x="301414" y="3919289"/>
                <a:ext cx="116416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秒後に、物体１および物体２が移動したとき、重心の移動速度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𝑉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を考える。</a:t>
                </a: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8FA8EB7-6072-4FC6-A2F3-D2EE18545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14" y="3919289"/>
                <a:ext cx="11641666" cy="461665"/>
              </a:xfrm>
              <a:prstGeom prst="rect">
                <a:avLst/>
              </a:prstGeom>
              <a:blipFill>
                <a:blip r:embed="rId19"/>
                <a:stretch>
                  <a:fillRect l="-105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5A72196F-89BB-40F1-A65D-82F514F99C58}"/>
                  </a:ext>
                </a:extLst>
              </p:cNvPr>
              <p:cNvSpPr/>
              <p:nvPr/>
            </p:nvSpPr>
            <p:spPr>
              <a:xfrm>
                <a:off x="1396706" y="4863979"/>
                <a:ext cx="17539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</a:t>
                </a:r>
                <a:r>
                  <a:rPr lang="en-US" altLang="ja-JP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𝑉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</m:oMath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5A72196F-89BB-40F1-A65D-82F514F99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06" y="4863979"/>
                <a:ext cx="1753942" cy="646331"/>
              </a:xfrm>
              <a:prstGeom prst="rect">
                <a:avLst/>
              </a:prstGeom>
              <a:blipFill>
                <a:blip r:embed="rId20"/>
                <a:stretch>
                  <a:fillRect l="-10417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4B55489C-DA3E-4F26-9F11-0B41490A1687}"/>
                  </a:ext>
                </a:extLst>
              </p:cNvPr>
              <p:cNvSpPr/>
              <p:nvPr/>
            </p:nvSpPr>
            <p:spPr>
              <a:xfrm>
                <a:off x="3233956" y="4682370"/>
                <a:ext cx="1609287" cy="934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4B55489C-DA3E-4F26-9F11-0B41490A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956" y="4682370"/>
                <a:ext cx="1609287" cy="93461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CC66FEF-78CE-4550-B655-9D69B084AA5F}"/>
              </a:ext>
            </a:extLst>
          </p:cNvPr>
          <p:cNvCxnSpPr>
            <a:cxnSpLocks/>
          </p:cNvCxnSpPr>
          <p:nvPr/>
        </p:nvCxnSpPr>
        <p:spPr>
          <a:xfrm>
            <a:off x="6563879" y="170014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53ED80E-474C-4A5F-9430-EF0C1CA65305}"/>
              </a:ext>
            </a:extLst>
          </p:cNvPr>
          <p:cNvCxnSpPr>
            <a:cxnSpLocks/>
          </p:cNvCxnSpPr>
          <p:nvPr/>
        </p:nvCxnSpPr>
        <p:spPr>
          <a:xfrm>
            <a:off x="6563879" y="287550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/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CEE563A1-4B1C-4AFA-8C22-EF26E2DA27FD}"/>
              </a:ext>
            </a:extLst>
          </p:cNvPr>
          <p:cNvSpPr txBox="1">
            <a:spLocks/>
          </p:cNvSpPr>
          <p:nvPr/>
        </p:nvSpPr>
        <p:spPr>
          <a:xfrm>
            <a:off x="6713259" y="828548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1EC3D8E-257A-4B66-9BA1-F407CF5F786F}"/>
              </a:ext>
            </a:extLst>
          </p:cNvPr>
          <p:cNvCxnSpPr>
            <a:cxnSpLocks/>
          </p:cNvCxnSpPr>
          <p:nvPr/>
        </p:nvCxnSpPr>
        <p:spPr>
          <a:xfrm>
            <a:off x="7293828" y="170331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/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/楕円 15">
            <a:extLst>
              <a:ext uri="{FF2B5EF4-FFF2-40B4-BE49-F238E27FC236}">
                <a16:creationId xmlns:a16="http://schemas.microsoft.com/office/drawing/2014/main" id="{15D61B83-B806-493D-8F47-CED567DB9F10}"/>
              </a:ext>
            </a:extLst>
          </p:cNvPr>
          <p:cNvSpPr/>
          <p:nvPr/>
        </p:nvSpPr>
        <p:spPr>
          <a:xfrm>
            <a:off x="7026921" y="159285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円/楕円 15">
            <a:extLst>
              <a:ext uri="{FF2B5EF4-FFF2-40B4-BE49-F238E27FC236}">
                <a16:creationId xmlns:a16="http://schemas.microsoft.com/office/drawing/2014/main" id="{6F842E31-A856-491D-9934-979A437C6E3F}"/>
              </a:ext>
            </a:extLst>
          </p:cNvPr>
          <p:cNvSpPr/>
          <p:nvPr/>
        </p:nvSpPr>
        <p:spPr>
          <a:xfrm>
            <a:off x="9637305" y="159328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/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タイトル 1">
            <a:extLst>
              <a:ext uri="{FF2B5EF4-FFF2-40B4-BE49-F238E27FC236}">
                <a16:creationId xmlns:a16="http://schemas.microsoft.com/office/drawing/2014/main" id="{368FC78A-2331-4F60-997D-68B5953F7A0A}"/>
              </a:ext>
            </a:extLst>
          </p:cNvPr>
          <p:cNvSpPr txBox="1">
            <a:spLocks/>
          </p:cNvSpPr>
          <p:nvPr/>
        </p:nvSpPr>
        <p:spPr>
          <a:xfrm>
            <a:off x="9360200" y="826223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/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/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D76D3C3-63B3-44DC-9673-F30FEFA41D2B}"/>
              </a:ext>
            </a:extLst>
          </p:cNvPr>
          <p:cNvCxnSpPr>
            <a:cxnSpLocks/>
          </p:cNvCxnSpPr>
          <p:nvPr/>
        </p:nvCxnSpPr>
        <p:spPr>
          <a:xfrm>
            <a:off x="9896355" y="170098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/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/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F653ED7-DD3B-452B-9605-0FFC9CD0D322}"/>
              </a:ext>
            </a:extLst>
          </p:cNvPr>
          <p:cNvCxnSpPr/>
          <p:nvPr/>
        </p:nvCxnSpPr>
        <p:spPr>
          <a:xfrm>
            <a:off x="7153654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01BF4CD-2FA1-4BB5-9442-9C0C0BB7EEBD}"/>
              </a:ext>
            </a:extLst>
          </p:cNvPr>
          <p:cNvCxnSpPr/>
          <p:nvPr/>
        </p:nvCxnSpPr>
        <p:spPr>
          <a:xfrm>
            <a:off x="9766830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925AB9F-4943-42FB-BF06-C31B0DD77033}"/>
              </a:ext>
            </a:extLst>
          </p:cNvPr>
          <p:cNvCxnSpPr>
            <a:cxnSpLocks/>
          </p:cNvCxnSpPr>
          <p:nvPr/>
        </p:nvCxnSpPr>
        <p:spPr>
          <a:xfrm>
            <a:off x="8191664" y="287867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/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15">
            <a:extLst>
              <a:ext uri="{FF2B5EF4-FFF2-40B4-BE49-F238E27FC236}">
                <a16:creationId xmlns:a16="http://schemas.microsoft.com/office/drawing/2014/main" id="{A834EF09-00A3-4F0E-9938-B6EF7F4DB83A}"/>
              </a:ext>
            </a:extLst>
          </p:cNvPr>
          <p:cNvSpPr/>
          <p:nvPr/>
        </p:nvSpPr>
        <p:spPr>
          <a:xfrm>
            <a:off x="7924757" y="276821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円/楕円 15">
            <a:extLst>
              <a:ext uri="{FF2B5EF4-FFF2-40B4-BE49-F238E27FC236}">
                <a16:creationId xmlns:a16="http://schemas.microsoft.com/office/drawing/2014/main" id="{0EEF9F81-273F-43DC-9189-DC2686886BB0}"/>
              </a:ext>
            </a:extLst>
          </p:cNvPr>
          <p:cNvSpPr/>
          <p:nvPr/>
        </p:nvSpPr>
        <p:spPr>
          <a:xfrm>
            <a:off x="10535141" y="276864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/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/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67F5265-466D-4B2D-9953-9D7C24C76A1A}"/>
              </a:ext>
            </a:extLst>
          </p:cNvPr>
          <p:cNvCxnSpPr>
            <a:cxnSpLocks/>
          </p:cNvCxnSpPr>
          <p:nvPr/>
        </p:nvCxnSpPr>
        <p:spPr>
          <a:xfrm>
            <a:off x="10794191" y="287634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/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/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E856102-25AA-44C6-812C-4EA288854700}"/>
              </a:ext>
            </a:extLst>
          </p:cNvPr>
          <p:cNvCxnSpPr/>
          <p:nvPr/>
        </p:nvCxnSpPr>
        <p:spPr>
          <a:xfrm>
            <a:off x="8051490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B48ED5E-DDD3-4F50-A9B7-55A9D1CBD155}"/>
              </a:ext>
            </a:extLst>
          </p:cNvPr>
          <p:cNvCxnSpPr/>
          <p:nvPr/>
        </p:nvCxnSpPr>
        <p:spPr>
          <a:xfrm>
            <a:off x="10664666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タイトル 1">
            <a:extLst>
              <a:ext uri="{FF2B5EF4-FFF2-40B4-BE49-F238E27FC236}">
                <a16:creationId xmlns:a16="http://schemas.microsoft.com/office/drawing/2014/main" id="{B9D68CE3-DC76-4659-A89A-4793DE2926D8}"/>
              </a:ext>
            </a:extLst>
          </p:cNvPr>
          <p:cNvSpPr txBox="1">
            <a:spLocks/>
          </p:cNvSpPr>
          <p:nvPr/>
        </p:nvSpPr>
        <p:spPr>
          <a:xfrm>
            <a:off x="5413359" y="1441584"/>
            <a:ext cx="1003770" cy="4298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時刻０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blipFill>
                <a:blip r:embed="rId14"/>
                <a:stretch>
                  <a:fillRect b="-411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/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円/楕円 15">
            <a:extLst>
              <a:ext uri="{FF2B5EF4-FFF2-40B4-BE49-F238E27FC236}">
                <a16:creationId xmlns:a16="http://schemas.microsoft.com/office/drawing/2014/main" id="{E3622A34-728D-4E11-8B28-0E27C3BC0729}"/>
              </a:ext>
            </a:extLst>
          </p:cNvPr>
          <p:cNvSpPr/>
          <p:nvPr/>
        </p:nvSpPr>
        <p:spPr>
          <a:xfrm>
            <a:off x="8570294" y="1622514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/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円/楕円 15">
            <a:extLst>
              <a:ext uri="{FF2B5EF4-FFF2-40B4-BE49-F238E27FC236}">
                <a16:creationId xmlns:a16="http://schemas.microsoft.com/office/drawing/2014/main" id="{D177BCF8-0E33-4878-B756-5B9619516D05}"/>
              </a:ext>
            </a:extLst>
          </p:cNvPr>
          <p:cNvSpPr/>
          <p:nvPr/>
        </p:nvSpPr>
        <p:spPr>
          <a:xfrm>
            <a:off x="9661833" y="2827947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28A3599-9AE2-455D-843E-49DE0266C92B}"/>
                  </a:ext>
                </a:extLst>
              </p:cNvPr>
              <p:cNvSpPr/>
              <p:nvPr/>
            </p:nvSpPr>
            <p:spPr>
              <a:xfrm>
                <a:off x="243899" y="806859"/>
                <a:ext cx="49405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①および速度の定義より、物体１の定義を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、物体２の定義を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</a:t>
                </a: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28A3599-9AE2-455D-843E-49DE0266C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9" y="806859"/>
                <a:ext cx="4940544" cy="1200329"/>
              </a:xfrm>
              <a:prstGeom prst="rect">
                <a:avLst/>
              </a:prstGeom>
              <a:blipFill>
                <a:blip r:embed="rId17"/>
                <a:stretch>
                  <a:fillRect l="-1852" t="-4061" r="-197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0581192-A7F7-40B6-ABD0-362B7F84D49F}"/>
                  </a:ext>
                </a:extLst>
              </p:cNvPr>
              <p:cNvSpPr/>
              <p:nvPr/>
            </p:nvSpPr>
            <p:spPr>
              <a:xfrm>
                <a:off x="1292900" y="2051725"/>
                <a:ext cx="4297138" cy="1116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0581192-A7F7-40B6-ABD0-362B7F84D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00" y="2051725"/>
                <a:ext cx="4297138" cy="11166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2539FB2-33C5-4A26-A159-2997160B24ED}"/>
                  </a:ext>
                </a:extLst>
              </p:cNvPr>
              <p:cNvSpPr/>
              <p:nvPr/>
            </p:nvSpPr>
            <p:spPr>
              <a:xfrm>
                <a:off x="177800" y="2372267"/>
                <a:ext cx="11688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2539FB2-33C5-4A26-A159-2997160B2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2372267"/>
                <a:ext cx="1168845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753E14F3-33E0-425E-83FA-4738A5B8AD59}"/>
                  </a:ext>
                </a:extLst>
              </p:cNvPr>
              <p:cNvSpPr/>
              <p:nvPr/>
            </p:nvSpPr>
            <p:spPr>
              <a:xfrm>
                <a:off x="941430" y="3537706"/>
                <a:ext cx="5878404" cy="1141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)∆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753E14F3-33E0-425E-83FA-4738A5B8A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30" y="3537706"/>
                <a:ext cx="5878404" cy="1141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6F2103BD-A968-47D4-A58F-FF7A67C97A9D}"/>
                  </a:ext>
                </a:extLst>
              </p:cNvPr>
              <p:cNvSpPr/>
              <p:nvPr/>
            </p:nvSpPr>
            <p:spPr>
              <a:xfrm>
                <a:off x="6716065" y="3537706"/>
                <a:ext cx="5497915" cy="1141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)∆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6F2103BD-A968-47D4-A58F-FF7A67C97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65" y="3537706"/>
                <a:ext cx="5497915" cy="11412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FC4FDAF-5D39-46BA-8E36-78A514591E2B}"/>
                  </a:ext>
                </a:extLst>
              </p:cNvPr>
              <p:cNvSpPr/>
              <p:nvPr/>
            </p:nvSpPr>
            <p:spPr>
              <a:xfrm>
                <a:off x="954745" y="4863799"/>
                <a:ext cx="7498463" cy="146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FC4FDAF-5D39-46BA-8E36-78A514591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5" y="4863799"/>
                <a:ext cx="7498463" cy="14648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A7BD7B6-DD0D-4EFB-A71E-A347F7E127DA}"/>
                  </a:ext>
                </a:extLst>
              </p:cNvPr>
              <p:cNvSpPr/>
              <p:nvPr/>
            </p:nvSpPr>
            <p:spPr>
              <a:xfrm>
                <a:off x="6764916" y="5205195"/>
                <a:ext cx="4379870" cy="106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A7BD7B6-DD0D-4EFB-A71E-A347F7E12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16" y="5205195"/>
                <a:ext cx="4379870" cy="10674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CC66FEF-78CE-4550-B655-9D69B084AA5F}"/>
              </a:ext>
            </a:extLst>
          </p:cNvPr>
          <p:cNvCxnSpPr>
            <a:cxnSpLocks/>
          </p:cNvCxnSpPr>
          <p:nvPr/>
        </p:nvCxnSpPr>
        <p:spPr>
          <a:xfrm>
            <a:off x="6563879" y="170014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53ED80E-474C-4A5F-9430-EF0C1CA65305}"/>
              </a:ext>
            </a:extLst>
          </p:cNvPr>
          <p:cNvCxnSpPr>
            <a:cxnSpLocks/>
          </p:cNvCxnSpPr>
          <p:nvPr/>
        </p:nvCxnSpPr>
        <p:spPr>
          <a:xfrm>
            <a:off x="6563879" y="2875501"/>
            <a:ext cx="5379201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/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A36D260-26F4-486B-A0BD-CD7B14C77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29" y="1145192"/>
                <a:ext cx="45474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CEE563A1-4B1C-4AFA-8C22-EF26E2DA27FD}"/>
              </a:ext>
            </a:extLst>
          </p:cNvPr>
          <p:cNvSpPr txBox="1">
            <a:spLocks/>
          </p:cNvSpPr>
          <p:nvPr/>
        </p:nvSpPr>
        <p:spPr>
          <a:xfrm>
            <a:off x="6713259" y="828548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1EC3D8E-257A-4B66-9BA1-F407CF5F786F}"/>
              </a:ext>
            </a:extLst>
          </p:cNvPr>
          <p:cNvCxnSpPr>
            <a:cxnSpLocks/>
          </p:cNvCxnSpPr>
          <p:nvPr/>
        </p:nvCxnSpPr>
        <p:spPr>
          <a:xfrm>
            <a:off x="7293828" y="170331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/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34FBA07-8F92-4E7E-9970-6503B16B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72" y="1117774"/>
                <a:ext cx="486415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/楕円 15">
            <a:extLst>
              <a:ext uri="{FF2B5EF4-FFF2-40B4-BE49-F238E27FC236}">
                <a16:creationId xmlns:a16="http://schemas.microsoft.com/office/drawing/2014/main" id="{15D61B83-B806-493D-8F47-CED567DB9F10}"/>
              </a:ext>
            </a:extLst>
          </p:cNvPr>
          <p:cNvSpPr/>
          <p:nvPr/>
        </p:nvSpPr>
        <p:spPr>
          <a:xfrm>
            <a:off x="7026921" y="159285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円/楕円 15">
            <a:extLst>
              <a:ext uri="{FF2B5EF4-FFF2-40B4-BE49-F238E27FC236}">
                <a16:creationId xmlns:a16="http://schemas.microsoft.com/office/drawing/2014/main" id="{6F842E31-A856-491D-9934-979A437C6E3F}"/>
              </a:ext>
            </a:extLst>
          </p:cNvPr>
          <p:cNvSpPr/>
          <p:nvPr/>
        </p:nvSpPr>
        <p:spPr>
          <a:xfrm>
            <a:off x="9637305" y="159328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/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5C0459-8226-4F5A-B97F-7D78347C4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0" y="1142867"/>
                <a:ext cx="4547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タイトル 1">
            <a:extLst>
              <a:ext uri="{FF2B5EF4-FFF2-40B4-BE49-F238E27FC236}">
                <a16:creationId xmlns:a16="http://schemas.microsoft.com/office/drawing/2014/main" id="{368FC78A-2331-4F60-997D-68B5953F7A0A}"/>
              </a:ext>
            </a:extLst>
          </p:cNvPr>
          <p:cNvSpPr txBox="1">
            <a:spLocks/>
          </p:cNvSpPr>
          <p:nvPr/>
        </p:nvSpPr>
        <p:spPr>
          <a:xfrm>
            <a:off x="9360200" y="826223"/>
            <a:ext cx="1003770" cy="42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/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66E52F-026A-4F0A-B44A-12CD4FB0F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87" y="1897837"/>
                <a:ext cx="45474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/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A7396FB0-9B73-4C04-AA2E-1B33CD71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82" y="1876650"/>
                <a:ext cx="4547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D76D3C3-63B3-44DC-9673-F30FEFA41D2B}"/>
              </a:ext>
            </a:extLst>
          </p:cNvPr>
          <p:cNvCxnSpPr>
            <a:cxnSpLocks/>
          </p:cNvCxnSpPr>
          <p:nvPr/>
        </p:nvCxnSpPr>
        <p:spPr>
          <a:xfrm>
            <a:off x="9896355" y="170098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/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1B02C53-DE90-4239-BEFD-5FFE887AB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99" y="1115449"/>
                <a:ext cx="491737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/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2BA21F-BCDA-46CF-8E84-EDE3F2293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1199155"/>
                <a:ext cx="48891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F653ED7-DD3B-452B-9605-0FFC9CD0D322}"/>
              </a:ext>
            </a:extLst>
          </p:cNvPr>
          <p:cNvCxnSpPr/>
          <p:nvPr/>
        </p:nvCxnSpPr>
        <p:spPr>
          <a:xfrm>
            <a:off x="7153654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01BF4CD-2FA1-4BB5-9442-9C0C0BB7EEBD}"/>
              </a:ext>
            </a:extLst>
          </p:cNvPr>
          <p:cNvCxnSpPr/>
          <p:nvPr/>
        </p:nvCxnSpPr>
        <p:spPr>
          <a:xfrm>
            <a:off x="9766830" y="154319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925AB9F-4943-42FB-BF06-C31B0DD77033}"/>
              </a:ext>
            </a:extLst>
          </p:cNvPr>
          <p:cNvCxnSpPr>
            <a:cxnSpLocks/>
          </p:cNvCxnSpPr>
          <p:nvPr/>
        </p:nvCxnSpPr>
        <p:spPr>
          <a:xfrm>
            <a:off x="8191664" y="2878673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/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008110D-A51F-49E8-A2A9-D25E378DB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08" y="2293134"/>
                <a:ext cx="486415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15">
            <a:extLst>
              <a:ext uri="{FF2B5EF4-FFF2-40B4-BE49-F238E27FC236}">
                <a16:creationId xmlns:a16="http://schemas.microsoft.com/office/drawing/2014/main" id="{A834EF09-00A3-4F0E-9938-B6EF7F4DB83A}"/>
              </a:ext>
            </a:extLst>
          </p:cNvPr>
          <p:cNvSpPr/>
          <p:nvPr/>
        </p:nvSpPr>
        <p:spPr>
          <a:xfrm>
            <a:off x="7924757" y="2768210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円/楕円 15">
            <a:extLst>
              <a:ext uri="{FF2B5EF4-FFF2-40B4-BE49-F238E27FC236}">
                <a16:creationId xmlns:a16="http://schemas.microsoft.com/office/drawing/2014/main" id="{0EEF9F81-273F-43DC-9189-DC2686886BB0}"/>
              </a:ext>
            </a:extLst>
          </p:cNvPr>
          <p:cNvSpPr/>
          <p:nvPr/>
        </p:nvSpPr>
        <p:spPr>
          <a:xfrm>
            <a:off x="10535141" y="2768648"/>
            <a:ext cx="259050" cy="25905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/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0393BEA-54FD-4E79-B885-9CB67777E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423" y="3073197"/>
                <a:ext cx="45474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/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ja-JP" sz="1400" b="0" dirty="0"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6642FF6-71F3-4802-B12B-1D9C387CD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18" y="3052010"/>
                <a:ext cx="45474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67F5265-466D-4B2D-9953-9D7C24C76A1A}"/>
              </a:ext>
            </a:extLst>
          </p:cNvPr>
          <p:cNvCxnSpPr>
            <a:cxnSpLocks/>
          </p:cNvCxnSpPr>
          <p:nvPr/>
        </p:nvCxnSpPr>
        <p:spPr>
          <a:xfrm>
            <a:off x="10794191" y="2876348"/>
            <a:ext cx="5595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/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074674D-2BD1-4441-A1B0-BC973F471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35" y="2290809"/>
                <a:ext cx="491737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/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EF979E5-338F-4302-9760-A2DBC2740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975" y="2374515"/>
                <a:ext cx="4889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E856102-25AA-44C6-812C-4EA288854700}"/>
              </a:ext>
            </a:extLst>
          </p:cNvPr>
          <p:cNvCxnSpPr/>
          <p:nvPr/>
        </p:nvCxnSpPr>
        <p:spPr>
          <a:xfrm>
            <a:off x="8051490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B48ED5E-DDD3-4F50-A9B7-55A9D1CBD155}"/>
              </a:ext>
            </a:extLst>
          </p:cNvPr>
          <p:cNvCxnSpPr/>
          <p:nvPr/>
        </p:nvCxnSpPr>
        <p:spPr>
          <a:xfrm>
            <a:off x="10664666" y="271855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タイトル 1">
            <a:extLst>
              <a:ext uri="{FF2B5EF4-FFF2-40B4-BE49-F238E27FC236}">
                <a16:creationId xmlns:a16="http://schemas.microsoft.com/office/drawing/2014/main" id="{B9D68CE3-DC76-4659-A89A-4793DE2926D8}"/>
              </a:ext>
            </a:extLst>
          </p:cNvPr>
          <p:cNvSpPr txBox="1">
            <a:spLocks/>
          </p:cNvSpPr>
          <p:nvPr/>
        </p:nvSpPr>
        <p:spPr>
          <a:xfrm>
            <a:off x="5413359" y="1441584"/>
            <a:ext cx="1003770" cy="4298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時刻０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タイトル 1">
                <a:extLst>
                  <a:ext uri="{FF2B5EF4-FFF2-40B4-BE49-F238E27FC236}">
                    <a16:creationId xmlns:a16="http://schemas.microsoft.com/office/drawing/2014/main" id="{6A146DC5-9DD8-41DB-93FA-F2DD3525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69" y="2676192"/>
                <a:ext cx="1003770" cy="429897"/>
              </a:xfrm>
              <a:prstGeom prst="rect">
                <a:avLst/>
              </a:prstGeom>
              <a:blipFill>
                <a:blip r:embed="rId14"/>
                <a:stretch>
                  <a:fillRect b="-411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/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C484F350-6FF9-45B3-9BD3-31100AE6D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78" y="1697526"/>
                <a:ext cx="51687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円/楕円 15">
            <a:extLst>
              <a:ext uri="{FF2B5EF4-FFF2-40B4-BE49-F238E27FC236}">
                <a16:creationId xmlns:a16="http://schemas.microsoft.com/office/drawing/2014/main" id="{E3622A34-728D-4E11-8B28-0E27C3BC0729}"/>
              </a:ext>
            </a:extLst>
          </p:cNvPr>
          <p:cNvSpPr/>
          <p:nvPr/>
        </p:nvSpPr>
        <p:spPr>
          <a:xfrm>
            <a:off x="8570294" y="1622514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/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DCDE4D0-A605-4EE3-AA7A-211E3D44A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17" y="2902959"/>
                <a:ext cx="5168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円/楕円 15">
            <a:extLst>
              <a:ext uri="{FF2B5EF4-FFF2-40B4-BE49-F238E27FC236}">
                <a16:creationId xmlns:a16="http://schemas.microsoft.com/office/drawing/2014/main" id="{D177BCF8-0E33-4878-B756-5B9619516D05}"/>
              </a:ext>
            </a:extLst>
          </p:cNvPr>
          <p:cNvSpPr/>
          <p:nvPr/>
        </p:nvSpPr>
        <p:spPr>
          <a:xfrm>
            <a:off x="9661833" y="2827947"/>
            <a:ext cx="95108" cy="951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28A3599-9AE2-455D-843E-49DE0266C92B}"/>
                  </a:ext>
                </a:extLst>
              </p:cNvPr>
              <p:cNvSpPr/>
              <p:nvPr/>
            </p:nvSpPr>
            <p:spPr>
              <a:xfrm>
                <a:off x="243899" y="1126447"/>
                <a:ext cx="49405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つまり、重心の速度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𝑉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28A3599-9AE2-455D-843E-49DE0266C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9" y="1126447"/>
                <a:ext cx="4940544" cy="461665"/>
              </a:xfrm>
              <a:prstGeom prst="rect">
                <a:avLst/>
              </a:prstGeom>
              <a:blipFill>
                <a:blip r:embed="rId17"/>
                <a:stretch>
                  <a:fillRect l="-1852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2539FB2-33C5-4A26-A159-2997160B24ED}"/>
                  </a:ext>
                </a:extLst>
              </p:cNvPr>
              <p:cNvSpPr/>
              <p:nvPr/>
            </p:nvSpPr>
            <p:spPr>
              <a:xfrm>
                <a:off x="429260" y="2042672"/>
                <a:ext cx="15792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𝑉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</m:oMath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2539FB2-33C5-4A26-A159-2997160B2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0" y="2042672"/>
                <a:ext cx="1579215" cy="584775"/>
              </a:xfrm>
              <a:prstGeom prst="rect">
                <a:avLst/>
              </a:prstGeom>
              <a:blipFill>
                <a:blip r:embed="rId18"/>
                <a:stretch>
                  <a:fillRect l="-9653" t="-1666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A7BD7B6-DD0D-4EFB-A71E-A347F7E127DA}"/>
                  </a:ext>
                </a:extLst>
              </p:cNvPr>
              <p:cNvSpPr/>
              <p:nvPr/>
            </p:nvSpPr>
            <p:spPr>
              <a:xfrm>
                <a:off x="1991618" y="1840811"/>
                <a:ext cx="2508624" cy="106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A7BD7B6-DD0D-4EFB-A71E-A347F7E12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18" y="1840811"/>
                <a:ext cx="2508624" cy="10674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59B28064-15AC-41A5-B492-8B2F88C55577}"/>
                  </a:ext>
                </a:extLst>
              </p:cNvPr>
              <p:cNvSpPr/>
              <p:nvPr/>
            </p:nvSpPr>
            <p:spPr>
              <a:xfrm>
                <a:off x="427556" y="4223612"/>
                <a:ext cx="3507883" cy="834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59B28064-15AC-41A5-B492-8B2F88C55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6" y="4223612"/>
                <a:ext cx="3507883" cy="834203"/>
              </a:xfrm>
              <a:prstGeom prst="rect">
                <a:avLst/>
              </a:prstGeom>
              <a:blipFill>
                <a:blip r:embed="rId20"/>
                <a:stretch>
                  <a:fillRect l="-4340" t="-3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6AE9937B-3795-49DA-8117-984BE0AF9723}"/>
                  </a:ext>
                </a:extLst>
              </p:cNvPr>
              <p:cNvSpPr/>
              <p:nvPr/>
            </p:nvSpPr>
            <p:spPr>
              <a:xfrm>
                <a:off x="331375" y="3491779"/>
                <a:ext cx="3604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同様に重心の加速度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6AE9937B-3795-49DA-8117-984BE0AF9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5" y="3491779"/>
                <a:ext cx="3604064" cy="461665"/>
              </a:xfrm>
              <a:prstGeom prst="rect">
                <a:avLst/>
              </a:prstGeom>
              <a:blipFill>
                <a:blip r:embed="rId21"/>
                <a:stretch>
                  <a:fillRect l="-2534" t="-14474" r="-1689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9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4CCEDF5-67DC-40B4-A90E-2BE24FCFE057}"/>
                  </a:ext>
                </a:extLst>
              </p:cNvPr>
              <p:cNvSpPr/>
              <p:nvPr/>
            </p:nvSpPr>
            <p:spPr>
              <a:xfrm>
                <a:off x="266700" y="878483"/>
                <a:ext cx="11925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物体１に力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が、物体２に力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が、はたらいているとすると、</a:t>
                </a: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4CCEDF5-67DC-40B4-A90E-2BE24FCFE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878483"/>
                <a:ext cx="11925300" cy="523220"/>
              </a:xfrm>
              <a:prstGeom prst="rect">
                <a:avLst/>
              </a:prstGeom>
              <a:blipFill>
                <a:blip r:embed="rId2"/>
                <a:stretch>
                  <a:fillRect l="-1074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5985C05-69F4-4A94-ADE0-D1EDDF15C666}"/>
              </a:ext>
            </a:extLst>
          </p:cNvPr>
          <p:cNvSpPr/>
          <p:nvPr/>
        </p:nvSpPr>
        <p:spPr>
          <a:xfrm>
            <a:off x="495300" y="16295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物体１の運動方程式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7A0C9E4-4A9F-4DFC-9BB0-914FE569880E}"/>
              </a:ext>
            </a:extLst>
          </p:cNvPr>
          <p:cNvSpPr/>
          <p:nvPr/>
        </p:nvSpPr>
        <p:spPr>
          <a:xfrm>
            <a:off x="520700" y="22620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物体２の運動方程式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E3527296-D215-407B-8EB5-BF64CF0C6BB4}"/>
              </a:ext>
            </a:extLst>
          </p:cNvPr>
          <p:cNvSpPr/>
          <p:nvPr/>
        </p:nvSpPr>
        <p:spPr>
          <a:xfrm>
            <a:off x="327660" y="294873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両辺をそれぞれ足して、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6EDB451-616D-470F-95D0-EFEF3CF26057}"/>
                  </a:ext>
                </a:extLst>
              </p:cNvPr>
              <p:cNvSpPr/>
              <p:nvPr/>
            </p:nvSpPr>
            <p:spPr>
              <a:xfrm>
                <a:off x="3574890" y="1383287"/>
                <a:ext cx="28466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6EDB451-616D-470F-95D0-EFEF3CF26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90" y="1383287"/>
                <a:ext cx="284661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87C0E2C0-B3F3-467B-B1BD-81A0885AC40F}"/>
                  </a:ext>
                </a:extLst>
              </p:cNvPr>
              <p:cNvSpPr/>
              <p:nvPr/>
            </p:nvSpPr>
            <p:spPr>
              <a:xfrm>
                <a:off x="3582510" y="2091173"/>
                <a:ext cx="28466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87C0E2C0-B3F3-467B-B1BD-81A0885AC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510" y="2091173"/>
                <a:ext cx="284661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AF06BC89-8627-45C8-BAF2-995723CAB97B}"/>
                  </a:ext>
                </a:extLst>
              </p:cNvPr>
              <p:cNvSpPr/>
              <p:nvPr/>
            </p:nvSpPr>
            <p:spPr>
              <a:xfrm>
                <a:off x="3646487" y="2825620"/>
                <a:ext cx="58896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AF06BC89-8627-45C8-BAF2-995723CAB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87" y="2825620"/>
                <a:ext cx="588962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9A0E6100-A72B-4B55-9828-B3534834D09A}"/>
                  </a:ext>
                </a:extLst>
              </p:cNvPr>
              <p:cNvSpPr/>
              <p:nvPr/>
            </p:nvSpPr>
            <p:spPr>
              <a:xfrm>
                <a:off x="266700" y="3657179"/>
                <a:ext cx="11379200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質点系（物体１と物体２）にはたらく力の合力を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（＝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）とすると</a:t>
                </a:r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9A0E6100-A72B-4B55-9828-B3534834D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657179"/>
                <a:ext cx="11379200" cy="573427"/>
              </a:xfrm>
              <a:prstGeom prst="rect">
                <a:avLst/>
              </a:prstGeom>
              <a:blipFill>
                <a:blip r:embed="rId6"/>
                <a:stretch>
                  <a:fillRect l="-857" b="-15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444B15A9-3B34-43FF-A833-3FFD5B2BEF8F}"/>
                  </a:ext>
                </a:extLst>
              </p:cNvPr>
              <p:cNvSpPr/>
              <p:nvPr/>
            </p:nvSpPr>
            <p:spPr>
              <a:xfrm>
                <a:off x="623887" y="4235794"/>
                <a:ext cx="50467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⑤ 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444B15A9-3B34-43FF-A833-3FFD5B2BE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" y="4235794"/>
                <a:ext cx="5046766" cy="707886"/>
              </a:xfrm>
              <a:prstGeom prst="rect">
                <a:avLst/>
              </a:prstGeom>
              <a:blipFill>
                <a:blip r:embed="rId7"/>
                <a:stretch>
                  <a:fillRect l="-4227" t="-18966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C3195C1B-9F1B-428A-8548-67E06C7A482E}"/>
                  </a:ext>
                </a:extLst>
              </p:cNvPr>
              <p:cNvSpPr/>
              <p:nvPr/>
            </p:nvSpPr>
            <p:spPr>
              <a:xfrm>
                <a:off x="327660" y="5203625"/>
                <a:ext cx="12024360" cy="1018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ここで、重心の加速度の式</a:t>
                </a:r>
                <a:endParaRPr lang="en-US" altLang="ja-JP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を変形し代入</a:t>
                </a:r>
                <a:endParaRPr lang="en-US" altLang="ja-JP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C3195C1B-9F1B-428A-8548-67E06C7A4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" y="5203625"/>
                <a:ext cx="12024360" cy="1018036"/>
              </a:xfrm>
              <a:prstGeom prst="rect">
                <a:avLst/>
              </a:prstGeom>
              <a:blipFill>
                <a:blip r:embed="rId8"/>
                <a:stretch>
                  <a:fillRect l="-811" t="-6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6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3" grpId="0"/>
      <p:bldP spid="75" grpId="0"/>
      <p:bldP spid="76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F09C724-862D-4F41-8147-F57BE30D592E}"/>
              </a:ext>
            </a:extLst>
          </p:cNvPr>
          <p:cNvSpPr txBox="1">
            <a:spLocks/>
          </p:cNvSpPr>
          <p:nvPr/>
        </p:nvSpPr>
        <p:spPr>
          <a:xfrm>
            <a:off x="254243" y="878283"/>
            <a:ext cx="3082588" cy="779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ja-JP" altLang="en-US" sz="4000" b="1" dirty="0"/>
              <a:t>〇斜め衝突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9E36353-68CC-4D72-BD37-38474E59A9BD}"/>
              </a:ext>
            </a:extLst>
          </p:cNvPr>
          <p:cNvSpPr/>
          <p:nvPr/>
        </p:nvSpPr>
        <p:spPr>
          <a:xfrm>
            <a:off x="9132215" y="5564442"/>
            <a:ext cx="2889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図中の記号は全て速度を表す。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文字の中に＋－が含まれている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E04F7D1-39B5-4116-BF34-0F9454393D4D}"/>
              </a:ext>
            </a:extLst>
          </p:cNvPr>
          <p:cNvSpPr/>
          <p:nvPr/>
        </p:nvSpPr>
        <p:spPr>
          <a:xfrm>
            <a:off x="457143" y="155414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ｘ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方向の運動量保存の式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A13FA23-0A30-4356-BFF7-47C8BDC43119}"/>
              </a:ext>
            </a:extLst>
          </p:cNvPr>
          <p:cNvSpPr/>
          <p:nvPr/>
        </p:nvSpPr>
        <p:spPr>
          <a:xfrm>
            <a:off x="418453" y="377516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ｙ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方向の運動量保存の式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D9E0EE0-F995-4FCC-B906-35E10C87DE3C}"/>
              </a:ext>
            </a:extLst>
          </p:cNvPr>
          <p:cNvGrpSpPr/>
          <p:nvPr/>
        </p:nvGrpSpPr>
        <p:grpSpPr>
          <a:xfrm>
            <a:off x="867279" y="2086984"/>
            <a:ext cx="1574294" cy="615553"/>
            <a:chOff x="513199" y="1036484"/>
            <a:chExt cx="1574294" cy="615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AE6FE5C1-C630-47DA-A774-485480C00EF6}"/>
                    </a:ext>
                  </a:extLst>
                </p:cNvPr>
                <p:cNvSpPr txBox="1"/>
                <p:nvPr/>
              </p:nvSpPr>
              <p:spPr>
                <a:xfrm>
                  <a:off x="513199" y="1036484"/>
                  <a:ext cx="82535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99" y="1036484"/>
                  <a:ext cx="825354" cy="61555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FE96B128-E1C5-4224-A7A1-D108A625AFB4}"/>
                    </a:ext>
                  </a:extLst>
                </p:cNvPr>
                <p:cNvSpPr txBox="1"/>
                <p:nvPr/>
              </p:nvSpPr>
              <p:spPr>
                <a:xfrm>
                  <a:off x="1294520" y="1087408"/>
                  <a:ext cx="7929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520" y="1087408"/>
                  <a:ext cx="792973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5745971-EDDF-4364-9ACF-A9936C29A4E3}"/>
              </a:ext>
            </a:extLst>
          </p:cNvPr>
          <p:cNvGrpSpPr/>
          <p:nvPr/>
        </p:nvGrpSpPr>
        <p:grpSpPr>
          <a:xfrm>
            <a:off x="2467126" y="2091929"/>
            <a:ext cx="2425110" cy="617348"/>
            <a:chOff x="2113046" y="1041429"/>
            <a:chExt cx="2425110" cy="617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42785F1B-54AF-4B17-9563-611182C0842D}"/>
                    </a:ext>
                  </a:extLst>
                </p:cNvPr>
                <p:cNvSpPr txBox="1"/>
                <p:nvPr/>
              </p:nvSpPr>
              <p:spPr>
                <a:xfrm>
                  <a:off x="2113046" y="1041429"/>
                  <a:ext cx="12203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046" y="1041429"/>
                  <a:ext cx="1220334" cy="61555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490E1496-33A9-4828-BB0D-7ABD7C320111}"/>
                    </a:ext>
                  </a:extLst>
                </p:cNvPr>
                <p:cNvSpPr txBox="1"/>
                <p:nvPr/>
              </p:nvSpPr>
              <p:spPr>
                <a:xfrm>
                  <a:off x="3261588" y="1104779"/>
                  <a:ext cx="127656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490E1496-33A9-4828-BB0D-7ABD7C320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8" y="1104779"/>
                  <a:ext cx="1276568" cy="5539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67EA5D5-A128-4B24-9360-1D3A160817F6}"/>
              </a:ext>
            </a:extLst>
          </p:cNvPr>
          <p:cNvGrpSpPr/>
          <p:nvPr/>
        </p:nvGrpSpPr>
        <p:grpSpPr>
          <a:xfrm>
            <a:off x="2073009" y="2853348"/>
            <a:ext cx="1692916" cy="615553"/>
            <a:chOff x="1193919" y="2082964"/>
            <a:chExt cx="1692916" cy="615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BA82D694-21B0-4658-98E7-F07D644224E3}"/>
                    </a:ext>
                  </a:extLst>
                </p:cNvPr>
                <p:cNvSpPr txBox="1"/>
                <p:nvPr/>
              </p:nvSpPr>
              <p:spPr>
                <a:xfrm>
                  <a:off x="1193919" y="2082964"/>
                  <a:ext cx="82535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19" y="2082964"/>
                  <a:ext cx="825354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A5AF1D98-3009-4320-AA76-CD55777BD002}"/>
                    </a:ext>
                  </a:extLst>
                </p:cNvPr>
                <p:cNvSpPr txBox="1"/>
                <p:nvPr/>
              </p:nvSpPr>
              <p:spPr>
                <a:xfrm>
                  <a:off x="1975240" y="2133888"/>
                  <a:ext cx="91159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40" y="2133888"/>
                  <a:ext cx="911595" cy="5539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E61E9A38-2E17-417E-A96C-E49F3A806FC8}"/>
              </a:ext>
            </a:extLst>
          </p:cNvPr>
          <p:cNvGrpSpPr/>
          <p:nvPr/>
        </p:nvGrpSpPr>
        <p:grpSpPr>
          <a:xfrm>
            <a:off x="3672856" y="2858293"/>
            <a:ext cx="2070846" cy="617348"/>
            <a:chOff x="2793766" y="2087909"/>
            <a:chExt cx="2070846" cy="617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57B378DA-2070-4BE6-81E9-AE37E4191448}"/>
                    </a:ext>
                  </a:extLst>
                </p:cNvPr>
                <p:cNvSpPr txBox="1"/>
                <p:nvPr/>
              </p:nvSpPr>
              <p:spPr>
                <a:xfrm>
                  <a:off x="2793766" y="2087909"/>
                  <a:ext cx="12203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766" y="2087909"/>
                  <a:ext cx="1220334" cy="61555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D8E861DE-8763-4626-8DAB-E1C6B5FD83DA}"/>
                    </a:ext>
                  </a:extLst>
                </p:cNvPr>
                <p:cNvSpPr txBox="1"/>
                <p:nvPr/>
              </p:nvSpPr>
              <p:spPr>
                <a:xfrm>
                  <a:off x="3942308" y="2151259"/>
                  <a:ext cx="92230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D8E861DE-8763-4626-8DAB-E1C6B5FD8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308" y="2151259"/>
                  <a:ext cx="922304" cy="5539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85AF960-43AB-4B0B-90F1-32F87CC6A0E0}"/>
              </a:ext>
            </a:extLst>
          </p:cNvPr>
          <p:cNvGrpSpPr/>
          <p:nvPr/>
        </p:nvGrpSpPr>
        <p:grpSpPr>
          <a:xfrm>
            <a:off x="890070" y="4529087"/>
            <a:ext cx="1587887" cy="648652"/>
            <a:chOff x="604639" y="4379124"/>
            <a:chExt cx="1587887" cy="648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74719EC1-75EE-4746-B687-C46625E57E25}"/>
                    </a:ext>
                  </a:extLst>
                </p:cNvPr>
                <p:cNvSpPr txBox="1"/>
                <p:nvPr/>
              </p:nvSpPr>
              <p:spPr>
                <a:xfrm>
                  <a:off x="604639" y="4379124"/>
                  <a:ext cx="82535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39" y="4379124"/>
                  <a:ext cx="825354" cy="61555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2035642F-6EA4-4720-88B4-B674605BFC10}"/>
                    </a:ext>
                  </a:extLst>
                </p:cNvPr>
                <p:cNvSpPr txBox="1"/>
                <p:nvPr/>
              </p:nvSpPr>
              <p:spPr>
                <a:xfrm>
                  <a:off x="1385960" y="4430048"/>
                  <a:ext cx="806566" cy="597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5960" y="4430048"/>
                  <a:ext cx="806566" cy="597728"/>
                </a:xfrm>
                <a:prstGeom prst="rect">
                  <a:avLst/>
                </a:prstGeom>
                <a:blipFill>
                  <a:blip r:embed="rId25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F6483C24-8493-43BB-ACDC-E1B4A3CA5473}"/>
              </a:ext>
            </a:extLst>
          </p:cNvPr>
          <p:cNvGrpSpPr/>
          <p:nvPr/>
        </p:nvGrpSpPr>
        <p:grpSpPr>
          <a:xfrm>
            <a:off x="2512220" y="4534032"/>
            <a:ext cx="2438703" cy="661078"/>
            <a:chOff x="2226789" y="4384069"/>
            <a:chExt cx="2438703" cy="661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1B05501E-C6E4-449C-8D2E-E50DAC5A3997}"/>
                    </a:ext>
                  </a:extLst>
                </p:cNvPr>
                <p:cNvSpPr txBox="1"/>
                <p:nvPr/>
              </p:nvSpPr>
              <p:spPr>
                <a:xfrm>
                  <a:off x="2226789" y="4384069"/>
                  <a:ext cx="12203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789" y="4384069"/>
                  <a:ext cx="1220334" cy="61555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899D7B2-419D-45F5-81E6-862B6C32FCAF}"/>
                    </a:ext>
                  </a:extLst>
                </p:cNvPr>
                <p:cNvSpPr txBox="1"/>
                <p:nvPr/>
              </p:nvSpPr>
              <p:spPr>
                <a:xfrm>
                  <a:off x="3375331" y="4447419"/>
                  <a:ext cx="1290161" cy="597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899D7B2-419D-45F5-81E6-862B6C32F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331" y="4447419"/>
                  <a:ext cx="1290161" cy="597728"/>
                </a:xfrm>
                <a:prstGeom prst="rect">
                  <a:avLst/>
                </a:prstGeom>
                <a:blipFill>
                  <a:blip r:embed="rId27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CE90152-1C41-43F0-83DC-65E4D4B0FFD8}"/>
              </a:ext>
            </a:extLst>
          </p:cNvPr>
          <p:cNvGrpSpPr/>
          <p:nvPr/>
        </p:nvGrpSpPr>
        <p:grpSpPr>
          <a:xfrm>
            <a:off x="1570790" y="5261750"/>
            <a:ext cx="1706510" cy="648652"/>
            <a:chOff x="1285359" y="5425604"/>
            <a:chExt cx="1706510" cy="648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1E708BDF-C4CF-4B02-9777-D3A078D6A0A7}"/>
                    </a:ext>
                  </a:extLst>
                </p:cNvPr>
                <p:cNvSpPr txBox="1"/>
                <p:nvPr/>
              </p:nvSpPr>
              <p:spPr>
                <a:xfrm>
                  <a:off x="1285359" y="5425604"/>
                  <a:ext cx="82535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359" y="5425604"/>
                  <a:ext cx="825354" cy="61555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815A5363-87B2-4B4A-B72A-FC5A7C889AB3}"/>
                    </a:ext>
                  </a:extLst>
                </p:cNvPr>
                <p:cNvSpPr txBox="1"/>
                <p:nvPr/>
              </p:nvSpPr>
              <p:spPr>
                <a:xfrm>
                  <a:off x="2066680" y="5476528"/>
                  <a:ext cx="925189" cy="597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680" y="5476528"/>
                  <a:ext cx="925189" cy="597728"/>
                </a:xfrm>
                <a:prstGeom prst="rect">
                  <a:avLst/>
                </a:prstGeom>
                <a:blipFill>
                  <a:blip r:embed="rId29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BCED7ACF-F839-4913-8785-8E1077CABB42}"/>
              </a:ext>
            </a:extLst>
          </p:cNvPr>
          <p:cNvGrpSpPr/>
          <p:nvPr/>
        </p:nvGrpSpPr>
        <p:grpSpPr>
          <a:xfrm>
            <a:off x="3170637" y="5266695"/>
            <a:ext cx="2084439" cy="661078"/>
            <a:chOff x="2885206" y="5430549"/>
            <a:chExt cx="2084439" cy="661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FE1A7222-38C1-41B6-A0F8-D6F12CBED46B}"/>
                    </a:ext>
                  </a:extLst>
                </p:cNvPr>
                <p:cNvSpPr txBox="1"/>
                <p:nvPr/>
              </p:nvSpPr>
              <p:spPr>
                <a:xfrm>
                  <a:off x="2885206" y="5430549"/>
                  <a:ext cx="12203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206" y="5430549"/>
                  <a:ext cx="1220334" cy="615553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CA706A07-650B-438D-85C4-9458746ADAF4}"/>
                    </a:ext>
                  </a:extLst>
                </p:cNvPr>
                <p:cNvSpPr txBox="1"/>
                <p:nvPr/>
              </p:nvSpPr>
              <p:spPr>
                <a:xfrm>
                  <a:off x="4033748" y="5493899"/>
                  <a:ext cx="935897" cy="597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CA706A07-650B-438D-85C4-9458746AD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748" y="5493899"/>
                  <a:ext cx="935897" cy="597728"/>
                </a:xfrm>
                <a:prstGeom prst="rect">
                  <a:avLst/>
                </a:prstGeom>
                <a:blipFill>
                  <a:blip r:embed="rId31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円/楕円 15">
            <a:extLst>
              <a:ext uri="{FF2B5EF4-FFF2-40B4-BE49-F238E27FC236}">
                <a16:creationId xmlns:a16="http://schemas.microsoft.com/office/drawing/2014/main" id="{C5E8619E-C8AB-430C-91A4-CABBD1A4D308}"/>
              </a:ext>
            </a:extLst>
          </p:cNvPr>
          <p:cNvSpPr/>
          <p:nvPr/>
        </p:nvSpPr>
        <p:spPr>
          <a:xfrm>
            <a:off x="6594169" y="5332722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円/楕円 15">
            <a:extLst>
              <a:ext uri="{FF2B5EF4-FFF2-40B4-BE49-F238E27FC236}">
                <a16:creationId xmlns:a16="http://schemas.microsoft.com/office/drawing/2014/main" id="{6DDC94D1-5ADF-4DF2-959C-90AB62BB7481}"/>
              </a:ext>
            </a:extLst>
          </p:cNvPr>
          <p:cNvSpPr/>
          <p:nvPr/>
        </p:nvSpPr>
        <p:spPr>
          <a:xfrm>
            <a:off x="9292416" y="3636586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C8D03AAB-B3D2-40B3-84A2-21D62C433360}"/>
              </a:ext>
            </a:extLst>
          </p:cNvPr>
          <p:cNvCxnSpPr>
            <a:cxnSpLocks/>
          </p:cNvCxnSpPr>
          <p:nvPr/>
        </p:nvCxnSpPr>
        <p:spPr>
          <a:xfrm flipV="1">
            <a:off x="6899189" y="4033903"/>
            <a:ext cx="1024761" cy="136496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EF490241-C3C3-4FF2-BABE-2308F209B566}"/>
              </a:ext>
            </a:extLst>
          </p:cNvPr>
          <p:cNvCxnSpPr>
            <a:cxnSpLocks/>
          </p:cNvCxnSpPr>
          <p:nvPr/>
        </p:nvCxnSpPr>
        <p:spPr>
          <a:xfrm flipV="1">
            <a:off x="6814175" y="4050897"/>
            <a:ext cx="0" cy="129189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C1396C69-7D9D-42AF-B970-784602DBE5B7}"/>
                  </a:ext>
                </a:extLst>
              </p:cNvPr>
              <p:cNvSpPr txBox="1"/>
              <p:nvPr/>
            </p:nvSpPr>
            <p:spPr>
              <a:xfrm>
                <a:off x="6037659" y="709797"/>
                <a:ext cx="8253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C1396C69-7D9D-42AF-B970-784602DB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659" y="709797"/>
                <a:ext cx="825354" cy="61555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0F76FEB-F96B-4437-B80A-3276356D11E8}"/>
              </a:ext>
            </a:extLst>
          </p:cNvPr>
          <p:cNvCxnSpPr>
            <a:cxnSpLocks/>
          </p:cNvCxnSpPr>
          <p:nvPr/>
        </p:nvCxnSpPr>
        <p:spPr>
          <a:xfrm flipH="1">
            <a:off x="6796793" y="4043210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CC8F4246-4065-4485-8FB9-DCD8BD0DD1D1}"/>
              </a:ext>
            </a:extLst>
          </p:cNvPr>
          <p:cNvCxnSpPr>
            <a:cxnSpLocks/>
          </p:cNvCxnSpPr>
          <p:nvPr/>
        </p:nvCxnSpPr>
        <p:spPr>
          <a:xfrm flipH="1">
            <a:off x="7919431" y="3257650"/>
            <a:ext cx="609734" cy="79687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2037E0F2-03EF-49E4-89DB-F8307AD9CAB9}"/>
              </a:ext>
            </a:extLst>
          </p:cNvPr>
          <p:cNvCxnSpPr>
            <a:cxnSpLocks/>
          </p:cNvCxnSpPr>
          <p:nvPr/>
        </p:nvCxnSpPr>
        <p:spPr>
          <a:xfrm>
            <a:off x="7935956" y="4060217"/>
            <a:ext cx="1" cy="145107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5E958A43-0889-4DFB-97DF-9FEE39383891}"/>
              </a:ext>
            </a:extLst>
          </p:cNvPr>
          <p:cNvCxnSpPr>
            <a:cxnSpLocks/>
          </p:cNvCxnSpPr>
          <p:nvPr/>
        </p:nvCxnSpPr>
        <p:spPr>
          <a:xfrm>
            <a:off x="6933683" y="5521507"/>
            <a:ext cx="104289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2ADC620-8831-4CCD-B95F-3BB7B4885931}"/>
              </a:ext>
            </a:extLst>
          </p:cNvPr>
          <p:cNvCxnSpPr>
            <a:cxnSpLocks/>
          </p:cNvCxnSpPr>
          <p:nvPr/>
        </p:nvCxnSpPr>
        <p:spPr>
          <a:xfrm>
            <a:off x="6941358" y="1555818"/>
            <a:ext cx="10428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E3197C41-C0D7-4BF6-A30B-7FDE0CAD8605}"/>
              </a:ext>
            </a:extLst>
          </p:cNvPr>
          <p:cNvCxnSpPr>
            <a:cxnSpLocks/>
          </p:cNvCxnSpPr>
          <p:nvPr/>
        </p:nvCxnSpPr>
        <p:spPr>
          <a:xfrm>
            <a:off x="6815271" y="1712603"/>
            <a:ext cx="0" cy="97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C96BF9F2-42C8-4FE5-8991-E76B4A9A3798}"/>
              </a:ext>
            </a:extLst>
          </p:cNvPr>
          <p:cNvCxnSpPr>
            <a:cxnSpLocks/>
          </p:cNvCxnSpPr>
          <p:nvPr/>
        </p:nvCxnSpPr>
        <p:spPr>
          <a:xfrm>
            <a:off x="6920021" y="1663426"/>
            <a:ext cx="964459" cy="975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5E7C93D8-F1BE-481D-B78B-E2277E74496A}"/>
              </a:ext>
            </a:extLst>
          </p:cNvPr>
          <p:cNvCxnSpPr>
            <a:cxnSpLocks/>
          </p:cNvCxnSpPr>
          <p:nvPr/>
        </p:nvCxnSpPr>
        <p:spPr>
          <a:xfrm flipH="1">
            <a:off x="6811047" y="2695731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41886683-357D-4AE4-854B-4B557CF12CCA}"/>
              </a:ext>
            </a:extLst>
          </p:cNvPr>
          <p:cNvCxnSpPr>
            <a:cxnSpLocks/>
          </p:cNvCxnSpPr>
          <p:nvPr/>
        </p:nvCxnSpPr>
        <p:spPr>
          <a:xfrm>
            <a:off x="7937051" y="1548359"/>
            <a:ext cx="0" cy="11632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15">
            <a:extLst>
              <a:ext uri="{FF2B5EF4-FFF2-40B4-BE49-F238E27FC236}">
                <a16:creationId xmlns:a16="http://schemas.microsoft.com/office/drawing/2014/main" id="{D9DF4B99-CF2F-4FA3-BB5C-2ABF73719D75}"/>
              </a:ext>
            </a:extLst>
          </p:cNvPr>
          <p:cNvSpPr/>
          <p:nvPr/>
        </p:nvSpPr>
        <p:spPr>
          <a:xfrm>
            <a:off x="6629254" y="1394443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円/楕円 15">
            <a:extLst>
              <a:ext uri="{FF2B5EF4-FFF2-40B4-BE49-F238E27FC236}">
                <a16:creationId xmlns:a16="http://schemas.microsoft.com/office/drawing/2014/main" id="{6222D821-822B-4ABF-9CF7-20E1EE8CCF05}"/>
              </a:ext>
            </a:extLst>
          </p:cNvPr>
          <p:cNvSpPr/>
          <p:nvPr/>
        </p:nvSpPr>
        <p:spPr>
          <a:xfrm>
            <a:off x="9044630" y="2546762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45D896BA-57C0-4ADE-93B9-5DC054E4179E}"/>
              </a:ext>
            </a:extLst>
          </p:cNvPr>
          <p:cNvCxnSpPr>
            <a:cxnSpLocks/>
          </p:cNvCxnSpPr>
          <p:nvPr/>
        </p:nvCxnSpPr>
        <p:spPr>
          <a:xfrm>
            <a:off x="9593556" y="3800154"/>
            <a:ext cx="111306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E0B867D9-2152-46D3-9094-7381FE9525B7}"/>
              </a:ext>
            </a:extLst>
          </p:cNvPr>
          <p:cNvCxnSpPr>
            <a:cxnSpLocks/>
          </p:cNvCxnSpPr>
          <p:nvPr/>
        </p:nvCxnSpPr>
        <p:spPr>
          <a:xfrm>
            <a:off x="9513518" y="3930626"/>
            <a:ext cx="0" cy="6032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D2990129-85D5-482E-B493-6572B9DB7A54}"/>
              </a:ext>
            </a:extLst>
          </p:cNvPr>
          <p:cNvCxnSpPr>
            <a:cxnSpLocks/>
          </p:cNvCxnSpPr>
          <p:nvPr/>
        </p:nvCxnSpPr>
        <p:spPr>
          <a:xfrm>
            <a:off x="9591954" y="3888027"/>
            <a:ext cx="1108088" cy="61294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EC33882F-68EE-417A-A804-639A05E4EA64}"/>
              </a:ext>
            </a:extLst>
          </p:cNvPr>
          <p:cNvCxnSpPr>
            <a:cxnSpLocks/>
          </p:cNvCxnSpPr>
          <p:nvPr/>
        </p:nvCxnSpPr>
        <p:spPr>
          <a:xfrm flipH="1">
            <a:off x="9522450" y="4538784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0251BF5E-333B-4693-9B80-C7D1E4422869}"/>
              </a:ext>
            </a:extLst>
          </p:cNvPr>
          <p:cNvCxnSpPr>
            <a:cxnSpLocks/>
          </p:cNvCxnSpPr>
          <p:nvPr/>
        </p:nvCxnSpPr>
        <p:spPr>
          <a:xfrm>
            <a:off x="10707661" y="3764188"/>
            <a:ext cx="0" cy="7444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61E79838-61F9-4382-A75C-9F3FB0C5336A}"/>
              </a:ext>
            </a:extLst>
          </p:cNvPr>
          <p:cNvCxnSpPr>
            <a:cxnSpLocks/>
          </p:cNvCxnSpPr>
          <p:nvPr/>
        </p:nvCxnSpPr>
        <p:spPr>
          <a:xfrm flipV="1">
            <a:off x="9340878" y="1928809"/>
            <a:ext cx="1017087" cy="675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0019E08-6361-407E-AA4D-D1FF8AD86DDF}"/>
              </a:ext>
            </a:extLst>
          </p:cNvPr>
          <p:cNvCxnSpPr>
            <a:cxnSpLocks/>
          </p:cNvCxnSpPr>
          <p:nvPr/>
        </p:nvCxnSpPr>
        <p:spPr>
          <a:xfrm flipV="1">
            <a:off x="9255864" y="1909074"/>
            <a:ext cx="0" cy="638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D715B00-5D26-467A-AF90-2809E7C193FA}"/>
              </a:ext>
            </a:extLst>
          </p:cNvPr>
          <p:cNvCxnSpPr>
            <a:cxnSpLocks/>
          </p:cNvCxnSpPr>
          <p:nvPr/>
        </p:nvCxnSpPr>
        <p:spPr>
          <a:xfrm flipH="1">
            <a:off x="9238482" y="1899742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1ACD526B-487E-4276-B46F-2E16B7A99C4B}"/>
              </a:ext>
            </a:extLst>
          </p:cNvPr>
          <p:cNvCxnSpPr>
            <a:cxnSpLocks/>
          </p:cNvCxnSpPr>
          <p:nvPr/>
        </p:nvCxnSpPr>
        <p:spPr>
          <a:xfrm>
            <a:off x="10377646" y="1948545"/>
            <a:ext cx="0" cy="7680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C35D0935-FFF3-49CE-8394-86F1087389BE}"/>
              </a:ext>
            </a:extLst>
          </p:cNvPr>
          <p:cNvCxnSpPr>
            <a:cxnSpLocks/>
          </p:cNvCxnSpPr>
          <p:nvPr/>
        </p:nvCxnSpPr>
        <p:spPr>
          <a:xfrm>
            <a:off x="9375372" y="2726776"/>
            <a:ext cx="10428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B3A34CFC-8C76-473B-A662-B702A941C835}"/>
              </a:ext>
            </a:extLst>
          </p:cNvPr>
          <p:cNvCxnSpPr>
            <a:cxnSpLocks/>
          </p:cNvCxnSpPr>
          <p:nvPr/>
        </p:nvCxnSpPr>
        <p:spPr>
          <a:xfrm flipH="1" flipV="1">
            <a:off x="7953419" y="2654415"/>
            <a:ext cx="588903" cy="61639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470C7AA-F202-4ACF-BCFC-03EA680E5BAA}"/>
              </a:ext>
            </a:extLst>
          </p:cNvPr>
          <p:cNvCxnSpPr>
            <a:cxnSpLocks/>
          </p:cNvCxnSpPr>
          <p:nvPr/>
        </p:nvCxnSpPr>
        <p:spPr>
          <a:xfrm flipH="1" flipV="1">
            <a:off x="8546574" y="3287040"/>
            <a:ext cx="719374" cy="41136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BBBC03F-227D-42A0-886D-81BFE0F0CDFF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8527936" y="2822702"/>
            <a:ext cx="564038" cy="45227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98FE8794-C351-4FFC-B3A3-0499548A6E7E}"/>
                  </a:ext>
                </a:extLst>
              </p:cNvPr>
              <p:cNvSpPr txBox="1"/>
              <p:nvPr/>
            </p:nvSpPr>
            <p:spPr>
              <a:xfrm>
                <a:off x="5815088" y="2158147"/>
                <a:ext cx="806566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98FE8794-C351-4FFC-B3A3-0499548A6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88" y="2158147"/>
                <a:ext cx="806566" cy="597728"/>
              </a:xfrm>
              <a:prstGeom prst="rect">
                <a:avLst/>
              </a:prstGeom>
              <a:blipFill>
                <a:blip r:embed="rId3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953C1A25-CA30-47B9-9D21-F34CF4A42544}"/>
                  </a:ext>
                </a:extLst>
              </p:cNvPr>
              <p:cNvSpPr txBox="1"/>
              <p:nvPr/>
            </p:nvSpPr>
            <p:spPr>
              <a:xfrm>
                <a:off x="7862073" y="896188"/>
                <a:ext cx="792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953C1A25-CA30-47B9-9D21-F34CF4A4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073" y="896188"/>
                <a:ext cx="792973" cy="55399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498EF741-1A89-49C9-AE89-F75EB1358CDD}"/>
                  </a:ext>
                </a:extLst>
              </p:cNvPr>
              <p:cNvSpPr txBox="1"/>
              <p:nvPr/>
            </p:nvSpPr>
            <p:spPr>
              <a:xfrm>
                <a:off x="7896062" y="2120870"/>
                <a:ext cx="87453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498EF741-1A89-49C9-AE89-F75EB1358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62" y="2120870"/>
                <a:ext cx="874534" cy="83099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30944790-5DBB-463E-B50E-316D038D2C06}"/>
                  </a:ext>
                </a:extLst>
              </p:cNvPr>
              <p:cNvSpPr txBox="1"/>
              <p:nvPr/>
            </p:nvSpPr>
            <p:spPr>
              <a:xfrm>
                <a:off x="9019874" y="1192217"/>
                <a:ext cx="925189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30944790-5DBB-463E-B50E-316D038D2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874" y="1192217"/>
                <a:ext cx="925189" cy="597728"/>
              </a:xfrm>
              <a:prstGeom prst="rect">
                <a:avLst/>
              </a:prstGeom>
              <a:blipFill>
                <a:blip r:embed="rId3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B6D95AB6-F034-43DC-A373-5132B888E2EA}"/>
                  </a:ext>
                </a:extLst>
              </p:cNvPr>
              <p:cNvSpPr txBox="1"/>
              <p:nvPr/>
            </p:nvSpPr>
            <p:spPr>
              <a:xfrm>
                <a:off x="10474799" y="2502417"/>
                <a:ext cx="9115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B6D95AB6-F034-43DC-A373-5132B888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799" y="2502417"/>
                <a:ext cx="911595" cy="5539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0097A386-B141-43F8-86FF-047A53F6AC00}"/>
                  </a:ext>
                </a:extLst>
              </p:cNvPr>
              <p:cNvSpPr txBox="1"/>
              <p:nvPr/>
            </p:nvSpPr>
            <p:spPr>
              <a:xfrm>
                <a:off x="10350908" y="1181254"/>
                <a:ext cx="105407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0097A386-B141-43F8-86FF-047A53F6A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908" y="1181254"/>
                <a:ext cx="1054070" cy="83099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6FF49B6D-1EB7-47AC-B61E-8BB4D881BB82}"/>
                  </a:ext>
                </a:extLst>
              </p:cNvPr>
              <p:cNvSpPr txBox="1"/>
              <p:nvPr/>
            </p:nvSpPr>
            <p:spPr>
              <a:xfrm>
                <a:off x="5801932" y="5381570"/>
                <a:ext cx="8372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6FF49B6D-1EB7-47AC-B61E-8BB4D881B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932" y="5381570"/>
                <a:ext cx="837217" cy="61555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2C4F8722-54F6-49B1-88A1-EAE121C0891E}"/>
                  </a:ext>
                </a:extLst>
              </p:cNvPr>
              <p:cNvSpPr txBox="1"/>
              <p:nvPr/>
            </p:nvSpPr>
            <p:spPr>
              <a:xfrm>
                <a:off x="5974066" y="3790691"/>
                <a:ext cx="81727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2C4F8722-54F6-49B1-88A1-EAE121C08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66" y="3790691"/>
                <a:ext cx="817275" cy="597728"/>
              </a:xfrm>
              <a:prstGeom prst="rect">
                <a:avLst/>
              </a:prstGeom>
              <a:blipFill>
                <a:blip r:embed="rId4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0084B611-91A3-4E6A-A63E-93C1FA021041}"/>
                  </a:ext>
                </a:extLst>
              </p:cNvPr>
              <p:cNvSpPr txBox="1"/>
              <p:nvPr/>
            </p:nvSpPr>
            <p:spPr>
              <a:xfrm>
                <a:off x="8034207" y="5377187"/>
                <a:ext cx="8036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0084B611-91A3-4E6A-A63E-93C1FA02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07" y="5377187"/>
                <a:ext cx="803682" cy="55399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5E115D47-17B9-4325-B5ED-408E3D54CD02}"/>
                  </a:ext>
                </a:extLst>
              </p:cNvPr>
              <p:cNvSpPr txBox="1"/>
              <p:nvPr/>
            </p:nvSpPr>
            <p:spPr>
              <a:xfrm>
                <a:off x="7949784" y="3786307"/>
                <a:ext cx="8905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5E115D47-17B9-4325-B5ED-408E3D54C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84" y="3786307"/>
                <a:ext cx="890564" cy="83099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AA3BBA2-2594-45E3-8652-F3DE2B7280E0}"/>
                  </a:ext>
                </a:extLst>
              </p:cNvPr>
              <p:cNvSpPr txBox="1"/>
              <p:nvPr/>
            </p:nvSpPr>
            <p:spPr>
              <a:xfrm>
                <a:off x="9211743" y="4627247"/>
                <a:ext cx="935897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AA3BBA2-2594-45E3-8652-F3DE2B728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43" y="4627247"/>
                <a:ext cx="935897" cy="597728"/>
              </a:xfrm>
              <a:prstGeom prst="rect">
                <a:avLst/>
              </a:prstGeom>
              <a:blipFill>
                <a:blip r:embed="rId4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C55E4240-4786-489A-B042-BBF6CB6D1660}"/>
                  </a:ext>
                </a:extLst>
              </p:cNvPr>
              <p:cNvSpPr txBox="1"/>
              <p:nvPr/>
            </p:nvSpPr>
            <p:spPr>
              <a:xfrm>
                <a:off x="10837708" y="3549483"/>
                <a:ext cx="9223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C55E4240-4786-489A-B042-BBF6CB6D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708" y="3549483"/>
                <a:ext cx="922304" cy="553998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CEFC4A9B-9CDE-4923-AA2B-0E3B5793D9A1}"/>
                  </a:ext>
                </a:extLst>
              </p:cNvPr>
              <p:cNvSpPr txBox="1"/>
              <p:nvPr/>
            </p:nvSpPr>
            <p:spPr>
              <a:xfrm>
                <a:off x="10588827" y="4471558"/>
                <a:ext cx="107010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5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CEFC4A9B-9CDE-4923-AA2B-0E3B5793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827" y="4471558"/>
                <a:ext cx="1070100" cy="83099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444B15A9-3B34-43FF-A833-3FFD5B2BEF8F}"/>
                  </a:ext>
                </a:extLst>
              </p:cNvPr>
              <p:cNvSpPr/>
              <p:nvPr/>
            </p:nvSpPr>
            <p:spPr>
              <a:xfrm>
                <a:off x="700087" y="745834"/>
                <a:ext cx="50467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⑤ 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ja-JP" altLang="en-US" sz="4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444B15A9-3B34-43FF-A833-3FFD5B2BE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" y="745834"/>
                <a:ext cx="5046766" cy="707886"/>
              </a:xfrm>
              <a:prstGeom prst="rect">
                <a:avLst/>
              </a:prstGeom>
              <a:blipFill>
                <a:blip r:embed="rId2"/>
                <a:stretch>
                  <a:fillRect l="-4348" t="-18966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C3195C1B-9F1B-428A-8548-67E06C7A482E}"/>
                  </a:ext>
                </a:extLst>
              </p:cNvPr>
              <p:cNvSpPr/>
              <p:nvPr/>
            </p:nvSpPr>
            <p:spPr>
              <a:xfrm>
                <a:off x="403860" y="1713665"/>
                <a:ext cx="12024360" cy="1018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ここで、重心の加速度の式</a:t>
                </a:r>
                <a:endParaRPr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を変形し代入</a:t>
                </a:r>
                <a:endParaRPr lang="en-US" altLang="ja-JP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C3195C1B-9F1B-428A-8548-67E06C7A4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1713665"/>
                <a:ext cx="12024360" cy="1018036"/>
              </a:xfrm>
              <a:prstGeom prst="rect">
                <a:avLst/>
              </a:prstGeom>
              <a:blipFill>
                <a:blip r:embed="rId3"/>
                <a:stretch>
                  <a:fillRect l="-760" t="-6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5A67027-894C-4884-BDC3-85E8B4BBE6F1}"/>
                  </a:ext>
                </a:extLst>
              </p:cNvPr>
              <p:cNvSpPr/>
              <p:nvPr/>
            </p:nvSpPr>
            <p:spPr>
              <a:xfrm>
                <a:off x="776287" y="3075057"/>
                <a:ext cx="54841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⑤ 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ja-JP" altLang="en-US" sz="4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5A67027-894C-4884-BDC3-85E8B4BBE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7" y="3075057"/>
                <a:ext cx="5484194" cy="707886"/>
              </a:xfrm>
              <a:prstGeom prst="rect">
                <a:avLst/>
              </a:prstGeom>
              <a:blipFill>
                <a:blip r:embed="rId4"/>
                <a:stretch>
                  <a:fillRect l="-3889" t="-18803" b="-316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66BB76-750D-4A01-AD96-603A679E4D26}"/>
              </a:ext>
            </a:extLst>
          </p:cNvPr>
          <p:cNvSpPr/>
          <p:nvPr/>
        </p:nvSpPr>
        <p:spPr>
          <a:xfrm>
            <a:off x="7065447" y="3741405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重心の運動方程式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99AEB06-CA86-4E66-82A5-29031EA8B8D1}"/>
                  </a:ext>
                </a:extLst>
              </p:cNvPr>
              <p:cNvSpPr/>
              <p:nvPr/>
            </p:nvSpPr>
            <p:spPr>
              <a:xfrm>
                <a:off x="1433905" y="4436876"/>
                <a:ext cx="28795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⑥ 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ja-JP" altLang="en-US" sz="4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99AEB06-CA86-4E66-82A5-29031EA8B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05" y="4436876"/>
                <a:ext cx="2879506" cy="707886"/>
              </a:xfrm>
              <a:prstGeom prst="rect">
                <a:avLst/>
              </a:prstGeom>
              <a:blipFill>
                <a:blip r:embed="rId5"/>
                <a:stretch>
                  <a:fillRect l="-7400" t="-18966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ACAC6B2-1180-4667-8BB6-30E07FDCFFC7}"/>
                  </a:ext>
                </a:extLst>
              </p:cNvPr>
              <p:cNvSpPr/>
              <p:nvPr/>
            </p:nvSpPr>
            <p:spPr>
              <a:xfrm>
                <a:off x="458573" y="3833738"/>
                <a:ext cx="3854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とおくと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ACAC6B2-1180-4667-8BB6-30E07FDCF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3" y="3833738"/>
                <a:ext cx="3854838" cy="523220"/>
              </a:xfrm>
              <a:prstGeom prst="rect">
                <a:avLst/>
              </a:prstGeom>
              <a:blipFill>
                <a:blip r:embed="rId6"/>
                <a:stretch>
                  <a:fillRect t="-15116" r="-2054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7B63137-E39B-4F70-A2A7-A0D59044CE2C}"/>
              </a:ext>
            </a:extLst>
          </p:cNvPr>
          <p:cNvCxnSpPr>
            <a:cxnSpLocks/>
          </p:cNvCxnSpPr>
          <p:nvPr/>
        </p:nvCxnSpPr>
        <p:spPr>
          <a:xfrm flipH="1" flipV="1">
            <a:off x="6260482" y="3741406"/>
            <a:ext cx="804964" cy="469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E47058-BE20-4972-BE5F-192B47F42071}"/>
              </a:ext>
            </a:extLst>
          </p:cNvPr>
          <p:cNvCxnSpPr>
            <a:cxnSpLocks/>
          </p:cNvCxnSpPr>
          <p:nvPr/>
        </p:nvCxnSpPr>
        <p:spPr>
          <a:xfrm flipH="1">
            <a:off x="4313412" y="4236249"/>
            <a:ext cx="2752035" cy="64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58A72F9B-C618-470E-A478-CC960C52AE25}"/>
                  </a:ext>
                </a:extLst>
              </p:cNvPr>
              <p:cNvSpPr/>
              <p:nvPr/>
            </p:nvSpPr>
            <p:spPr>
              <a:xfrm>
                <a:off x="906780" y="5402243"/>
                <a:ext cx="105689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よって、質点系にはたらく合力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が０のとき、</a:t>
                </a:r>
                <a:endParaRPr lang="en-US" altLang="ja-JP" sz="28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　　重心は静止または等速直線運動を続ける。</a:t>
                </a:r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58A72F9B-C618-470E-A478-CC960C52A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" y="5402243"/>
                <a:ext cx="10568940" cy="954107"/>
              </a:xfrm>
              <a:prstGeom prst="rect">
                <a:avLst/>
              </a:prstGeom>
              <a:blipFill>
                <a:blip r:embed="rId7"/>
                <a:stretch>
                  <a:fillRect l="-1211" t="-7643" r="-17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6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18777EE-82E0-4BAA-AA65-A662845AD5A5}"/>
                  </a:ext>
                </a:extLst>
              </p:cNvPr>
              <p:cNvSpPr/>
              <p:nvPr/>
            </p:nvSpPr>
            <p:spPr>
              <a:xfrm>
                <a:off x="1532351" y="1264367"/>
                <a:ext cx="3740690" cy="106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𝑮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18777EE-82E0-4BAA-AA65-A662845AD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51" y="1264367"/>
                <a:ext cx="3740690" cy="1067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74E82B8-3FD2-4FA7-A66D-729084CC5B59}"/>
              </a:ext>
            </a:extLst>
          </p:cNvPr>
          <p:cNvSpPr/>
          <p:nvPr/>
        </p:nvSpPr>
        <p:spPr>
          <a:xfrm>
            <a:off x="4836106" y="231907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物体系の運動量の和が一定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2418038-7C83-411B-8B91-AF15E4D8270F}"/>
                  </a:ext>
                </a:extLst>
              </p:cNvPr>
              <p:cNvSpPr/>
              <p:nvPr/>
            </p:nvSpPr>
            <p:spPr>
              <a:xfrm>
                <a:off x="8714091" y="2205207"/>
                <a:ext cx="25762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𝑽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が一定</a:t>
                </a: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2418038-7C83-411B-8B91-AF15E4D82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091" y="2205207"/>
                <a:ext cx="2576283" cy="646331"/>
              </a:xfrm>
              <a:prstGeom prst="rect">
                <a:avLst/>
              </a:prstGeom>
              <a:blipFill>
                <a:blip r:embed="rId3"/>
                <a:stretch>
                  <a:fillRect l="-7092" t="-17925" r="-7329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CD17641-C622-4FAE-B27E-6ECA6883B9D6}"/>
                  </a:ext>
                </a:extLst>
              </p:cNvPr>
              <p:cNvSpPr/>
              <p:nvPr/>
            </p:nvSpPr>
            <p:spPr>
              <a:xfrm>
                <a:off x="4973401" y="1505683"/>
                <a:ext cx="63071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CD17641-C622-4FAE-B27E-6ECA6883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01" y="1505683"/>
                <a:ext cx="63071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9583A8D-FABE-460B-B894-CC2372902873}"/>
              </a:ext>
            </a:extLst>
          </p:cNvPr>
          <p:cNvSpPr/>
          <p:nvPr/>
        </p:nvSpPr>
        <p:spPr>
          <a:xfrm>
            <a:off x="165080" y="80917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また、②式より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9DF94CE-6865-4BAA-A59D-4E58330972E1}"/>
              </a:ext>
            </a:extLst>
          </p:cNvPr>
          <p:cNvSpPr/>
          <p:nvPr/>
        </p:nvSpPr>
        <p:spPr>
          <a:xfrm>
            <a:off x="1002418" y="2966287"/>
            <a:ext cx="10740002" cy="29238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＜知識＞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①物体系にはたらく合力が０のとき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あるいは、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②物体系の運動量の和が保存されるとき、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重心は静止または、等速直線運動を続ける。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（重心の速度は一定であり、重心の加速度は０である。）</a:t>
            </a:r>
          </a:p>
        </p:txBody>
      </p:sp>
    </p:spTree>
    <p:extLst>
      <p:ext uri="{BB962C8B-B14F-4D97-AF65-F5344CB8AC3E}">
        <p14:creationId xmlns:p14="http://schemas.microsoft.com/office/powerpoint/2010/main" val="12140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7CF8E8-CA5D-4A9A-9A26-82238705A4B1}"/>
              </a:ext>
            </a:extLst>
          </p:cNvPr>
          <p:cNvSpPr/>
          <p:nvPr/>
        </p:nvSpPr>
        <p:spPr>
          <a:xfrm>
            <a:off x="229447" y="850321"/>
            <a:ext cx="995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＜重心系に対する運動＞　重心から見た物体の運動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DF2A83E-1937-48C9-ACC0-ADFC2FAEE04E}"/>
                  </a:ext>
                </a:extLst>
              </p:cNvPr>
              <p:cNvSpPr/>
              <p:nvPr/>
            </p:nvSpPr>
            <p:spPr>
              <a:xfrm>
                <a:off x="369114" y="1496972"/>
                <a:ext cx="111066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重心に対する物体の相対速度を考える。物体１の重心に対する相対速度を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、物体２の重心に対する相対速度を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DF2A83E-1937-48C9-ACC0-ADFC2FAEE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14" y="1496972"/>
                <a:ext cx="11106606" cy="830997"/>
              </a:xfrm>
              <a:prstGeom prst="rect">
                <a:avLst/>
              </a:prstGeom>
              <a:blipFill>
                <a:blip r:embed="rId2"/>
                <a:stretch>
                  <a:fillRect l="-878" t="-8088" r="-3568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7E3DE43-5052-45B3-9375-83A073A1AEEF}"/>
                  </a:ext>
                </a:extLst>
              </p:cNvPr>
              <p:cNvSpPr/>
              <p:nvPr/>
            </p:nvSpPr>
            <p:spPr>
              <a:xfrm>
                <a:off x="1275777" y="2358339"/>
                <a:ext cx="1586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7E3DE43-5052-45B3-9375-83A073A1A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77" y="2358339"/>
                <a:ext cx="158626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EF264D7-9F2C-4CF4-942F-B8A88A0D81AC}"/>
                  </a:ext>
                </a:extLst>
              </p:cNvPr>
              <p:cNvSpPr/>
              <p:nvPr/>
            </p:nvSpPr>
            <p:spPr>
              <a:xfrm>
                <a:off x="6086438" y="2341405"/>
                <a:ext cx="15878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EF264D7-9F2C-4CF4-942F-B8A88A0D8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38" y="2341405"/>
                <a:ext cx="158787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BBDFFA0-FA78-4D82-A3DD-B6E4F5EE6B82}"/>
                  </a:ext>
                </a:extLst>
              </p:cNvPr>
              <p:cNvSpPr/>
              <p:nvPr/>
            </p:nvSpPr>
            <p:spPr>
              <a:xfrm>
                <a:off x="2835327" y="2324472"/>
                <a:ext cx="25129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ja-JP" altLang="en-US" sz="4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BBDFFA0-FA78-4D82-A3DD-B6E4F5EE6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324472"/>
                <a:ext cx="251299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F625909-53BF-4484-9076-A620B964E64A}"/>
                  </a:ext>
                </a:extLst>
              </p:cNvPr>
              <p:cNvSpPr/>
              <p:nvPr/>
            </p:nvSpPr>
            <p:spPr>
              <a:xfrm>
                <a:off x="7669792" y="2265205"/>
                <a:ext cx="25129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ja-JP" altLang="en-US" sz="4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F625909-53BF-4484-9076-A620B96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92" y="2265205"/>
                <a:ext cx="251299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8E92A2F-734D-4590-BCC2-4B1DBBCAE68B}"/>
              </a:ext>
            </a:extLst>
          </p:cNvPr>
          <p:cNvSpPr/>
          <p:nvPr/>
        </p:nvSpPr>
        <p:spPr>
          <a:xfrm>
            <a:off x="10365859" y="248533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BA04B61-9DB9-4F2D-AE99-9610FD7505A5}"/>
                  </a:ext>
                </a:extLst>
              </p:cNvPr>
              <p:cNvSpPr/>
              <p:nvPr/>
            </p:nvSpPr>
            <p:spPr>
              <a:xfrm>
                <a:off x="403789" y="3356567"/>
                <a:ext cx="98890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重心から見た物体の運動量の和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を考える。</a:t>
                </a: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BA04B61-9DB9-4F2D-AE99-9610FD750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9" y="3356567"/>
                <a:ext cx="9889067" cy="523220"/>
              </a:xfrm>
              <a:prstGeom prst="rect">
                <a:avLst/>
              </a:prstGeom>
              <a:blipFill>
                <a:blip r:embed="rId7"/>
                <a:stretch>
                  <a:fillRect l="-1233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285C45-C171-4B91-ACE9-0E9143ECD22F}"/>
              </a:ext>
            </a:extLst>
          </p:cNvPr>
          <p:cNvSpPr/>
          <p:nvPr/>
        </p:nvSpPr>
        <p:spPr>
          <a:xfrm>
            <a:off x="698221" y="41191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0B64E0C-0520-4DEB-98F2-13157A427EB8}"/>
                  </a:ext>
                </a:extLst>
              </p:cNvPr>
              <p:cNvSpPr/>
              <p:nvPr/>
            </p:nvSpPr>
            <p:spPr>
              <a:xfrm>
                <a:off x="2402343" y="4034437"/>
                <a:ext cx="37041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0B64E0C-0520-4DEB-98F2-13157A427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343" y="4034437"/>
                <a:ext cx="37041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9FB91599-B845-4055-BF7E-7A1BD004E27D}"/>
                  </a:ext>
                </a:extLst>
              </p:cNvPr>
              <p:cNvSpPr/>
              <p:nvPr/>
            </p:nvSpPr>
            <p:spPr>
              <a:xfrm>
                <a:off x="2918811" y="4783057"/>
                <a:ext cx="58933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9FB91599-B845-4055-BF7E-7A1BD004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811" y="4783057"/>
                <a:ext cx="589334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226F374-6F82-44E3-B72D-0C9E3159BC84}"/>
                  </a:ext>
                </a:extLst>
              </p:cNvPr>
              <p:cNvSpPr/>
              <p:nvPr/>
            </p:nvSpPr>
            <p:spPr>
              <a:xfrm>
                <a:off x="2893410" y="5629724"/>
                <a:ext cx="62229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226F374-6F82-44E3-B72D-0C9E3159B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10" y="5629724"/>
                <a:ext cx="62229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DB77720-D874-41CD-964B-3FB1AF324816}"/>
                  </a:ext>
                </a:extLst>
              </p:cNvPr>
              <p:cNvSpPr/>
              <p:nvPr/>
            </p:nvSpPr>
            <p:spPr>
              <a:xfrm>
                <a:off x="576579" y="984935"/>
                <a:ext cx="98890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重心から見た物体の運動量の和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DB77720-D874-41CD-964B-3FB1AF324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9" y="984935"/>
                <a:ext cx="9889067" cy="461665"/>
              </a:xfrm>
              <a:prstGeom prst="rect">
                <a:avLst/>
              </a:prstGeom>
              <a:blipFill>
                <a:blip r:embed="rId2"/>
                <a:stretch>
                  <a:fillRect l="-986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1F5F66B-7C09-4354-AB9E-677FFF71D0B4}"/>
              </a:ext>
            </a:extLst>
          </p:cNvPr>
          <p:cNvSpPr/>
          <p:nvPr/>
        </p:nvSpPr>
        <p:spPr>
          <a:xfrm>
            <a:off x="606781" y="14805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D13D9614-8A3E-4503-B854-DDBD3D012B9F}"/>
                  </a:ext>
                </a:extLst>
              </p:cNvPr>
              <p:cNvSpPr/>
              <p:nvPr/>
            </p:nvSpPr>
            <p:spPr>
              <a:xfrm>
                <a:off x="2461260" y="1410618"/>
                <a:ext cx="66191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D13D9614-8A3E-4503-B854-DDBD3D01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0" y="1410618"/>
                <a:ext cx="66191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8373C6D-52C0-46C5-9C9E-674D82FFC922}"/>
              </a:ext>
            </a:extLst>
          </p:cNvPr>
          <p:cNvSpPr/>
          <p:nvPr/>
        </p:nvSpPr>
        <p:spPr>
          <a:xfrm>
            <a:off x="660399" y="24563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②を代入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0DFC7DF-9CCC-45B7-88EB-A54653353CC0}"/>
                  </a:ext>
                </a:extLst>
              </p:cNvPr>
              <p:cNvSpPr/>
              <p:nvPr/>
            </p:nvSpPr>
            <p:spPr>
              <a:xfrm>
                <a:off x="2362550" y="2363707"/>
                <a:ext cx="8785510" cy="106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0DFC7DF-9CCC-45B7-88EB-A54653353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50" y="2363707"/>
                <a:ext cx="8785510" cy="1067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3CC1719-14B4-4870-81C3-595AF1333C97}"/>
              </a:ext>
            </a:extLst>
          </p:cNvPr>
          <p:cNvSpPr/>
          <p:nvPr/>
        </p:nvSpPr>
        <p:spPr>
          <a:xfrm>
            <a:off x="1397000" y="5632520"/>
            <a:ext cx="995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よって、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重心からみると運動量の和は常に０である。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5E519E60-CB62-4AE0-A543-5EA685289915}"/>
                  </a:ext>
                </a:extLst>
              </p:cNvPr>
              <p:cNvSpPr/>
              <p:nvPr/>
            </p:nvSpPr>
            <p:spPr>
              <a:xfrm>
                <a:off x="2987389" y="3655240"/>
                <a:ext cx="83664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5E519E60-CB62-4AE0-A543-5EA685289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89" y="3655240"/>
                <a:ext cx="8366411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391EFAC3-4A9A-451A-ADEB-0A44EE429EA2}"/>
                  </a:ext>
                </a:extLst>
              </p:cNvPr>
              <p:cNvSpPr/>
              <p:nvPr/>
            </p:nvSpPr>
            <p:spPr>
              <a:xfrm>
                <a:off x="347560" y="897915"/>
                <a:ext cx="114968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　図のように、なめらかで水平な床の上に、長さ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、質量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の平たくて均質な板が置いてあり、その板の左端に質量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の人が立っている。</a:t>
                </a:r>
              </a:p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（１）このとき、人と板との全体の重心は、板の左端からどれだけの距離のところにあるか。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391EFAC3-4A9A-451A-ADEB-0A44EE429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0" y="897915"/>
                <a:ext cx="11496880" cy="1569660"/>
              </a:xfrm>
              <a:prstGeom prst="rect">
                <a:avLst/>
              </a:prstGeom>
              <a:blipFill>
                <a:blip r:embed="rId2"/>
                <a:stretch>
                  <a:fillRect l="-795" t="-4264" r="-530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7218613-8BA6-4BB6-925C-4A912A74B15E}"/>
              </a:ext>
            </a:extLst>
          </p:cNvPr>
          <p:cNvCxnSpPr>
            <a:cxnSpLocks/>
          </p:cNvCxnSpPr>
          <p:nvPr/>
        </p:nvCxnSpPr>
        <p:spPr>
          <a:xfrm>
            <a:off x="5195018" y="5312886"/>
            <a:ext cx="6855313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F75A37-F213-4C15-BA33-69DFDF81B999}"/>
              </a:ext>
            </a:extLst>
          </p:cNvPr>
          <p:cNvSpPr/>
          <p:nvPr/>
        </p:nvSpPr>
        <p:spPr>
          <a:xfrm>
            <a:off x="7010203" y="4736022"/>
            <a:ext cx="3387885" cy="539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1BCDBC6-652B-4299-8965-59D2FA4ABC26}"/>
              </a:ext>
            </a:extLst>
          </p:cNvPr>
          <p:cNvCxnSpPr>
            <a:cxnSpLocks/>
          </p:cNvCxnSpPr>
          <p:nvPr/>
        </p:nvCxnSpPr>
        <p:spPr>
          <a:xfrm flipH="1">
            <a:off x="7010989" y="5444122"/>
            <a:ext cx="175455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FD4BB32-D9EE-41DF-9C2F-4E542E8E34CE}"/>
                  </a:ext>
                </a:extLst>
              </p:cNvPr>
              <p:cNvSpPr/>
              <p:nvPr/>
            </p:nvSpPr>
            <p:spPr>
              <a:xfrm>
                <a:off x="7569444" y="5525510"/>
                <a:ext cx="567784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FD4BB32-D9EE-41DF-9C2F-4E542E8E3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444" y="5525510"/>
                <a:ext cx="567784" cy="101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90F05B-B35D-4C4D-9C4D-D03C6F415910}"/>
              </a:ext>
            </a:extLst>
          </p:cNvPr>
          <p:cNvCxnSpPr>
            <a:cxnSpLocks/>
          </p:cNvCxnSpPr>
          <p:nvPr/>
        </p:nvCxnSpPr>
        <p:spPr>
          <a:xfrm>
            <a:off x="7006438" y="3024537"/>
            <a:ext cx="0" cy="2512955"/>
          </a:xfrm>
          <a:prstGeom prst="line">
            <a:avLst/>
          </a:prstGeom>
          <a:ln w="412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A903B68-F441-4DCE-A3A8-C2430E61CC0E}"/>
                  </a:ext>
                </a:extLst>
              </p:cNvPr>
              <p:cNvSpPr/>
              <p:nvPr/>
            </p:nvSpPr>
            <p:spPr>
              <a:xfrm>
                <a:off x="6193704" y="2439215"/>
                <a:ext cx="13131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4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A903B68-F441-4DCE-A3A8-C2430E61C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04" y="2439215"/>
                <a:ext cx="13131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A36163-C451-4216-8779-7E72370E3AD5}"/>
              </a:ext>
            </a:extLst>
          </p:cNvPr>
          <p:cNvSpPr/>
          <p:nvPr/>
        </p:nvSpPr>
        <p:spPr>
          <a:xfrm>
            <a:off x="7022264" y="4017879"/>
            <a:ext cx="138148" cy="710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スマイル 22">
            <a:extLst>
              <a:ext uri="{FF2B5EF4-FFF2-40B4-BE49-F238E27FC236}">
                <a16:creationId xmlns:a16="http://schemas.microsoft.com/office/drawing/2014/main" id="{3A679F2B-029E-4276-8058-9752AC321F3E}"/>
              </a:ext>
            </a:extLst>
          </p:cNvPr>
          <p:cNvSpPr/>
          <p:nvPr/>
        </p:nvSpPr>
        <p:spPr>
          <a:xfrm>
            <a:off x="6897274" y="3741585"/>
            <a:ext cx="407862" cy="40786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D418D73-91DF-4735-BECD-34EE923D7C45}"/>
                  </a:ext>
                </a:extLst>
              </p:cNvPr>
              <p:cNvSpPr/>
              <p:nvPr/>
            </p:nvSpPr>
            <p:spPr>
              <a:xfrm>
                <a:off x="8450041" y="5647424"/>
                <a:ext cx="7940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D418D73-91DF-4735-BECD-34EE923D7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041" y="5647424"/>
                <a:ext cx="79406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98133DF-3A80-40C1-A0BB-0F2980B784D5}"/>
              </a:ext>
            </a:extLst>
          </p:cNvPr>
          <p:cNvCxnSpPr>
            <a:cxnSpLocks/>
          </p:cNvCxnSpPr>
          <p:nvPr/>
        </p:nvCxnSpPr>
        <p:spPr>
          <a:xfrm flipV="1">
            <a:off x="8737658" y="5012315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6ED7701-E683-484D-9068-B267CECD5877}"/>
                  </a:ext>
                </a:extLst>
              </p:cNvPr>
              <p:cNvSpPr/>
              <p:nvPr/>
            </p:nvSpPr>
            <p:spPr>
              <a:xfrm>
                <a:off x="6713680" y="5492525"/>
                <a:ext cx="7833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6ED7701-E683-484D-9068-B267CECD5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680" y="5492525"/>
                <a:ext cx="78335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309DF8C-DA90-4695-B087-2DAE3055350C}"/>
                  </a:ext>
                </a:extLst>
              </p:cNvPr>
              <p:cNvSpPr/>
              <p:nvPr/>
            </p:nvSpPr>
            <p:spPr>
              <a:xfrm>
                <a:off x="619328" y="3796135"/>
                <a:ext cx="14708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ja-JP" sz="4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𝑋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</m:oMath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309DF8C-DA90-4695-B087-2DAE30553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8" y="3796135"/>
                <a:ext cx="147085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EDFB3A5-3ED8-40CF-B474-671A4C1D09C7}"/>
                  </a:ext>
                </a:extLst>
              </p:cNvPr>
              <p:cNvSpPr/>
              <p:nvPr/>
            </p:nvSpPr>
            <p:spPr>
              <a:xfrm>
                <a:off x="2052594" y="3224725"/>
                <a:ext cx="3235116" cy="1497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×0+</m:t>
                          </m:r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en-US" altLang="ja-JP" sz="3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EDFB3A5-3ED8-40CF-B474-671A4C1D0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94" y="3224725"/>
                <a:ext cx="3235116" cy="1497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10D8C72-03E6-4BB7-BFBA-2D25B7C7CA64}"/>
                  </a:ext>
                </a:extLst>
              </p:cNvPr>
              <p:cNvSpPr/>
              <p:nvPr/>
            </p:nvSpPr>
            <p:spPr>
              <a:xfrm>
                <a:off x="1410515" y="5033538"/>
                <a:ext cx="2746201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num>
                        <m:den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ja-JP" sz="3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10D8C72-03E6-4BB7-BFBA-2D25B7C7C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15" y="5033538"/>
                <a:ext cx="2746201" cy="1227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AEA968B-12F8-4BDA-A23C-1C6DF30E1D87}"/>
                  </a:ext>
                </a:extLst>
              </p:cNvPr>
              <p:cNvSpPr/>
              <p:nvPr/>
            </p:nvSpPr>
            <p:spPr>
              <a:xfrm>
                <a:off x="860517" y="2492925"/>
                <a:ext cx="3410101" cy="741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𝑋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𝐺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より</a:t>
                </a:r>
                <a:endParaRPr lang="en-US" altLang="ja-JP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AEA968B-12F8-4BDA-A23C-1C6DF30E1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7" y="2492925"/>
                <a:ext cx="3410101" cy="741293"/>
              </a:xfrm>
              <a:prstGeom prst="rect">
                <a:avLst/>
              </a:prstGeom>
              <a:blipFill>
                <a:blip r:embed="rId10"/>
                <a:stretch>
                  <a:fillRect t="-3279" r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12F158E-306F-495E-9453-964AFE2DA9F3}"/>
              </a:ext>
            </a:extLst>
          </p:cNvPr>
          <p:cNvSpPr/>
          <p:nvPr/>
        </p:nvSpPr>
        <p:spPr>
          <a:xfrm>
            <a:off x="8137228" y="55843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板の重心の位置</a:t>
            </a:r>
            <a:endParaRPr lang="en-US" altLang="ja-JP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67B98EF0-4E35-4E27-9F31-9BF348421888}"/>
                  </a:ext>
                </a:extLst>
              </p:cNvPr>
              <p:cNvSpPr/>
              <p:nvPr/>
            </p:nvSpPr>
            <p:spPr>
              <a:xfrm>
                <a:off x="251460" y="855700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（２）人との速さ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がであるとき板の速さ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を求めなさい。</a:t>
                </a: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67B98EF0-4E35-4E27-9F31-9BF348421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855700"/>
                <a:ext cx="6096000" cy="830997"/>
              </a:xfrm>
              <a:prstGeom prst="rect">
                <a:avLst/>
              </a:prstGeom>
              <a:blipFill>
                <a:blip r:embed="rId2"/>
                <a:stretch>
                  <a:fillRect l="-1500" t="-8029" r="-100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D25FC07-4571-422C-B7EF-C9C41F3068C3}"/>
              </a:ext>
            </a:extLst>
          </p:cNvPr>
          <p:cNvCxnSpPr>
            <a:cxnSpLocks/>
          </p:cNvCxnSpPr>
          <p:nvPr/>
        </p:nvCxnSpPr>
        <p:spPr>
          <a:xfrm>
            <a:off x="6118535" y="2735642"/>
            <a:ext cx="575779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56ED2A4-66D1-45D4-9601-5803B3FDEDF9}"/>
              </a:ext>
            </a:extLst>
          </p:cNvPr>
          <p:cNvSpPr/>
          <p:nvPr/>
        </p:nvSpPr>
        <p:spPr>
          <a:xfrm>
            <a:off x="7671393" y="2158778"/>
            <a:ext cx="3387885" cy="539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7A6EEE3-939F-44AE-986A-CF1BD0C7D2D3}"/>
              </a:ext>
            </a:extLst>
          </p:cNvPr>
          <p:cNvSpPr/>
          <p:nvPr/>
        </p:nvSpPr>
        <p:spPr>
          <a:xfrm>
            <a:off x="8657815" y="1440635"/>
            <a:ext cx="138148" cy="710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スマイル 32">
            <a:extLst>
              <a:ext uri="{FF2B5EF4-FFF2-40B4-BE49-F238E27FC236}">
                <a16:creationId xmlns:a16="http://schemas.microsoft.com/office/drawing/2014/main" id="{99C5AA4F-34D8-4CA5-A96C-20FE6627E5EA}"/>
              </a:ext>
            </a:extLst>
          </p:cNvPr>
          <p:cNvSpPr/>
          <p:nvPr/>
        </p:nvSpPr>
        <p:spPr>
          <a:xfrm>
            <a:off x="8532825" y="1164341"/>
            <a:ext cx="407862" cy="40786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左矢印 31">
            <a:extLst>
              <a:ext uri="{FF2B5EF4-FFF2-40B4-BE49-F238E27FC236}">
                <a16:creationId xmlns:a16="http://schemas.microsoft.com/office/drawing/2014/main" id="{67936C5B-BD91-4BD3-A57E-EC4F4C26325A}"/>
              </a:ext>
            </a:extLst>
          </p:cNvPr>
          <p:cNvSpPr/>
          <p:nvPr/>
        </p:nvSpPr>
        <p:spPr>
          <a:xfrm rot="10800000">
            <a:off x="8923836" y="1538204"/>
            <a:ext cx="821156" cy="249765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8F4B8D3-184D-46B1-B203-DDEE2FDAB7F9}"/>
                  </a:ext>
                </a:extLst>
              </p:cNvPr>
              <p:cNvSpPr/>
              <p:nvPr/>
            </p:nvSpPr>
            <p:spPr>
              <a:xfrm>
                <a:off x="9007068" y="850172"/>
                <a:ext cx="6037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8F4B8D3-184D-46B1-B203-DDEE2FDAB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068" y="850172"/>
                <a:ext cx="6037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左矢印 31">
            <a:extLst>
              <a:ext uri="{FF2B5EF4-FFF2-40B4-BE49-F238E27FC236}">
                <a16:creationId xmlns:a16="http://schemas.microsoft.com/office/drawing/2014/main" id="{8F045E7C-E875-48C9-94B5-27809B106E22}"/>
              </a:ext>
            </a:extLst>
          </p:cNvPr>
          <p:cNvSpPr/>
          <p:nvPr/>
        </p:nvSpPr>
        <p:spPr>
          <a:xfrm rot="10800000">
            <a:off x="8723966" y="2045998"/>
            <a:ext cx="505769" cy="89244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左矢印 31">
            <a:extLst>
              <a:ext uri="{FF2B5EF4-FFF2-40B4-BE49-F238E27FC236}">
                <a16:creationId xmlns:a16="http://schemas.microsoft.com/office/drawing/2014/main" id="{248BF47F-7F42-4070-8475-E99B146FF6C9}"/>
              </a:ext>
            </a:extLst>
          </p:cNvPr>
          <p:cNvSpPr/>
          <p:nvPr/>
        </p:nvSpPr>
        <p:spPr>
          <a:xfrm>
            <a:off x="8224432" y="2172998"/>
            <a:ext cx="505769" cy="89244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486949A-B374-4DFA-A468-866BE78E197B}"/>
              </a:ext>
            </a:extLst>
          </p:cNvPr>
          <p:cNvSpPr/>
          <p:nvPr/>
        </p:nvSpPr>
        <p:spPr>
          <a:xfrm>
            <a:off x="9181736" y="18359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板が人に加える力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0DF74C2-855E-43BC-AAC2-FC2AB14EB03F}"/>
              </a:ext>
            </a:extLst>
          </p:cNvPr>
          <p:cNvSpPr/>
          <p:nvPr/>
        </p:nvSpPr>
        <p:spPr>
          <a:xfrm>
            <a:off x="6433902" y="17497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人が板に加える力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60197189-4D21-443A-92C1-26426A6F504B}"/>
              </a:ext>
            </a:extLst>
          </p:cNvPr>
          <p:cNvSpPr/>
          <p:nvPr/>
        </p:nvSpPr>
        <p:spPr>
          <a:xfrm>
            <a:off x="8844502" y="1990967"/>
            <a:ext cx="241300" cy="24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7D94E69-9BB2-42FC-980B-BF8F05967229}"/>
              </a:ext>
            </a:extLst>
          </p:cNvPr>
          <p:cNvSpPr/>
          <p:nvPr/>
        </p:nvSpPr>
        <p:spPr>
          <a:xfrm>
            <a:off x="8391535" y="2109500"/>
            <a:ext cx="241300" cy="24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514C30C-114E-44D9-B1BB-DE037076E2C1}"/>
                  </a:ext>
                </a:extLst>
              </p:cNvPr>
              <p:cNvSpPr/>
              <p:nvPr/>
            </p:nvSpPr>
            <p:spPr>
              <a:xfrm>
                <a:off x="6619469" y="2107473"/>
                <a:ext cx="6417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514C30C-114E-44D9-B1BB-DE037076E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9" y="2107473"/>
                <a:ext cx="6417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左矢印 31">
            <a:extLst>
              <a:ext uri="{FF2B5EF4-FFF2-40B4-BE49-F238E27FC236}">
                <a16:creationId xmlns:a16="http://schemas.microsoft.com/office/drawing/2014/main" id="{752A60E5-4FDB-42BE-BCCC-0C45B998EF25}"/>
              </a:ext>
            </a:extLst>
          </p:cNvPr>
          <p:cNvSpPr/>
          <p:nvPr/>
        </p:nvSpPr>
        <p:spPr>
          <a:xfrm>
            <a:off x="7150069" y="2304438"/>
            <a:ext cx="424432" cy="249765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BFCC6D-D5E7-4BDD-8AA0-2EB3A479FE1E}"/>
              </a:ext>
            </a:extLst>
          </p:cNvPr>
          <p:cNvSpPr/>
          <p:nvPr/>
        </p:nvSpPr>
        <p:spPr>
          <a:xfrm>
            <a:off x="520656" y="3146989"/>
            <a:ext cx="11016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右図のように、板と人の物体系を考えたとき、内力のみがはたらいている（板と人の間の力積は打ち消される）ので、物体系の運動量は保存する。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55DB5A9-29D5-42D3-8B22-99A4B0225401}"/>
              </a:ext>
            </a:extLst>
          </p:cNvPr>
          <p:cNvSpPr/>
          <p:nvPr/>
        </p:nvSpPr>
        <p:spPr>
          <a:xfrm>
            <a:off x="588520" y="465094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右向き正として、運動量保存則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87257E5-5F21-458D-B853-21D523265AE3}"/>
                  </a:ext>
                </a:extLst>
              </p:cNvPr>
              <p:cNvSpPr/>
              <p:nvPr/>
            </p:nvSpPr>
            <p:spPr>
              <a:xfrm>
                <a:off x="2332750" y="5291784"/>
                <a:ext cx="43231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87257E5-5F21-458D-B853-21D523265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750" y="5291784"/>
                <a:ext cx="43231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3F12A70-9EEA-4E75-90FA-B8CBAD084998}"/>
                  </a:ext>
                </a:extLst>
              </p:cNvPr>
              <p:cNvSpPr/>
              <p:nvPr/>
            </p:nvSpPr>
            <p:spPr>
              <a:xfrm>
                <a:off x="6806893" y="5078425"/>
                <a:ext cx="1989070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3F12A70-9EEA-4E75-90FA-B8CBAD084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893" y="5078425"/>
                <a:ext cx="1989070" cy="10375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8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48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重心の移動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17A72F-4737-4297-A402-7EBCD93F6EF8}"/>
              </a:ext>
            </a:extLst>
          </p:cNvPr>
          <p:cNvSpPr/>
          <p:nvPr/>
        </p:nvSpPr>
        <p:spPr>
          <a:xfrm>
            <a:off x="275166" y="813019"/>
            <a:ext cx="11703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（３）この人が板の上を、左端から右端まで静かに移動したとき、この人は床に対してどれだけ進んだことになるか。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FE46FEA-7C57-44AB-8A19-B1386013FFB4}"/>
              </a:ext>
            </a:extLst>
          </p:cNvPr>
          <p:cNvCxnSpPr>
            <a:cxnSpLocks/>
          </p:cNvCxnSpPr>
          <p:nvPr/>
        </p:nvCxnSpPr>
        <p:spPr>
          <a:xfrm>
            <a:off x="6254171" y="3445482"/>
            <a:ext cx="5715003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42F936-F0DD-41F3-B016-B33D19EB193C}"/>
              </a:ext>
            </a:extLst>
          </p:cNvPr>
          <p:cNvSpPr/>
          <p:nvPr/>
        </p:nvSpPr>
        <p:spPr>
          <a:xfrm>
            <a:off x="7767419" y="2964573"/>
            <a:ext cx="2824345" cy="44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6B911DB-862B-44BE-B98C-5C951E0969F2}"/>
              </a:ext>
            </a:extLst>
          </p:cNvPr>
          <p:cNvCxnSpPr>
            <a:cxnSpLocks/>
          </p:cNvCxnSpPr>
          <p:nvPr/>
        </p:nvCxnSpPr>
        <p:spPr>
          <a:xfrm flipH="1">
            <a:off x="7768074" y="3554888"/>
            <a:ext cx="146270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8B29528-CAFD-4CC8-BFFC-8983DB775AF8}"/>
                  </a:ext>
                </a:extLst>
              </p:cNvPr>
              <p:cNvSpPr/>
              <p:nvPr/>
            </p:nvSpPr>
            <p:spPr>
              <a:xfrm>
                <a:off x="8233636" y="2634573"/>
                <a:ext cx="519694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8B29528-CAFD-4CC8-BFFC-8983DB775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636" y="2634573"/>
                <a:ext cx="519694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976E2BA-F763-4D38-8BB7-B8D321BB8542}"/>
              </a:ext>
            </a:extLst>
          </p:cNvPr>
          <p:cNvCxnSpPr>
            <a:cxnSpLocks/>
          </p:cNvCxnSpPr>
          <p:nvPr/>
        </p:nvCxnSpPr>
        <p:spPr>
          <a:xfrm>
            <a:off x="7764280" y="1897547"/>
            <a:ext cx="0" cy="3536221"/>
          </a:xfrm>
          <a:prstGeom prst="line">
            <a:avLst/>
          </a:prstGeom>
          <a:ln w="412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35ABFC8B-DF40-4D0E-AAA7-F6942E8C04E6}"/>
                  </a:ext>
                </a:extLst>
              </p:cNvPr>
              <p:cNvSpPr/>
              <p:nvPr/>
            </p:nvSpPr>
            <p:spPr>
              <a:xfrm>
                <a:off x="7121426" y="1418133"/>
                <a:ext cx="1170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35ABFC8B-DF40-4D0E-AAA7-F6942E8C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26" y="1418133"/>
                <a:ext cx="11709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1081712-1899-4B6C-ADE2-E3D7A904EF3B}"/>
              </a:ext>
            </a:extLst>
          </p:cNvPr>
          <p:cNvSpPr/>
          <p:nvPr/>
        </p:nvSpPr>
        <p:spPr>
          <a:xfrm>
            <a:off x="7777473" y="2365886"/>
            <a:ext cx="115169" cy="592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スマイル 50">
            <a:extLst>
              <a:ext uri="{FF2B5EF4-FFF2-40B4-BE49-F238E27FC236}">
                <a16:creationId xmlns:a16="http://schemas.microsoft.com/office/drawing/2014/main" id="{B96698E6-B5CA-481C-8AA1-1C14EE550F2E}"/>
              </a:ext>
            </a:extLst>
          </p:cNvPr>
          <p:cNvSpPr/>
          <p:nvPr/>
        </p:nvSpPr>
        <p:spPr>
          <a:xfrm>
            <a:off x="7673274" y="2135550"/>
            <a:ext cx="340018" cy="340018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DFFDD1B-90BA-4348-8C4F-7D49E3649B9E}"/>
                  </a:ext>
                </a:extLst>
              </p:cNvPr>
              <p:cNvSpPr/>
              <p:nvPr/>
            </p:nvSpPr>
            <p:spPr>
              <a:xfrm>
                <a:off x="8769543" y="5440166"/>
                <a:ext cx="8214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DFFDD1B-90BA-4348-8C4F-7D49E3649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543" y="5440166"/>
                <a:ext cx="82144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360D78C6-086C-40C3-BA46-C010A44C6AA2}"/>
              </a:ext>
            </a:extLst>
          </p:cNvPr>
          <p:cNvCxnSpPr>
            <a:cxnSpLocks/>
          </p:cNvCxnSpPr>
          <p:nvPr/>
        </p:nvCxnSpPr>
        <p:spPr>
          <a:xfrm>
            <a:off x="6268287" y="5315937"/>
            <a:ext cx="5715003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E6EA548-2C69-4B64-A89A-653C7498C54D}"/>
              </a:ext>
            </a:extLst>
          </p:cNvPr>
          <p:cNvSpPr/>
          <p:nvPr/>
        </p:nvSpPr>
        <p:spPr>
          <a:xfrm>
            <a:off x="6172237" y="4835029"/>
            <a:ext cx="2824345" cy="44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E0BF33B-ED24-40E3-99F5-6958D2CD2B27}"/>
              </a:ext>
            </a:extLst>
          </p:cNvPr>
          <p:cNvSpPr/>
          <p:nvPr/>
        </p:nvSpPr>
        <p:spPr>
          <a:xfrm>
            <a:off x="8878571" y="4250459"/>
            <a:ext cx="115169" cy="592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スマイル 55">
            <a:extLst>
              <a:ext uri="{FF2B5EF4-FFF2-40B4-BE49-F238E27FC236}">
                <a16:creationId xmlns:a16="http://schemas.microsoft.com/office/drawing/2014/main" id="{FBD15236-ADDD-4A22-B5F1-B14196F3E6AD}"/>
              </a:ext>
            </a:extLst>
          </p:cNvPr>
          <p:cNvSpPr/>
          <p:nvPr/>
        </p:nvSpPr>
        <p:spPr>
          <a:xfrm>
            <a:off x="8774372" y="4020123"/>
            <a:ext cx="340018" cy="340018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9E1D946-654E-4316-A1F8-C04DFB45BB2E}"/>
                  </a:ext>
                </a:extLst>
              </p:cNvPr>
              <p:cNvSpPr/>
              <p:nvPr/>
            </p:nvSpPr>
            <p:spPr>
              <a:xfrm>
                <a:off x="7344340" y="5440795"/>
                <a:ext cx="8309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9E1D946-654E-4316-A1F8-C04DFB45B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340" y="5440795"/>
                <a:ext cx="83093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80A007F-143C-4A69-9820-8452FE5B19CA}"/>
              </a:ext>
            </a:extLst>
          </p:cNvPr>
          <p:cNvCxnSpPr>
            <a:cxnSpLocks/>
          </p:cNvCxnSpPr>
          <p:nvPr/>
        </p:nvCxnSpPr>
        <p:spPr>
          <a:xfrm flipV="1">
            <a:off x="7584115" y="4959489"/>
            <a:ext cx="0" cy="635249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33DB6D66-FDE5-42F4-9DB0-C03A6C5D147B}"/>
                  </a:ext>
                </a:extLst>
              </p:cNvPr>
              <p:cNvSpPr/>
              <p:nvPr/>
            </p:nvSpPr>
            <p:spPr>
              <a:xfrm>
                <a:off x="8944381" y="2240586"/>
                <a:ext cx="7251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33DB6D66-FDE5-42F4-9DB0-C03A6C5D1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81" y="2240586"/>
                <a:ext cx="72513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15A1A94-27B5-4058-8307-6DFBA0D35B02}"/>
              </a:ext>
            </a:extLst>
          </p:cNvPr>
          <p:cNvCxnSpPr>
            <a:cxnSpLocks/>
          </p:cNvCxnSpPr>
          <p:nvPr/>
        </p:nvCxnSpPr>
        <p:spPr>
          <a:xfrm flipV="1">
            <a:off x="9242821" y="2843363"/>
            <a:ext cx="0" cy="866803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0763D259-9CC0-4455-B727-71A35382CA7F}"/>
              </a:ext>
            </a:extLst>
          </p:cNvPr>
          <p:cNvCxnSpPr>
            <a:cxnSpLocks/>
          </p:cNvCxnSpPr>
          <p:nvPr/>
        </p:nvCxnSpPr>
        <p:spPr>
          <a:xfrm flipV="1">
            <a:off x="9002837" y="4768914"/>
            <a:ext cx="0" cy="635249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B53D91E8-C23A-4CE7-B547-5F10C38BF18F}"/>
              </a:ext>
            </a:extLst>
          </p:cNvPr>
          <p:cNvSpPr/>
          <p:nvPr/>
        </p:nvSpPr>
        <p:spPr>
          <a:xfrm>
            <a:off x="743583" y="1852721"/>
            <a:ext cx="485261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合力０→物体系の運動量保存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→重心の位置は変わらない。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（静止または等速直線運動だから）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451E2DF-6932-468E-AC50-8DA103B2BA28}"/>
                  </a:ext>
                </a:extLst>
              </p:cNvPr>
              <p:cNvSpPr/>
              <p:nvPr/>
            </p:nvSpPr>
            <p:spPr>
              <a:xfrm>
                <a:off x="459291" y="3414447"/>
                <a:ext cx="5744201" cy="1420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num>
                        <m:den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ja-JP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451E2DF-6932-468E-AC50-8DA103B2B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1" y="3414447"/>
                <a:ext cx="5744201" cy="14205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1A860263-1CDF-4EAE-96F1-C6DBDE90DF4B}"/>
                  </a:ext>
                </a:extLst>
              </p:cNvPr>
              <p:cNvSpPr/>
              <p:nvPr/>
            </p:nvSpPr>
            <p:spPr>
              <a:xfrm>
                <a:off x="1144309" y="5009009"/>
                <a:ext cx="3630288" cy="12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num>
                        <m:den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1A860263-1CDF-4EAE-96F1-C6DBDE90D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09" y="5009009"/>
                <a:ext cx="3630288" cy="12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EAD44F-8228-471C-B7C0-E844E9647FA2}"/>
              </a:ext>
            </a:extLst>
          </p:cNvPr>
          <p:cNvSpPr/>
          <p:nvPr/>
        </p:nvSpPr>
        <p:spPr>
          <a:xfrm>
            <a:off x="8573407" y="207127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板の重心の位置</a:t>
            </a:r>
            <a:endParaRPr lang="en-US" altLang="ja-JP" dirty="0">
              <a:latin typeface="Cambria Math" panose="02040503050406030204" pitchFamily="18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349CA1E-8D2D-4FC0-924B-941A4995076E}"/>
              </a:ext>
            </a:extLst>
          </p:cNvPr>
          <p:cNvCxnSpPr>
            <a:cxnSpLocks/>
          </p:cNvCxnSpPr>
          <p:nvPr/>
        </p:nvCxnSpPr>
        <p:spPr>
          <a:xfrm flipH="1">
            <a:off x="7545914" y="5459396"/>
            <a:ext cx="146270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FBBC776D-5FE2-44B1-84A9-A4E1242BFCD6}"/>
                  </a:ext>
                </a:extLst>
              </p:cNvPr>
              <p:cNvSpPr/>
              <p:nvPr/>
            </p:nvSpPr>
            <p:spPr>
              <a:xfrm>
                <a:off x="8073153" y="5490603"/>
                <a:ext cx="519694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FBBC776D-5FE2-44B1-84A9-A4E1242BF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53" y="5490603"/>
                <a:ext cx="519694" cy="896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A5EF639-097F-4F0B-8824-80ABD45D43F5}"/>
              </a:ext>
            </a:extLst>
          </p:cNvPr>
          <p:cNvSpPr/>
          <p:nvPr/>
        </p:nvSpPr>
        <p:spPr>
          <a:xfrm>
            <a:off x="275379" y="3172195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（１）より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BBBC03F-227D-42A0-886D-81BFE0F0CDFF}"/>
              </a:ext>
            </a:extLst>
          </p:cNvPr>
          <p:cNvCxnSpPr>
            <a:cxnSpLocks/>
          </p:cNvCxnSpPr>
          <p:nvPr/>
        </p:nvCxnSpPr>
        <p:spPr>
          <a:xfrm rot="2700000">
            <a:off x="9640833" y="2006138"/>
            <a:ext cx="1644" cy="17824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2195D251-FB22-467D-8B6B-398849824B9B}"/>
              </a:ext>
            </a:extLst>
          </p:cNvPr>
          <p:cNvCxnSpPr>
            <a:cxnSpLocks/>
          </p:cNvCxnSpPr>
          <p:nvPr/>
        </p:nvCxnSpPr>
        <p:spPr>
          <a:xfrm rot="18900000" flipV="1">
            <a:off x="9640833" y="3308751"/>
            <a:ext cx="1644" cy="17824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A7EB58C4-FFD4-48D5-8723-665E34862383}"/>
              </a:ext>
            </a:extLst>
          </p:cNvPr>
          <p:cNvCxnSpPr>
            <a:cxnSpLocks/>
          </p:cNvCxnSpPr>
          <p:nvPr/>
        </p:nvCxnSpPr>
        <p:spPr>
          <a:xfrm>
            <a:off x="8991222" y="1964752"/>
            <a:ext cx="0" cy="27942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CC8F4246-4065-4485-8FB9-DCD8BD0DD1D1}"/>
              </a:ext>
            </a:extLst>
          </p:cNvPr>
          <p:cNvCxnSpPr>
            <a:cxnSpLocks/>
          </p:cNvCxnSpPr>
          <p:nvPr/>
        </p:nvCxnSpPr>
        <p:spPr>
          <a:xfrm flipH="1">
            <a:off x="6813813" y="3545917"/>
            <a:ext cx="500607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C96BF9F2-42C8-4FE5-8991-E76B4A9A3798}"/>
              </a:ext>
            </a:extLst>
          </p:cNvPr>
          <p:cNvCxnSpPr>
            <a:cxnSpLocks/>
          </p:cNvCxnSpPr>
          <p:nvPr/>
        </p:nvCxnSpPr>
        <p:spPr>
          <a:xfrm>
            <a:off x="7449855" y="3519847"/>
            <a:ext cx="78378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15">
            <a:extLst>
              <a:ext uri="{FF2B5EF4-FFF2-40B4-BE49-F238E27FC236}">
                <a16:creationId xmlns:a16="http://schemas.microsoft.com/office/drawing/2014/main" id="{6222D821-822B-4ABF-9CF7-20E1EE8CCF05}"/>
              </a:ext>
            </a:extLst>
          </p:cNvPr>
          <p:cNvSpPr/>
          <p:nvPr/>
        </p:nvSpPr>
        <p:spPr>
          <a:xfrm>
            <a:off x="8829741" y="3388741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0" name="円/楕円 15">
            <a:extLst>
              <a:ext uri="{FF2B5EF4-FFF2-40B4-BE49-F238E27FC236}">
                <a16:creationId xmlns:a16="http://schemas.microsoft.com/office/drawing/2014/main" id="{372DA641-5F10-4048-AA21-A528DFE54325}"/>
              </a:ext>
            </a:extLst>
          </p:cNvPr>
          <p:cNvSpPr/>
          <p:nvPr/>
        </p:nvSpPr>
        <p:spPr>
          <a:xfrm>
            <a:off x="7207851" y="3357666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3" name="円/楕円 15">
            <a:extLst>
              <a:ext uri="{FF2B5EF4-FFF2-40B4-BE49-F238E27FC236}">
                <a16:creationId xmlns:a16="http://schemas.microsoft.com/office/drawing/2014/main" id="{AA3AA47C-FBD3-4E2D-B75E-2BBCD2E30F84}"/>
              </a:ext>
            </a:extLst>
          </p:cNvPr>
          <p:cNvSpPr/>
          <p:nvPr/>
        </p:nvSpPr>
        <p:spPr>
          <a:xfrm>
            <a:off x="9609342" y="2610723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4" name="円/楕円 15">
            <a:extLst>
              <a:ext uri="{FF2B5EF4-FFF2-40B4-BE49-F238E27FC236}">
                <a16:creationId xmlns:a16="http://schemas.microsoft.com/office/drawing/2014/main" id="{2B3D013F-28DF-4EDA-B5C2-ADD8BE01B4BE}"/>
              </a:ext>
            </a:extLst>
          </p:cNvPr>
          <p:cNvSpPr/>
          <p:nvPr/>
        </p:nvSpPr>
        <p:spPr>
          <a:xfrm>
            <a:off x="9550029" y="4111801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4B4BF52B-8B3D-4BED-A5EC-B7991D7B4B64}"/>
              </a:ext>
            </a:extLst>
          </p:cNvPr>
          <p:cNvCxnSpPr>
            <a:cxnSpLocks/>
          </p:cNvCxnSpPr>
          <p:nvPr/>
        </p:nvCxnSpPr>
        <p:spPr>
          <a:xfrm flipV="1">
            <a:off x="9873313" y="1941610"/>
            <a:ext cx="694708" cy="7250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43EE375E-EAFA-499A-9AD5-531AB029D8B7}"/>
              </a:ext>
            </a:extLst>
          </p:cNvPr>
          <p:cNvCxnSpPr>
            <a:cxnSpLocks/>
          </p:cNvCxnSpPr>
          <p:nvPr/>
        </p:nvCxnSpPr>
        <p:spPr>
          <a:xfrm flipV="1">
            <a:off x="9770984" y="1953802"/>
            <a:ext cx="0" cy="664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A224632D-5151-4D04-97BE-40E41961D7E6}"/>
              </a:ext>
            </a:extLst>
          </p:cNvPr>
          <p:cNvCxnSpPr>
            <a:cxnSpLocks/>
          </p:cNvCxnSpPr>
          <p:nvPr/>
        </p:nvCxnSpPr>
        <p:spPr>
          <a:xfrm flipH="1">
            <a:off x="9750661" y="1941610"/>
            <a:ext cx="81736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5054741D-ECDF-4EDD-BF0D-79E3AF1A9DA3}"/>
              </a:ext>
            </a:extLst>
          </p:cNvPr>
          <p:cNvCxnSpPr>
            <a:cxnSpLocks/>
          </p:cNvCxnSpPr>
          <p:nvPr/>
        </p:nvCxnSpPr>
        <p:spPr>
          <a:xfrm>
            <a:off x="10562750" y="1953802"/>
            <a:ext cx="0" cy="81856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03D0A8FC-B0AC-4F27-8DB3-27598F3330D4}"/>
              </a:ext>
            </a:extLst>
          </p:cNvPr>
          <p:cNvCxnSpPr>
            <a:cxnSpLocks/>
          </p:cNvCxnSpPr>
          <p:nvPr/>
        </p:nvCxnSpPr>
        <p:spPr>
          <a:xfrm>
            <a:off x="9936390" y="2772365"/>
            <a:ext cx="6263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198F9DF8-FDA3-49F9-8160-2C6984C089D8}"/>
                  </a:ext>
                </a:extLst>
              </p:cNvPr>
              <p:cNvSpPr txBox="1"/>
              <p:nvPr/>
            </p:nvSpPr>
            <p:spPr>
              <a:xfrm>
                <a:off x="9188727" y="1280205"/>
                <a:ext cx="821507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198F9DF8-FDA3-49F9-8160-2C6984C08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727" y="1280205"/>
                <a:ext cx="821507" cy="597728"/>
              </a:xfrm>
              <a:prstGeom prst="rect">
                <a:avLst/>
              </a:prstGeom>
              <a:blipFill>
                <a:blip r:embed="rId2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1128516A-0986-4AC0-BFC1-9FFB612D5A5C}"/>
                  </a:ext>
                </a:extLst>
              </p:cNvPr>
              <p:cNvSpPr txBox="1"/>
              <p:nvPr/>
            </p:nvSpPr>
            <p:spPr>
              <a:xfrm>
                <a:off x="10570313" y="2482708"/>
                <a:ext cx="8079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1128516A-0986-4AC0-BFC1-9FFB612D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313" y="2482708"/>
                <a:ext cx="80791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76E0ABC-8C1E-4DA8-BEAC-8976BFB65574}"/>
                  </a:ext>
                </a:extLst>
              </p:cNvPr>
              <p:cNvSpPr txBox="1"/>
              <p:nvPr/>
            </p:nvSpPr>
            <p:spPr>
              <a:xfrm>
                <a:off x="10487417" y="1277200"/>
                <a:ext cx="9042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76E0ABC-8C1E-4DA8-BEAC-8976BFB65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417" y="1277200"/>
                <a:ext cx="90422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2182F52D-5195-4D86-AB79-4D81DB8B0297}"/>
                  </a:ext>
                </a:extLst>
              </p:cNvPr>
              <p:cNvSpPr txBox="1"/>
              <p:nvPr/>
            </p:nvSpPr>
            <p:spPr>
              <a:xfrm>
                <a:off x="9135945" y="4880280"/>
                <a:ext cx="85093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2182F52D-5195-4D86-AB79-4D81DB8B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945" y="4880280"/>
                <a:ext cx="850938" cy="597728"/>
              </a:xfrm>
              <a:prstGeom prst="rect">
                <a:avLst/>
              </a:prstGeom>
              <a:blipFill>
                <a:blip r:embed="rId5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B4135C79-C3B0-497C-A7B4-4F137C482868}"/>
                  </a:ext>
                </a:extLst>
              </p:cNvPr>
              <p:cNvSpPr txBox="1"/>
              <p:nvPr/>
            </p:nvSpPr>
            <p:spPr>
              <a:xfrm>
                <a:off x="10610594" y="3975053"/>
                <a:ext cx="8373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</m:oMath>
                  </m:oMathPara>
                </a14:m>
                <a:endParaRPr kumimoji="1" lang="ja-JP" altLang="en-US" sz="11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B4135C79-C3B0-497C-A7B4-4F137C482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94" y="3975053"/>
                <a:ext cx="83734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841D53B5-05C9-421E-A6BA-CE9B2E8091CC}"/>
                  </a:ext>
                </a:extLst>
              </p:cNvPr>
              <p:cNvSpPr txBox="1"/>
              <p:nvPr/>
            </p:nvSpPr>
            <p:spPr>
              <a:xfrm>
                <a:off x="10557359" y="4848244"/>
                <a:ext cx="9554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841D53B5-05C9-421E-A6BA-CE9B2E80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359" y="4848244"/>
                <a:ext cx="95545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345DC00-6D24-4EF6-91AD-57FC22234CE9}"/>
              </a:ext>
            </a:extLst>
          </p:cNvPr>
          <p:cNvSpPr/>
          <p:nvPr/>
        </p:nvSpPr>
        <p:spPr>
          <a:xfrm>
            <a:off x="9032446" y="9910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AAA44F42-64AE-4520-A58F-0A3E61A398C6}"/>
              </a:ext>
            </a:extLst>
          </p:cNvPr>
          <p:cNvSpPr/>
          <p:nvPr/>
        </p:nvSpPr>
        <p:spPr>
          <a:xfrm>
            <a:off x="10651103" y="30817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D608C915-548B-4862-AA89-1C8AD53F15D7}"/>
              </a:ext>
            </a:extLst>
          </p:cNvPr>
          <p:cNvSpPr/>
          <p:nvPr/>
        </p:nvSpPr>
        <p:spPr>
          <a:xfrm>
            <a:off x="8953150" y="46064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A26F3FF9-D67D-4E1C-9365-27271D66B715}"/>
              </a:ext>
            </a:extLst>
          </p:cNvPr>
          <p:cNvSpPr/>
          <p:nvPr/>
        </p:nvSpPr>
        <p:spPr>
          <a:xfrm>
            <a:off x="10669041" y="369550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27975B16-9651-4D5A-BB5B-32439FFA8CD9}"/>
              </a:ext>
            </a:extLst>
          </p:cNvPr>
          <p:cNvSpPr/>
          <p:nvPr/>
        </p:nvSpPr>
        <p:spPr>
          <a:xfrm>
            <a:off x="10651103" y="46763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2115CC6D-7EFA-4371-BB14-6077F215FD94}"/>
              </a:ext>
            </a:extLst>
          </p:cNvPr>
          <p:cNvSpPr/>
          <p:nvPr/>
        </p:nvSpPr>
        <p:spPr>
          <a:xfrm>
            <a:off x="10594538" y="10228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614623F7-E79E-4691-9A89-9523B0375324}"/>
              </a:ext>
            </a:extLst>
          </p:cNvPr>
          <p:cNvCxnSpPr>
            <a:cxnSpLocks/>
          </p:cNvCxnSpPr>
          <p:nvPr/>
        </p:nvCxnSpPr>
        <p:spPr>
          <a:xfrm>
            <a:off x="9794031" y="4375366"/>
            <a:ext cx="737281" cy="73393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C50CE86C-21BF-4814-AE03-ED58F628CABE}"/>
              </a:ext>
            </a:extLst>
          </p:cNvPr>
          <p:cNvCxnSpPr>
            <a:cxnSpLocks/>
          </p:cNvCxnSpPr>
          <p:nvPr/>
        </p:nvCxnSpPr>
        <p:spPr>
          <a:xfrm>
            <a:off x="9854903" y="4237168"/>
            <a:ext cx="676409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AF61D02C-5F5B-4775-BAB2-C26892CB459E}"/>
              </a:ext>
            </a:extLst>
          </p:cNvPr>
          <p:cNvCxnSpPr>
            <a:cxnSpLocks/>
          </p:cNvCxnSpPr>
          <p:nvPr/>
        </p:nvCxnSpPr>
        <p:spPr>
          <a:xfrm>
            <a:off x="9701821" y="4410234"/>
            <a:ext cx="0" cy="69754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784BF1C-3602-46A7-9190-72BEF39BAB43}"/>
              </a:ext>
            </a:extLst>
          </p:cNvPr>
          <p:cNvCxnSpPr>
            <a:cxnSpLocks/>
          </p:cNvCxnSpPr>
          <p:nvPr/>
        </p:nvCxnSpPr>
        <p:spPr>
          <a:xfrm>
            <a:off x="10531312" y="4267651"/>
            <a:ext cx="0" cy="8481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CD04212-8C0E-4842-AB99-64B8D02605CF}"/>
              </a:ext>
            </a:extLst>
          </p:cNvPr>
          <p:cNvCxnSpPr>
            <a:cxnSpLocks/>
          </p:cNvCxnSpPr>
          <p:nvPr/>
        </p:nvCxnSpPr>
        <p:spPr>
          <a:xfrm>
            <a:off x="9669640" y="5123410"/>
            <a:ext cx="84755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52FAC7D-5DD9-4739-8ECF-40EA27FDF2DA}"/>
              </a:ext>
            </a:extLst>
          </p:cNvPr>
          <p:cNvSpPr/>
          <p:nvPr/>
        </p:nvSpPr>
        <p:spPr>
          <a:xfrm>
            <a:off x="8599465" y="3081702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ja-JP" altLang="en-US" dirty="0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4527573B-52FB-447A-AB4D-9A8BD79D2D08}"/>
              </a:ext>
            </a:extLst>
          </p:cNvPr>
          <p:cNvSpPr/>
          <p:nvPr/>
        </p:nvSpPr>
        <p:spPr>
          <a:xfrm>
            <a:off x="6897421" y="3059436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ja-JP" altLang="en-US" dirty="0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74749B74-CEC7-4B0F-81F6-438DE8F32124}"/>
              </a:ext>
            </a:extLst>
          </p:cNvPr>
          <p:cNvSpPr/>
          <p:nvPr/>
        </p:nvSpPr>
        <p:spPr>
          <a:xfrm>
            <a:off x="9283087" y="2345145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ja-JP" altLang="en-US" dirty="0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90FD50D5-D9BC-41F1-87F8-07E4286E90D3}"/>
              </a:ext>
            </a:extLst>
          </p:cNvPr>
          <p:cNvSpPr/>
          <p:nvPr/>
        </p:nvSpPr>
        <p:spPr>
          <a:xfrm>
            <a:off x="9167191" y="4024516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ja-JP" altLang="en-US" dirty="0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4D27491C-9B26-46BE-AD68-78118A4E90FF}"/>
              </a:ext>
            </a:extLst>
          </p:cNvPr>
          <p:cNvSpPr/>
          <p:nvPr/>
        </p:nvSpPr>
        <p:spPr>
          <a:xfrm>
            <a:off x="237490" y="853434"/>
            <a:ext cx="8073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　なめらかな水平面上で、静止していた質量２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の物体Ａに、速さ４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で進んできた質量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1[kg]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の物体Ｂが衝突した。衝突後、Ａ、Ｂは右図の向きに進んだ。衝突後のＡ、Ｂの速さはそれぞれいくらか。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2251F5A1-3F29-4F83-B654-12473C59C92D}"/>
              </a:ext>
            </a:extLst>
          </p:cNvPr>
          <p:cNvSpPr/>
          <p:nvPr/>
        </p:nvSpPr>
        <p:spPr>
          <a:xfrm>
            <a:off x="485213" y="1946031"/>
            <a:ext cx="6343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ｘ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方向の運動量保存の式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AF65C948-310F-4CFE-A0E5-59AB47921B8A}"/>
              </a:ext>
            </a:extLst>
          </p:cNvPr>
          <p:cNvSpPr/>
          <p:nvPr/>
        </p:nvSpPr>
        <p:spPr>
          <a:xfrm>
            <a:off x="525700" y="3036706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ｙ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方向の運動量保存の式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60BF177C-EA06-4B87-8514-61E394F8D9E4}"/>
                  </a:ext>
                </a:extLst>
              </p:cNvPr>
              <p:cNvSpPr txBox="1"/>
              <p:nvPr/>
            </p:nvSpPr>
            <p:spPr>
              <a:xfrm>
                <a:off x="2381690" y="2409057"/>
                <a:ext cx="14873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05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60BF177C-EA06-4B87-8514-61E394F8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690" y="2409057"/>
                <a:ext cx="148739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7EA35D69-7514-4930-8969-69DDBA4EDBF6}"/>
                  </a:ext>
                </a:extLst>
              </p:cNvPr>
              <p:cNvSpPr txBox="1"/>
              <p:nvPr/>
            </p:nvSpPr>
            <p:spPr>
              <a:xfrm>
                <a:off x="3987904" y="2396997"/>
                <a:ext cx="20410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05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7EA35D69-7514-4930-8969-69DDBA4E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904" y="2396997"/>
                <a:ext cx="204107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89AC7D88-88C0-4B8A-9BC2-07DABDE7FED6}"/>
                  </a:ext>
                </a:extLst>
              </p:cNvPr>
              <p:cNvSpPr txBox="1"/>
              <p:nvPr/>
            </p:nvSpPr>
            <p:spPr>
              <a:xfrm>
                <a:off x="3087471" y="3517969"/>
                <a:ext cx="7840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05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89AC7D88-88C0-4B8A-9BC2-07DABDE7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471" y="3517969"/>
                <a:ext cx="78406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2EDA307B-1768-481A-8C1F-A5EC9984EE93}"/>
                  </a:ext>
                </a:extLst>
              </p:cNvPr>
              <p:cNvSpPr txBox="1"/>
              <p:nvPr/>
            </p:nvSpPr>
            <p:spPr>
              <a:xfrm>
                <a:off x="3910936" y="3519065"/>
                <a:ext cx="2065309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</m:oMath>
                  </m:oMathPara>
                </a14:m>
                <a:endParaRPr kumimoji="1" lang="ja-JP" altLang="en-US" sz="105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2EDA307B-1768-481A-8C1F-A5EC9984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36" y="3519065"/>
                <a:ext cx="2065309" cy="531299"/>
              </a:xfrm>
              <a:prstGeom prst="rect">
                <a:avLst/>
              </a:prstGeom>
              <a:blipFill>
                <a:blip r:embed="rId1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8F6B4A9-F1DF-4EAF-9331-398BFE991CF5}"/>
                  </a:ext>
                </a:extLst>
              </p:cNvPr>
              <p:cNvSpPr/>
              <p:nvPr/>
            </p:nvSpPr>
            <p:spPr>
              <a:xfrm>
                <a:off x="11492007" y="3084252"/>
                <a:ext cx="534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8F6B4A9-F1DF-4EAF-9331-398BFE991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007" y="3084252"/>
                <a:ext cx="53437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ED186CD6-216E-494F-BF81-321F41067071}"/>
                  </a:ext>
                </a:extLst>
              </p:cNvPr>
              <p:cNvSpPr/>
              <p:nvPr/>
            </p:nvSpPr>
            <p:spPr>
              <a:xfrm>
                <a:off x="8482617" y="1770834"/>
                <a:ext cx="534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ED186CD6-216E-494F-BF81-321F41067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617" y="1770834"/>
                <a:ext cx="53437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41847E12-B28D-49BD-B717-C8483F07D952}"/>
                  </a:ext>
                </a:extLst>
              </p:cNvPr>
              <p:cNvSpPr txBox="1"/>
              <p:nvPr/>
            </p:nvSpPr>
            <p:spPr>
              <a:xfrm>
                <a:off x="1994482" y="4598653"/>
                <a:ext cx="26281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4=2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41847E12-B28D-49BD-B717-C8483F07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82" y="4598653"/>
                <a:ext cx="262815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C9F88931-3136-4487-9140-13D29B6B41CD}"/>
                  </a:ext>
                </a:extLst>
              </p:cNvPr>
              <p:cNvSpPr/>
              <p:nvPr/>
            </p:nvSpPr>
            <p:spPr>
              <a:xfrm>
                <a:off x="485213" y="4188859"/>
                <a:ext cx="4245008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および２式より</a:t>
                </a:r>
              </a:p>
            </p:txBody>
          </p:sp>
        </mc:Choice>
        <mc:Fallback xmlns=""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C9F88931-3136-4487-9140-13D29B6B4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3" y="4188859"/>
                <a:ext cx="4245008" cy="424283"/>
              </a:xfrm>
              <a:prstGeom prst="rect">
                <a:avLst/>
              </a:prstGeom>
              <a:blipFill>
                <a:blip r:embed="rId15"/>
                <a:stretch>
                  <a:fillRect t="-11429" r="-862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39D4D21D-9CB4-42DD-8452-BEE57D43B1C7}"/>
                  </a:ext>
                </a:extLst>
              </p:cNvPr>
              <p:cNvSpPr txBox="1"/>
              <p:nvPr/>
            </p:nvSpPr>
            <p:spPr>
              <a:xfrm>
                <a:off x="4548032" y="4601264"/>
                <a:ext cx="1695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39D4D21D-9CB4-42DD-8452-BEE57D43B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32" y="4601264"/>
                <a:ext cx="1695143" cy="430887"/>
              </a:xfrm>
              <a:prstGeom prst="rect">
                <a:avLst/>
              </a:prstGeom>
              <a:blipFill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>
                <a:extLst>
                  <a:ext uri="{FF2B5EF4-FFF2-40B4-BE49-F238E27FC236}">
                    <a16:creationId xmlns:a16="http://schemas.microsoft.com/office/drawing/2014/main" id="{52E50A69-CB05-4CFB-BC9F-ABAA950EC303}"/>
                  </a:ext>
                </a:extLst>
              </p:cNvPr>
              <p:cNvSpPr txBox="1"/>
              <p:nvPr/>
            </p:nvSpPr>
            <p:spPr>
              <a:xfrm>
                <a:off x="1642564" y="5301113"/>
                <a:ext cx="3687483" cy="48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3" name="テキスト ボックス 162">
                <a:extLst>
                  <a:ext uri="{FF2B5EF4-FFF2-40B4-BE49-F238E27FC236}">
                    <a16:creationId xmlns:a16="http://schemas.microsoft.com/office/drawing/2014/main" id="{52E50A69-CB05-4CFB-BC9F-ABAA950E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64" y="5301113"/>
                <a:ext cx="3687483" cy="4821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54D78394-C40C-47B1-B25C-855C8A0B4FF0}"/>
              </a:ext>
            </a:extLst>
          </p:cNvPr>
          <p:cNvSpPr/>
          <p:nvPr/>
        </p:nvSpPr>
        <p:spPr>
          <a:xfrm>
            <a:off x="688457" y="517116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65FD2C14-5131-4142-A00E-D4D929CDE3DA}"/>
                  </a:ext>
                </a:extLst>
              </p:cNvPr>
              <p:cNvSpPr txBox="1"/>
              <p:nvPr/>
            </p:nvSpPr>
            <p:spPr>
              <a:xfrm>
                <a:off x="1642564" y="5842846"/>
                <a:ext cx="3936142" cy="48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65FD2C14-5131-4142-A00E-D4D929CDE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64" y="5842846"/>
                <a:ext cx="3936142" cy="4821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DDB06DFC-D5AB-4E35-8C7F-54282B266BA9}"/>
              </a:ext>
            </a:extLst>
          </p:cNvPr>
          <p:cNvSpPr/>
          <p:nvPr/>
        </p:nvSpPr>
        <p:spPr>
          <a:xfrm>
            <a:off x="8826210" y="3174964"/>
            <a:ext cx="621041" cy="729584"/>
          </a:xfrm>
          <a:prstGeom prst="arc">
            <a:avLst>
              <a:gd name="adj1" fmla="val 18026029"/>
              <a:gd name="adj2" fmla="val 362263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73BD009-E883-4F3B-B3EC-C211D92AC351}"/>
              </a:ext>
            </a:extLst>
          </p:cNvPr>
          <p:cNvSpPr/>
          <p:nvPr/>
        </p:nvSpPr>
        <p:spPr>
          <a:xfrm>
            <a:off x="9414922" y="3177213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45°</a:t>
            </a:r>
            <a:endParaRPr lang="ja-JP" altLang="en-US" dirty="0"/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BC459E49-6882-4996-957F-6F8E4AF1B9BF}"/>
              </a:ext>
            </a:extLst>
          </p:cNvPr>
          <p:cNvSpPr/>
          <p:nvPr/>
        </p:nvSpPr>
        <p:spPr>
          <a:xfrm>
            <a:off x="9414922" y="3586086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45°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31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60" grpId="0"/>
      <p:bldP spid="162" grpId="0"/>
      <p:bldP spid="163" grpId="0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EC2EBACE-2578-4ED9-8867-631FA645E441}"/>
              </a:ext>
            </a:extLst>
          </p:cNvPr>
          <p:cNvCxnSpPr>
            <a:cxnSpLocks/>
          </p:cNvCxnSpPr>
          <p:nvPr/>
        </p:nvCxnSpPr>
        <p:spPr>
          <a:xfrm flipH="1">
            <a:off x="9699671" y="3867748"/>
            <a:ext cx="1234560" cy="1775577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AF053D4B-60D2-4569-BB4D-A200269B55FC}"/>
              </a:ext>
            </a:extLst>
          </p:cNvPr>
          <p:cNvCxnSpPr>
            <a:cxnSpLocks/>
          </p:cNvCxnSpPr>
          <p:nvPr/>
        </p:nvCxnSpPr>
        <p:spPr>
          <a:xfrm>
            <a:off x="9115598" y="1780297"/>
            <a:ext cx="10428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8745564-E535-43E2-B569-90D18603E9A8}"/>
              </a:ext>
            </a:extLst>
          </p:cNvPr>
          <p:cNvCxnSpPr>
            <a:cxnSpLocks/>
          </p:cNvCxnSpPr>
          <p:nvPr/>
        </p:nvCxnSpPr>
        <p:spPr>
          <a:xfrm>
            <a:off x="8989511" y="1937082"/>
            <a:ext cx="0" cy="97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60380EB-B879-406D-9C0A-3E9BF4ADFE57}"/>
              </a:ext>
            </a:extLst>
          </p:cNvPr>
          <p:cNvCxnSpPr>
            <a:cxnSpLocks/>
          </p:cNvCxnSpPr>
          <p:nvPr/>
        </p:nvCxnSpPr>
        <p:spPr>
          <a:xfrm>
            <a:off x="9094261" y="1887905"/>
            <a:ext cx="964459" cy="975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CDFC9DED-AEC7-49A8-9911-D2028CEF6BC7}"/>
              </a:ext>
            </a:extLst>
          </p:cNvPr>
          <p:cNvCxnSpPr>
            <a:cxnSpLocks/>
          </p:cNvCxnSpPr>
          <p:nvPr/>
        </p:nvCxnSpPr>
        <p:spPr>
          <a:xfrm flipH="1">
            <a:off x="8985287" y="2920210"/>
            <a:ext cx="11600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412BE8E-71D1-40DE-B13E-73C7BBAC408B}"/>
              </a:ext>
            </a:extLst>
          </p:cNvPr>
          <p:cNvCxnSpPr>
            <a:cxnSpLocks/>
          </p:cNvCxnSpPr>
          <p:nvPr/>
        </p:nvCxnSpPr>
        <p:spPr>
          <a:xfrm>
            <a:off x="10111291" y="1772838"/>
            <a:ext cx="0" cy="11632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15">
            <a:extLst>
              <a:ext uri="{FF2B5EF4-FFF2-40B4-BE49-F238E27FC236}">
                <a16:creationId xmlns:a16="http://schemas.microsoft.com/office/drawing/2014/main" id="{210D8140-FD96-45FE-97FC-B2A0968C1EBA}"/>
              </a:ext>
            </a:extLst>
          </p:cNvPr>
          <p:cNvSpPr/>
          <p:nvPr/>
        </p:nvSpPr>
        <p:spPr>
          <a:xfrm>
            <a:off x="8803494" y="1618922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EFEA8C1D-7679-47D7-A66A-AC0445334AD1}"/>
              </a:ext>
            </a:extLst>
          </p:cNvPr>
          <p:cNvCxnSpPr>
            <a:cxnSpLocks/>
          </p:cNvCxnSpPr>
          <p:nvPr/>
        </p:nvCxnSpPr>
        <p:spPr>
          <a:xfrm flipH="1" flipV="1">
            <a:off x="10127660" y="2878895"/>
            <a:ext cx="860805" cy="900985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B71FD4F5-5A10-48E5-ABED-676A3D2D8C3F}"/>
                  </a:ext>
                </a:extLst>
              </p:cNvPr>
              <p:cNvSpPr txBox="1"/>
              <p:nvPr/>
            </p:nvSpPr>
            <p:spPr>
              <a:xfrm>
                <a:off x="8259095" y="2252931"/>
                <a:ext cx="446917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B71FD4F5-5A10-48E5-ABED-676A3D2D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095" y="2252931"/>
                <a:ext cx="446917" cy="464871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DD13EEC5-A9B9-4265-AB64-4F62969E6458}"/>
                  </a:ext>
                </a:extLst>
              </p:cNvPr>
              <p:cNvSpPr txBox="1"/>
              <p:nvPr/>
            </p:nvSpPr>
            <p:spPr>
              <a:xfrm>
                <a:off x="10058720" y="1212128"/>
                <a:ext cx="4363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DD13EEC5-A9B9-4265-AB64-4F62969E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720" y="1212128"/>
                <a:ext cx="4363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CE019452-9424-4135-97E3-5F4CFE2A4B9B}"/>
                  </a:ext>
                </a:extLst>
              </p:cNvPr>
              <p:cNvSpPr txBox="1"/>
              <p:nvPr/>
            </p:nvSpPr>
            <p:spPr>
              <a:xfrm>
                <a:off x="10120931" y="2406428"/>
                <a:ext cx="4571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CE019452-9424-4135-97E3-5F4CFE2A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931" y="2406428"/>
                <a:ext cx="4571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BA7211-A47C-42F7-A5FA-1B5DDD0ACBE2}"/>
              </a:ext>
            </a:extLst>
          </p:cNvPr>
          <p:cNvCxnSpPr/>
          <p:nvPr/>
        </p:nvCxnSpPr>
        <p:spPr>
          <a:xfrm>
            <a:off x="11012129" y="1185560"/>
            <a:ext cx="0" cy="46931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BF8E43A7-89F4-47FC-9B99-1A147EE6D6ED}"/>
              </a:ext>
            </a:extLst>
          </p:cNvPr>
          <p:cNvCxnSpPr>
            <a:cxnSpLocks/>
          </p:cNvCxnSpPr>
          <p:nvPr/>
        </p:nvCxnSpPr>
        <p:spPr>
          <a:xfrm>
            <a:off x="10596563" y="4352658"/>
            <a:ext cx="0" cy="97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A47FCF8-DB17-46CA-A77D-D3DE139AE429}"/>
                  </a:ext>
                </a:extLst>
              </p:cNvPr>
              <p:cNvSpPr txBox="1"/>
              <p:nvPr/>
            </p:nvSpPr>
            <p:spPr>
              <a:xfrm>
                <a:off x="10365111" y="5331961"/>
                <a:ext cx="539891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A47FCF8-DB17-46CA-A77D-D3DE139A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111" y="5331961"/>
                <a:ext cx="539891" cy="464871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0382596F-CB1E-49EC-A0F0-D9B194AA56BE}"/>
              </a:ext>
            </a:extLst>
          </p:cNvPr>
          <p:cNvCxnSpPr>
            <a:cxnSpLocks/>
          </p:cNvCxnSpPr>
          <p:nvPr/>
        </p:nvCxnSpPr>
        <p:spPr>
          <a:xfrm flipH="1">
            <a:off x="9905363" y="4352658"/>
            <a:ext cx="7383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BE87E5DE-08BE-473B-8264-F344FDE36926}"/>
              </a:ext>
            </a:extLst>
          </p:cNvPr>
          <p:cNvCxnSpPr>
            <a:cxnSpLocks/>
          </p:cNvCxnSpPr>
          <p:nvPr/>
        </p:nvCxnSpPr>
        <p:spPr>
          <a:xfrm flipH="1">
            <a:off x="9905363" y="4328353"/>
            <a:ext cx="691200" cy="10143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7083BA1E-4E85-4B35-98EB-008BDBC3624A}"/>
              </a:ext>
            </a:extLst>
          </p:cNvPr>
          <p:cNvCxnSpPr>
            <a:cxnSpLocks/>
          </p:cNvCxnSpPr>
          <p:nvPr/>
        </p:nvCxnSpPr>
        <p:spPr>
          <a:xfrm flipH="1">
            <a:off x="9912534" y="5337324"/>
            <a:ext cx="66670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DB3082BE-87DB-410A-AC29-F20BF043B4E1}"/>
              </a:ext>
            </a:extLst>
          </p:cNvPr>
          <p:cNvCxnSpPr>
            <a:cxnSpLocks/>
          </p:cNvCxnSpPr>
          <p:nvPr/>
        </p:nvCxnSpPr>
        <p:spPr>
          <a:xfrm>
            <a:off x="9912534" y="4352658"/>
            <a:ext cx="0" cy="9793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20981AC9-7A15-491E-92D6-46C147A81EBA}"/>
                  </a:ext>
                </a:extLst>
              </p:cNvPr>
              <p:cNvSpPr txBox="1"/>
              <p:nvPr/>
            </p:nvSpPr>
            <p:spPr>
              <a:xfrm>
                <a:off x="9238895" y="4958811"/>
                <a:ext cx="5610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20981AC9-7A15-491E-92D6-46C147A8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895" y="4958811"/>
                <a:ext cx="56105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F1A1043C-2FB1-4220-A917-12DA662F4DDB}"/>
                  </a:ext>
                </a:extLst>
              </p:cNvPr>
              <p:cNvSpPr txBox="1"/>
              <p:nvPr/>
            </p:nvSpPr>
            <p:spPr>
              <a:xfrm>
                <a:off x="9355994" y="4013902"/>
                <a:ext cx="529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F1A1043C-2FB1-4220-A917-12DA662F4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94" y="4013902"/>
                <a:ext cx="5293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743A0C86-990A-4F4E-A53B-10DFBECD93B3}"/>
              </a:ext>
            </a:extLst>
          </p:cNvPr>
          <p:cNvSpPr/>
          <p:nvPr/>
        </p:nvSpPr>
        <p:spPr>
          <a:xfrm>
            <a:off x="471025" y="937752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〇斜め衝突における反発係数の考え方</a:t>
            </a:r>
            <a:endParaRPr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65DDE121-36BD-4190-AE1D-421B05C9DC73}"/>
              </a:ext>
            </a:extLst>
          </p:cNvPr>
          <p:cNvSpPr/>
          <p:nvPr/>
        </p:nvSpPr>
        <p:spPr>
          <a:xfrm>
            <a:off x="828798" y="159914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＜ｘ方向＞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F0A1698D-32A0-45D3-B348-0B8DBAA2482D}"/>
                  </a:ext>
                </a:extLst>
              </p:cNvPr>
              <p:cNvSpPr/>
              <p:nvPr/>
            </p:nvSpPr>
            <p:spPr>
              <a:xfrm>
                <a:off x="2296054" y="1978746"/>
                <a:ext cx="3886897" cy="1007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F0A1698D-32A0-45D3-B348-0B8DBAA24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054" y="1978746"/>
                <a:ext cx="3886897" cy="10073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1FE5E1DB-1529-4A56-80FC-946613548DE5}"/>
                  </a:ext>
                </a:extLst>
              </p:cNvPr>
              <p:cNvSpPr/>
              <p:nvPr/>
            </p:nvSpPr>
            <p:spPr>
              <a:xfrm>
                <a:off x="3536826" y="3238463"/>
                <a:ext cx="2714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1FE5E1DB-1529-4A56-80FC-94661354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826" y="3238463"/>
                <a:ext cx="271446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C3A7083B-B199-4587-AFA5-416A6346F6BF}"/>
              </a:ext>
            </a:extLst>
          </p:cNvPr>
          <p:cNvSpPr/>
          <p:nvPr/>
        </p:nvSpPr>
        <p:spPr>
          <a:xfrm>
            <a:off x="1480679" y="5241592"/>
            <a:ext cx="4528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〇知識　滑らかな面との衝突では、面に平行な成分は変わらないと考えることが多い。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問題に説明がある。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20684FB4-CD29-4D08-ABB6-61C63C4F21DE}"/>
              </a:ext>
            </a:extLst>
          </p:cNvPr>
          <p:cNvSpPr/>
          <p:nvPr/>
        </p:nvSpPr>
        <p:spPr>
          <a:xfrm>
            <a:off x="797500" y="386668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＜ｙ方向＞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1121373C-DDED-43D8-84B2-F6D5E6C192DC}"/>
                  </a:ext>
                </a:extLst>
              </p:cNvPr>
              <p:cNvSpPr/>
              <p:nvPr/>
            </p:nvSpPr>
            <p:spPr>
              <a:xfrm>
                <a:off x="2323115" y="4331096"/>
                <a:ext cx="2119170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1121373C-DDED-43D8-84B2-F6D5E6C19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15" y="4331096"/>
                <a:ext cx="2119170" cy="623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1D9CB0C-DF15-4EEB-9FA7-351635E2F9C4}"/>
              </a:ext>
            </a:extLst>
          </p:cNvPr>
          <p:cNvGrpSpPr/>
          <p:nvPr/>
        </p:nvGrpSpPr>
        <p:grpSpPr>
          <a:xfrm>
            <a:off x="7386721" y="739275"/>
            <a:ext cx="1550219" cy="1296717"/>
            <a:chOff x="7102595" y="4634080"/>
            <a:chExt cx="1550219" cy="1296717"/>
          </a:xfrm>
        </p:grpSpPr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845BE4B1-36E0-4300-A318-6FC1ED356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0784" y="4949403"/>
              <a:ext cx="0" cy="98139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CA5D6A42-DEBD-47F7-8B64-1C5E0F44A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2268" y="5127791"/>
              <a:ext cx="110028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正方形/長方形 173">
                  <a:extLst>
                    <a:ext uri="{FF2B5EF4-FFF2-40B4-BE49-F238E27FC236}">
                      <a16:creationId xmlns:a16="http://schemas.microsoft.com/office/drawing/2014/main" id="{86B42C4C-FD71-4303-96C9-C807A7AFD11D}"/>
                    </a:ext>
                  </a:extLst>
                </p:cNvPr>
                <p:cNvSpPr/>
                <p:nvPr/>
              </p:nvSpPr>
              <p:spPr>
                <a:xfrm>
                  <a:off x="8118441" y="4634080"/>
                  <a:ext cx="53437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正方形/長方形 173">
                  <a:extLst>
                    <a:ext uri="{FF2B5EF4-FFF2-40B4-BE49-F238E27FC236}">
                      <a16:creationId xmlns:a16="http://schemas.microsoft.com/office/drawing/2014/main" id="{86B42C4C-FD71-4303-96C9-C807A7AFD1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441" y="4634080"/>
                  <a:ext cx="53437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1113F905-02D7-4DE2-B50F-B2B41E2E4237}"/>
                    </a:ext>
                  </a:extLst>
                </p:cNvPr>
                <p:cNvSpPr/>
                <p:nvPr/>
              </p:nvSpPr>
              <p:spPr>
                <a:xfrm>
                  <a:off x="7102595" y="5469132"/>
                  <a:ext cx="53437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1113F905-02D7-4DE2-B50F-B2B41E2E4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595" y="5469132"/>
                  <a:ext cx="53437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0F271009-93B2-46A0-B21F-45B9104832E0}"/>
              </a:ext>
            </a:extLst>
          </p:cNvPr>
          <p:cNvSpPr/>
          <p:nvPr/>
        </p:nvSpPr>
        <p:spPr>
          <a:xfrm>
            <a:off x="6917822" y="5047954"/>
            <a:ext cx="21645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図中の記号は全て速度を表す。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文字の中に＋－が含まれている</a:t>
            </a:r>
          </a:p>
        </p:txBody>
      </p:sp>
    </p:spTree>
    <p:extLst>
      <p:ext uri="{BB962C8B-B14F-4D97-AF65-F5344CB8AC3E}">
        <p14:creationId xmlns:p14="http://schemas.microsoft.com/office/powerpoint/2010/main" val="12485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2EC2CC4-45F3-456A-AF65-60BC1BD895FC}"/>
                  </a:ext>
                </a:extLst>
              </p:cNvPr>
              <p:cNvSpPr/>
              <p:nvPr/>
            </p:nvSpPr>
            <p:spPr>
              <a:xfrm>
                <a:off x="1087439" y="2373985"/>
                <a:ext cx="3926268" cy="86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2EC2CC4-45F3-456A-AF65-60BC1BD89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39" y="2373985"/>
                <a:ext cx="3926268" cy="868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/楕円 15">
            <a:extLst>
              <a:ext uri="{FF2B5EF4-FFF2-40B4-BE49-F238E27FC236}">
                <a16:creationId xmlns:a16="http://schemas.microsoft.com/office/drawing/2014/main" id="{EAA4240E-FC0C-458E-B561-A326AE056296}"/>
              </a:ext>
            </a:extLst>
          </p:cNvPr>
          <p:cNvSpPr/>
          <p:nvPr/>
        </p:nvSpPr>
        <p:spPr>
          <a:xfrm>
            <a:off x="7336746" y="3501815"/>
            <a:ext cx="561930" cy="56193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06F3E61-89EC-4136-9192-CDE3BB3E049E}"/>
              </a:ext>
            </a:extLst>
          </p:cNvPr>
          <p:cNvCxnSpPr/>
          <p:nvPr/>
        </p:nvCxnSpPr>
        <p:spPr>
          <a:xfrm>
            <a:off x="7585818" y="3750968"/>
            <a:ext cx="107123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7229115-F8DF-4F75-882B-5255C3D64CC8}"/>
              </a:ext>
            </a:extLst>
          </p:cNvPr>
          <p:cNvCxnSpPr/>
          <p:nvPr/>
        </p:nvCxnSpPr>
        <p:spPr>
          <a:xfrm flipH="1">
            <a:off x="7585818" y="3750968"/>
            <a:ext cx="27503" cy="18963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C1293D9-530E-4CE7-AB8D-61775646D2FF}"/>
              </a:ext>
            </a:extLst>
          </p:cNvPr>
          <p:cNvCxnSpPr/>
          <p:nvPr/>
        </p:nvCxnSpPr>
        <p:spPr>
          <a:xfrm>
            <a:off x="7613320" y="3750966"/>
            <a:ext cx="1043735" cy="1896326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9FB6577-6992-43CC-8DAC-5B5E0E373EC0}"/>
              </a:ext>
            </a:extLst>
          </p:cNvPr>
          <p:cNvCxnSpPr/>
          <p:nvPr/>
        </p:nvCxnSpPr>
        <p:spPr>
          <a:xfrm>
            <a:off x="7585816" y="5647292"/>
            <a:ext cx="107124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9775739-4609-4556-AD75-9FCF33B441BD}"/>
              </a:ext>
            </a:extLst>
          </p:cNvPr>
          <p:cNvCxnSpPr/>
          <p:nvPr/>
        </p:nvCxnSpPr>
        <p:spPr>
          <a:xfrm>
            <a:off x="8657236" y="3750968"/>
            <a:ext cx="0" cy="189632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151B9B9C-FE6A-48EB-B46A-D2224F3246D7}"/>
                  </a:ext>
                </a:extLst>
              </p:cNvPr>
              <p:cNvSpPr/>
              <p:nvPr/>
            </p:nvSpPr>
            <p:spPr>
              <a:xfrm>
                <a:off x="6274607" y="4037243"/>
                <a:ext cx="1185646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151B9B9C-FE6A-48EB-B46A-D2224F324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07" y="4037243"/>
                <a:ext cx="1185646" cy="866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F55C984A-22D7-4D9C-B587-143C7643E78A}"/>
              </a:ext>
            </a:extLst>
          </p:cNvPr>
          <p:cNvSpPr/>
          <p:nvPr/>
        </p:nvSpPr>
        <p:spPr>
          <a:xfrm rot="16200000">
            <a:off x="8240593" y="4348521"/>
            <a:ext cx="799569" cy="1041351"/>
          </a:xfrm>
          <a:prstGeom prst="arc">
            <a:avLst>
              <a:gd name="adj1" fmla="val 17308404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3E5A066-51A8-4143-8BB1-CD65EB46FDDF}"/>
                  </a:ext>
                </a:extLst>
              </p:cNvPr>
              <p:cNvSpPr txBox="1"/>
              <p:nvPr/>
            </p:nvSpPr>
            <p:spPr>
              <a:xfrm>
                <a:off x="8142742" y="4148436"/>
                <a:ext cx="5418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kumimoji="1"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°</a:t>
                </a:r>
                <a:endPara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3E5A066-51A8-4143-8BB1-CD65EB46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42" y="4148436"/>
                <a:ext cx="541815" cy="307777"/>
              </a:xfrm>
              <a:prstGeom prst="rect">
                <a:avLst/>
              </a:prstGeom>
              <a:blipFill>
                <a:blip r:embed="rId4"/>
                <a:stretch>
                  <a:fillRect l="-16854" t="-30000" r="-26966" b="-4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F93AC469-78D1-4050-8FF6-E97DBF7C4E5A}"/>
              </a:ext>
            </a:extLst>
          </p:cNvPr>
          <p:cNvCxnSpPr/>
          <p:nvPr/>
        </p:nvCxnSpPr>
        <p:spPr>
          <a:xfrm>
            <a:off x="6417428" y="5647292"/>
            <a:ext cx="511256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9EEAE50-BB59-45C4-B387-B2360141F960}"/>
              </a:ext>
            </a:extLst>
          </p:cNvPr>
          <p:cNvCxnSpPr>
            <a:cxnSpLocks/>
          </p:cNvCxnSpPr>
          <p:nvPr/>
        </p:nvCxnSpPr>
        <p:spPr>
          <a:xfrm>
            <a:off x="8874709" y="5626488"/>
            <a:ext cx="124589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680C2D30-5BF6-4EDD-B8C4-74207CAE33CD}"/>
              </a:ext>
            </a:extLst>
          </p:cNvPr>
          <p:cNvCxnSpPr>
            <a:cxnSpLocks/>
          </p:cNvCxnSpPr>
          <p:nvPr/>
        </p:nvCxnSpPr>
        <p:spPr>
          <a:xfrm flipV="1">
            <a:off x="8828066" y="4904212"/>
            <a:ext cx="1299315" cy="721414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弧 52">
            <a:extLst>
              <a:ext uri="{FF2B5EF4-FFF2-40B4-BE49-F238E27FC236}">
                <a16:creationId xmlns:a16="http://schemas.microsoft.com/office/drawing/2014/main" id="{750650F6-58CA-4B5A-AB70-4FDBDDFDB140}"/>
              </a:ext>
            </a:extLst>
          </p:cNvPr>
          <p:cNvSpPr/>
          <p:nvPr/>
        </p:nvSpPr>
        <p:spPr>
          <a:xfrm rot="19927465">
            <a:off x="8588203" y="5136781"/>
            <a:ext cx="643346" cy="837888"/>
          </a:xfrm>
          <a:prstGeom prst="arc">
            <a:avLst>
              <a:gd name="adj1" fmla="val 17308404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C01FBBF1-CB4A-4B22-B019-C079E770A04E}"/>
                  </a:ext>
                </a:extLst>
              </p:cNvPr>
              <p:cNvSpPr txBox="1"/>
              <p:nvPr/>
            </p:nvSpPr>
            <p:spPr>
              <a:xfrm>
                <a:off x="9082252" y="4935552"/>
                <a:ext cx="487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HG丸ｺﾞｼｯｸM-PRO" panose="020F0600000000000000" pitchFamily="50" charset="-128"/>
                      </a:rPr>
                      <m:t>60</m:t>
                    </m:r>
                  </m:oMath>
                </a14:m>
                <a:r>
                  <a:rPr kumimoji="1" lang="en-US" altLang="ja-JP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°</a:t>
                </a:r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C01FBBF1-CB4A-4B22-B019-C079E770A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252" y="4935552"/>
                <a:ext cx="487313" cy="276999"/>
              </a:xfrm>
              <a:prstGeom prst="rect">
                <a:avLst/>
              </a:prstGeom>
              <a:blipFill>
                <a:blip r:embed="rId5"/>
                <a:stretch>
                  <a:fillRect l="-17500" t="-33333" r="-28750" b="-4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楕円 54">
            <a:extLst>
              <a:ext uri="{FF2B5EF4-FFF2-40B4-BE49-F238E27FC236}">
                <a16:creationId xmlns:a16="http://schemas.microsoft.com/office/drawing/2014/main" id="{9A2A0328-C0D2-4CC6-BED7-98E8240BB164}"/>
              </a:ext>
            </a:extLst>
          </p:cNvPr>
          <p:cNvSpPr/>
          <p:nvPr/>
        </p:nvSpPr>
        <p:spPr>
          <a:xfrm>
            <a:off x="8010893" y="3578914"/>
            <a:ext cx="319249" cy="319249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4E738B9-D41A-4730-9DA8-EE62C9C87420}"/>
              </a:ext>
            </a:extLst>
          </p:cNvPr>
          <p:cNvSpPr/>
          <p:nvPr/>
        </p:nvSpPr>
        <p:spPr>
          <a:xfrm>
            <a:off x="9379594" y="5423226"/>
            <a:ext cx="319249" cy="319249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9A172E41-FD33-410F-9277-3F5300727175}"/>
              </a:ext>
            </a:extLst>
          </p:cNvPr>
          <p:cNvCxnSpPr/>
          <p:nvPr/>
        </p:nvCxnSpPr>
        <p:spPr>
          <a:xfrm flipV="1">
            <a:off x="8805121" y="4896354"/>
            <a:ext cx="5686" cy="7062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6D4324B3-D713-433F-B8A5-657894F92A89}"/>
                  </a:ext>
                </a:extLst>
              </p:cNvPr>
              <p:cNvSpPr/>
              <p:nvPr/>
            </p:nvSpPr>
            <p:spPr>
              <a:xfrm>
                <a:off x="7593737" y="5713231"/>
                <a:ext cx="12997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ja-JP" altLang="en-US" sz="40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6D4324B3-D713-433F-B8A5-657894F92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737" y="5713231"/>
                <a:ext cx="12997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6B67BD7D-A79D-4AEA-8EF2-8AE51C9331D2}"/>
                  </a:ext>
                </a:extLst>
              </p:cNvPr>
              <p:cNvSpPr/>
              <p:nvPr/>
            </p:nvSpPr>
            <p:spPr>
              <a:xfrm>
                <a:off x="1694561" y="3688105"/>
                <a:ext cx="2712024" cy="141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6B67BD7D-A79D-4AEA-8EF2-8AE51C933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1" y="3688105"/>
                <a:ext cx="2712024" cy="14192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D26CF19-51B4-403D-A18A-ACE9EE804EA6}"/>
              </a:ext>
            </a:extLst>
          </p:cNvPr>
          <p:cNvSpPr/>
          <p:nvPr/>
        </p:nvSpPr>
        <p:spPr>
          <a:xfrm>
            <a:off x="346011" y="913950"/>
            <a:ext cx="11594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　図のように、８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の速さで物体を床とのなす角を、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60°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で衝突させたところ、衝突後物体は、３０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°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の角度ではね返った。この衝突における反発係数はいくらか。（床に対して、速度の平行成分は衝突時に変化しないと考える。）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0BFDB310-849F-4CFA-AEB1-02532CEBD639}"/>
                  </a:ext>
                </a:extLst>
              </p:cNvPr>
              <p:cNvSpPr/>
              <p:nvPr/>
            </p:nvSpPr>
            <p:spPr>
              <a:xfrm>
                <a:off x="7960834" y="2670538"/>
                <a:ext cx="98353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0BFDB310-849F-4CFA-AEB1-02532CEBD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4" y="2670538"/>
                <a:ext cx="983539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A6D1D63E-A974-4AC5-96D8-22B052F68DFE}"/>
                  </a:ext>
                </a:extLst>
              </p:cNvPr>
              <p:cNvSpPr/>
              <p:nvPr/>
            </p:nvSpPr>
            <p:spPr>
              <a:xfrm>
                <a:off x="9107316" y="5745226"/>
                <a:ext cx="1020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A6D1D63E-A974-4AC5-96D8-22B052F68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316" y="5745226"/>
                <a:ext cx="1020151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DD3433E0-3DFD-4E98-8F61-3BE6BC1DB670}"/>
                  </a:ext>
                </a:extLst>
              </p:cNvPr>
              <p:cNvSpPr/>
              <p:nvPr/>
            </p:nvSpPr>
            <p:spPr>
              <a:xfrm>
                <a:off x="9982200" y="3026053"/>
                <a:ext cx="1185646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DD3433E0-3DFD-4E98-8F61-3BE6BC1DB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026053"/>
                <a:ext cx="1185646" cy="8552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E320A51-2D27-408F-A50C-5946004D76C3}"/>
              </a:ext>
            </a:extLst>
          </p:cNvPr>
          <p:cNvCxnSpPr>
            <a:cxnSpLocks/>
          </p:cNvCxnSpPr>
          <p:nvPr/>
        </p:nvCxnSpPr>
        <p:spPr>
          <a:xfrm flipV="1">
            <a:off x="9237353" y="3721431"/>
            <a:ext cx="899856" cy="805652"/>
          </a:xfrm>
          <a:prstGeom prst="line">
            <a:avLst/>
          </a:prstGeom>
          <a:ln w="127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94F2719D-A85C-4582-A5AF-7C0250078A50}"/>
              </a:ext>
            </a:extLst>
          </p:cNvPr>
          <p:cNvCxnSpPr>
            <a:cxnSpLocks/>
          </p:cNvCxnSpPr>
          <p:nvPr/>
        </p:nvCxnSpPr>
        <p:spPr>
          <a:xfrm flipH="1">
            <a:off x="8823183" y="4919159"/>
            <a:ext cx="110099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16D1A799-23F4-44BC-9A85-9FC4FA9D74D4}"/>
              </a:ext>
            </a:extLst>
          </p:cNvPr>
          <p:cNvCxnSpPr>
            <a:cxnSpLocks/>
          </p:cNvCxnSpPr>
          <p:nvPr/>
        </p:nvCxnSpPr>
        <p:spPr>
          <a:xfrm>
            <a:off x="10137209" y="4897438"/>
            <a:ext cx="0" cy="74646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FA396DC8-B6A6-4A20-AA50-9D564A9F0B75}"/>
              </a:ext>
            </a:extLst>
          </p:cNvPr>
          <p:cNvSpPr/>
          <p:nvPr/>
        </p:nvSpPr>
        <p:spPr>
          <a:xfrm>
            <a:off x="477088" y="364773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下向き正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9135795-9846-470E-A0A2-6978C617CA49}"/>
                  </a:ext>
                </a:extLst>
              </p:cNvPr>
              <p:cNvSpPr/>
              <p:nvPr/>
            </p:nvSpPr>
            <p:spPr>
              <a:xfrm>
                <a:off x="10200528" y="5471252"/>
                <a:ext cx="489884" cy="367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9135795-9846-470E-A0A2-6978C617C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528" y="5471252"/>
                <a:ext cx="489884" cy="3676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71B6C0BE-9BC5-4201-B1F5-4F4A7145C15B}"/>
                  </a:ext>
                </a:extLst>
              </p:cNvPr>
              <p:cNvSpPr/>
              <p:nvPr/>
            </p:nvSpPr>
            <p:spPr>
              <a:xfrm>
                <a:off x="8778190" y="4439704"/>
                <a:ext cx="378629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71B6C0BE-9BC5-4201-B1F5-4F4A7145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90" y="4439704"/>
                <a:ext cx="3786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3648568F-D6AD-4A66-B1DE-6CD8FAC6C928}"/>
                  </a:ext>
                </a:extLst>
              </p:cNvPr>
              <p:cNvSpPr/>
              <p:nvPr/>
            </p:nvSpPr>
            <p:spPr>
              <a:xfrm>
                <a:off x="10149897" y="4491636"/>
                <a:ext cx="378629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3648568F-D6AD-4A66-B1DE-6CD8FAC6C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97" y="4491636"/>
                <a:ext cx="37862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A36EB2AF-2AF3-44DF-8D9C-B53CC324A670}"/>
                  </a:ext>
                </a:extLst>
              </p:cNvPr>
              <p:cNvSpPr/>
              <p:nvPr/>
            </p:nvSpPr>
            <p:spPr>
              <a:xfrm>
                <a:off x="6988855" y="5128890"/>
                <a:ext cx="489884" cy="367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A36EB2AF-2AF3-44DF-8D9C-B53CC324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55" y="5128890"/>
                <a:ext cx="489884" cy="367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C92325A1-ADC8-4D97-88BD-C0CCE81CEBEF}"/>
                  </a:ext>
                </a:extLst>
              </p:cNvPr>
              <p:cNvSpPr/>
              <p:nvPr/>
            </p:nvSpPr>
            <p:spPr>
              <a:xfrm>
                <a:off x="8744314" y="3588119"/>
                <a:ext cx="378629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C92325A1-ADC8-4D97-88BD-C0CCE81C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314" y="3588119"/>
                <a:ext cx="378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3B2998E4-B20F-4192-A8D3-507F879B1E00}"/>
                  </a:ext>
                </a:extLst>
              </p:cNvPr>
              <p:cNvSpPr/>
              <p:nvPr/>
            </p:nvSpPr>
            <p:spPr>
              <a:xfrm>
                <a:off x="8057990" y="4912847"/>
                <a:ext cx="378629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3B2998E4-B20F-4192-A8D3-507F879B1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90" y="4912847"/>
                <a:ext cx="378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AEDBEED-FEC4-4CEA-90D5-C8637A8AD0B7}"/>
              </a:ext>
            </a:extLst>
          </p:cNvPr>
          <p:cNvCxnSpPr>
            <a:cxnSpLocks/>
          </p:cNvCxnSpPr>
          <p:nvPr/>
        </p:nvCxnSpPr>
        <p:spPr>
          <a:xfrm flipH="1">
            <a:off x="8026480" y="5362747"/>
            <a:ext cx="212155" cy="450831"/>
          </a:xfrm>
          <a:prstGeom prst="line">
            <a:avLst/>
          </a:prstGeom>
          <a:ln w="127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7" grpId="0" animBg="1"/>
      <p:bldP spid="48" grpId="0"/>
      <p:bldP spid="53" grpId="0" animBg="1"/>
      <p:bldP spid="54" grpId="0"/>
      <p:bldP spid="55" grpId="0" animBg="1"/>
      <p:bldP spid="56" grpId="0" animBg="1"/>
      <p:bldP spid="58" grpId="0"/>
      <p:bldP spid="59" grpId="0"/>
      <p:bldP spid="61" grpId="0"/>
      <p:bldP spid="62" grpId="0"/>
      <p:bldP spid="63" grpId="0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216C33A-338D-4507-81FC-AC993D5807B1}"/>
              </a:ext>
            </a:extLst>
          </p:cNvPr>
          <p:cNvSpPr/>
          <p:nvPr/>
        </p:nvSpPr>
        <p:spPr>
          <a:xfrm>
            <a:off x="423826" y="881767"/>
            <a:ext cx="7527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問１　なめらかな水平面上で、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方向正の向きに速さ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6[m/s]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で進んできた質量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2[kg]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の物体Ａと、ｘ方向正の向きに速さ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12[m/s]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で進んできた質量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1[kg]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の物体Ｂが衝突し、一体となって進んだ。</a:t>
            </a:r>
          </a:p>
          <a:p>
            <a:pPr algn="just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衝突後、一体となった物体Ａ・Ｂの速さと向きを求めよ。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C60F290-3022-4DAC-BDC1-893A46BABAB2}"/>
              </a:ext>
            </a:extLst>
          </p:cNvPr>
          <p:cNvGrpSpPr/>
          <p:nvPr/>
        </p:nvGrpSpPr>
        <p:grpSpPr>
          <a:xfrm>
            <a:off x="7966352" y="1779479"/>
            <a:ext cx="4031696" cy="3952597"/>
            <a:chOff x="6483614" y="1822403"/>
            <a:chExt cx="4031696" cy="3952597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A7AAA8F1-2685-4509-A93B-D8D96BCE5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7251" y="2646640"/>
              <a:ext cx="1778928" cy="116820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356373CF-F48C-4013-8E3A-448D6AA1C175}"/>
                </a:ext>
              </a:extLst>
            </p:cNvPr>
            <p:cNvCxnSpPr>
              <a:cxnSpLocks/>
            </p:cNvCxnSpPr>
            <p:nvPr/>
          </p:nvCxnSpPr>
          <p:spPr>
            <a:xfrm>
              <a:off x="8102090" y="2261744"/>
              <a:ext cx="0" cy="351325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5C45AB44-5930-4D74-8C93-160EA728C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3614" y="3842909"/>
              <a:ext cx="357986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76022258-E6FF-4DC5-A8C3-C07DB45AA0CD}"/>
                </a:ext>
              </a:extLst>
            </p:cNvPr>
            <p:cNvCxnSpPr>
              <a:cxnSpLocks/>
            </p:cNvCxnSpPr>
            <p:nvPr/>
          </p:nvCxnSpPr>
          <p:spPr>
            <a:xfrm>
              <a:off x="7119655" y="3816839"/>
              <a:ext cx="783787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/楕円 15">
              <a:extLst>
                <a:ext uri="{FF2B5EF4-FFF2-40B4-BE49-F238E27FC236}">
                  <a16:creationId xmlns:a16="http://schemas.microsoft.com/office/drawing/2014/main" id="{9C47EE81-A724-4808-9880-EB9E9F4BB5BA}"/>
                </a:ext>
              </a:extLst>
            </p:cNvPr>
            <p:cNvSpPr/>
            <p:nvPr/>
          </p:nvSpPr>
          <p:spPr>
            <a:xfrm>
              <a:off x="7940609" y="5280630"/>
              <a:ext cx="323284" cy="3232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0" name="円/楕円 15">
              <a:extLst>
                <a:ext uri="{FF2B5EF4-FFF2-40B4-BE49-F238E27FC236}">
                  <a16:creationId xmlns:a16="http://schemas.microsoft.com/office/drawing/2014/main" id="{79457636-8129-482B-BB04-1A365BEF8B54}"/>
                </a:ext>
              </a:extLst>
            </p:cNvPr>
            <p:cNvSpPr/>
            <p:nvPr/>
          </p:nvSpPr>
          <p:spPr>
            <a:xfrm>
              <a:off x="6877651" y="3654658"/>
              <a:ext cx="323284" cy="323284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F5397A64-8631-4BAC-9A15-DD1C7B557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2090" y="4608227"/>
              <a:ext cx="0" cy="66455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AA86353-DE0A-406C-865D-1C39FE157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3906" y="2472729"/>
              <a:ext cx="81736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F27C32F7-E2EE-4232-9740-596A4BF408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61007" y="2537865"/>
              <a:ext cx="0" cy="60603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B7788FA0-5CF9-406C-9FE3-0F29CC350DC6}"/>
                </a:ext>
              </a:extLst>
            </p:cNvPr>
            <p:cNvCxnSpPr>
              <a:cxnSpLocks/>
            </p:cNvCxnSpPr>
            <p:nvPr/>
          </p:nvCxnSpPr>
          <p:spPr>
            <a:xfrm>
              <a:off x="9253906" y="3115069"/>
              <a:ext cx="90710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FEF07D4E-E6A5-4FF6-ACF5-E7365AECC4CA}"/>
                    </a:ext>
                  </a:extLst>
                </p:cNvPr>
                <p:cNvSpPr txBox="1"/>
                <p:nvPr/>
              </p:nvSpPr>
              <p:spPr>
                <a:xfrm>
                  <a:off x="10044732" y="3083119"/>
                  <a:ext cx="47057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FEF07D4E-E6A5-4FF6-ACF5-E7365AECC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4732" y="3083119"/>
                  <a:ext cx="470578" cy="430887"/>
                </a:xfrm>
                <a:prstGeom prst="rect">
                  <a:avLst/>
                </a:prstGeom>
                <a:blipFill>
                  <a:blip r:embed="rId2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8F87A26A-46B6-4E58-8F83-54F4C9C55377}"/>
                </a:ext>
              </a:extLst>
            </p:cNvPr>
            <p:cNvSpPr/>
            <p:nvPr/>
          </p:nvSpPr>
          <p:spPr>
            <a:xfrm>
              <a:off x="7562588" y="5095964"/>
              <a:ext cx="415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Ａ</a:t>
              </a:r>
              <a:endParaRPr lang="ja-JP" altLang="en-US" dirty="0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CF1D9669-D2BC-4187-9A14-175B7D96DE21}"/>
                </a:ext>
              </a:extLst>
            </p:cNvPr>
            <p:cNvSpPr/>
            <p:nvPr/>
          </p:nvSpPr>
          <p:spPr>
            <a:xfrm>
              <a:off x="6567221" y="3356428"/>
              <a:ext cx="415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Ｂ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id="{4D869EDD-6D28-4C04-A017-ED163972C661}"/>
                    </a:ext>
                  </a:extLst>
                </p:cNvPr>
                <p:cNvSpPr/>
                <p:nvPr/>
              </p:nvSpPr>
              <p:spPr>
                <a:xfrm>
                  <a:off x="9952608" y="3579430"/>
                  <a:ext cx="53437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id="{4D869EDD-6D28-4C04-A017-ED163972C6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2608" y="3579430"/>
                  <a:ext cx="53437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B86CF023-DF05-491A-B73A-1063785A3241}"/>
                    </a:ext>
                  </a:extLst>
                </p:cNvPr>
                <p:cNvSpPr/>
                <p:nvPr/>
              </p:nvSpPr>
              <p:spPr>
                <a:xfrm>
                  <a:off x="7827053" y="1822403"/>
                  <a:ext cx="53437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B86CF023-DF05-491A-B73A-1063785A3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053" y="1822403"/>
                  <a:ext cx="5343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円/楕円 15">
              <a:extLst>
                <a:ext uri="{FF2B5EF4-FFF2-40B4-BE49-F238E27FC236}">
                  <a16:creationId xmlns:a16="http://schemas.microsoft.com/office/drawing/2014/main" id="{8BFA0A41-9FD0-43E7-B0B2-86749030B2EC}"/>
                </a:ext>
              </a:extLst>
            </p:cNvPr>
            <p:cNvSpPr/>
            <p:nvPr/>
          </p:nvSpPr>
          <p:spPr>
            <a:xfrm>
              <a:off x="9073985" y="3098181"/>
              <a:ext cx="323284" cy="3232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5" name="円/楕円 15">
              <a:extLst>
                <a:ext uri="{FF2B5EF4-FFF2-40B4-BE49-F238E27FC236}">
                  <a16:creationId xmlns:a16="http://schemas.microsoft.com/office/drawing/2014/main" id="{DBD30C9A-33AD-402B-AB78-AB45D0005E45}"/>
                </a:ext>
              </a:extLst>
            </p:cNvPr>
            <p:cNvSpPr/>
            <p:nvPr/>
          </p:nvSpPr>
          <p:spPr>
            <a:xfrm>
              <a:off x="8896606" y="2820613"/>
              <a:ext cx="323284" cy="323284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18F6CE21-FCDA-4628-B1D1-AB48D7C96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5627" y="2493448"/>
              <a:ext cx="925380" cy="57666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AC95CC51-F2A3-4022-8E5C-8B408998A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5627" y="2450515"/>
              <a:ext cx="0" cy="66455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F9EB954A-BCB4-4BA3-AB71-CD9405B33CE1}"/>
                    </a:ext>
                  </a:extLst>
                </p:cNvPr>
                <p:cNvSpPr txBox="1"/>
                <p:nvPr/>
              </p:nvSpPr>
              <p:spPr>
                <a:xfrm>
                  <a:off x="9044684" y="1965184"/>
                  <a:ext cx="481157" cy="4648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F9EB954A-BCB4-4BA3-AB71-CD9405B33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684" y="1965184"/>
                  <a:ext cx="481157" cy="464871"/>
                </a:xfrm>
                <a:prstGeom prst="rect">
                  <a:avLst/>
                </a:prstGeom>
                <a:blipFill>
                  <a:blip r:embed="rId5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>
                  <a:extLst>
                    <a:ext uri="{FF2B5EF4-FFF2-40B4-BE49-F238E27FC236}">
                      <a16:creationId xmlns:a16="http://schemas.microsoft.com/office/drawing/2014/main" id="{B4EBB4C8-31CF-4492-A85B-173D5852FB75}"/>
                    </a:ext>
                  </a:extLst>
                </p:cNvPr>
                <p:cNvSpPr txBox="1"/>
                <p:nvPr/>
              </p:nvSpPr>
              <p:spPr>
                <a:xfrm>
                  <a:off x="10133875" y="2015993"/>
                  <a:ext cx="3247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19" name="テキスト ボックス 118">
                  <a:extLst>
                    <a:ext uri="{FF2B5EF4-FFF2-40B4-BE49-F238E27FC236}">
                      <a16:creationId xmlns:a16="http://schemas.microsoft.com/office/drawing/2014/main" id="{B4EBB4C8-31CF-4492-A85B-173D5852F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3875" y="2015993"/>
                  <a:ext cx="3247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CA63C544-931B-4EF9-81B8-57D0F2125A78}"/>
              </a:ext>
            </a:extLst>
          </p:cNvPr>
          <p:cNvSpPr/>
          <p:nvPr/>
        </p:nvSpPr>
        <p:spPr>
          <a:xfrm>
            <a:off x="588359" y="3165753"/>
            <a:ext cx="634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運動量保存の式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ｘ方向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2E2BC04E-48C7-4CC5-9D41-85D171F909D0}"/>
              </a:ext>
            </a:extLst>
          </p:cNvPr>
          <p:cNvSpPr/>
          <p:nvPr/>
        </p:nvSpPr>
        <p:spPr>
          <a:xfrm>
            <a:off x="838200" y="4318084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ｙ方向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163EDED3-C726-49FF-A331-77B79D94A8F2}"/>
                  </a:ext>
                </a:extLst>
              </p:cNvPr>
              <p:cNvSpPr txBox="1"/>
              <p:nvPr/>
            </p:nvSpPr>
            <p:spPr>
              <a:xfrm>
                <a:off x="1957345" y="3481626"/>
                <a:ext cx="1299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163EDED3-C726-49FF-A331-77B79D94A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45" y="3481626"/>
                <a:ext cx="129965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22D1F712-6533-4EEF-88D1-6374B497700B}"/>
                  </a:ext>
                </a:extLst>
              </p:cNvPr>
              <p:cNvSpPr txBox="1"/>
              <p:nvPr/>
            </p:nvSpPr>
            <p:spPr>
              <a:xfrm>
                <a:off x="3369279" y="4309442"/>
                <a:ext cx="2020105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(2+1)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22D1F712-6533-4EEF-88D1-6374B497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279" y="4309442"/>
                <a:ext cx="2020105" cy="464871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BF7A002A-8928-48AC-8A43-7AA1710EA64D}"/>
                  </a:ext>
                </a:extLst>
              </p:cNvPr>
              <p:cNvSpPr txBox="1"/>
              <p:nvPr/>
            </p:nvSpPr>
            <p:spPr>
              <a:xfrm>
                <a:off x="3289677" y="3471374"/>
                <a:ext cx="20095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(2+1)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BF7A002A-8928-48AC-8A43-7AA1710EA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77" y="3471374"/>
                <a:ext cx="2009524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D443B71D-3A0C-475C-992D-12EBE2A1C212}"/>
                  </a:ext>
                </a:extLst>
              </p:cNvPr>
              <p:cNvSpPr txBox="1"/>
              <p:nvPr/>
            </p:nvSpPr>
            <p:spPr>
              <a:xfrm>
                <a:off x="5584615" y="3484701"/>
                <a:ext cx="1537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D443B71D-3A0C-475C-992D-12EBE2A1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15" y="3484701"/>
                <a:ext cx="1537729" cy="430887"/>
              </a:xfrm>
              <a:prstGeom prst="rect">
                <a:avLst/>
              </a:prstGeom>
              <a:blipFill>
                <a:blip r:embed="rId10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A8377C9-5BB3-463A-BFBA-6B59579DC0B0}"/>
              </a:ext>
            </a:extLst>
          </p:cNvPr>
          <p:cNvSpPr/>
          <p:nvPr/>
        </p:nvSpPr>
        <p:spPr>
          <a:xfrm>
            <a:off x="485986" y="2582275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合体（一体化）でも運動量が保存する。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6A2C7F67-2D81-4F16-8580-DA9544F2C7DF}"/>
                  </a:ext>
                </a:extLst>
              </p:cNvPr>
              <p:cNvSpPr txBox="1"/>
              <p:nvPr/>
            </p:nvSpPr>
            <p:spPr>
              <a:xfrm>
                <a:off x="1982067" y="4307503"/>
                <a:ext cx="14984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×12=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6A2C7F67-2D81-4F16-8580-DA9544F2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67" y="4307503"/>
                <a:ext cx="149842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D7B76DA9-9E49-4B2A-8196-3EF2CDA7B2D0}"/>
                  </a:ext>
                </a:extLst>
              </p:cNvPr>
              <p:cNvSpPr txBox="1"/>
              <p:nvPr/>
            </p:nvSpPr>
            <p:spPr>
              <a:xfrm>
                <a:off x="5610329" y="4307503"/>
                <a:ext cx="1548309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D7B76DA9-9E49-4B2A-8196-3EF2CDA7B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29" y="4307503"/>
                <a:ext cx="1548309" cy="464871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43DA6ACB-A649-4C4E-9D39-80AE94E420DA}"/>
                  </a:ext>
                </a:extLst>
              </p:cNvPr>
              <p:cNvSpPr txBox="1"/>
              <p:nvPr/>
            </p:nvSpPr>
            <p:spPr>
              <a:xfrm>
                <a:off x="2270423" y="4929387"/>
                <a:ext cx="1701491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43DA6ACB-A649-4C4E-9D39-80AE94E4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423" y="4929387"/>
                <a:ext cx="1701491" cy="464871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240EA6-13A3-4A22-945F-A9856063227F}"/>
              </a:ext>
            </a:extLst>
          </p:cNvPr>
          <p:cNvSpPr/>
          <p:nvPr/>
        </p:nvSpPr>
        <p:spPr>
          <a:xfrm>
            <a:off x="4299326" y="4982991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よって、ｘ軸から</a:t>
            </a:r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45°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の方向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82886C7B-4ECF-419A-AA88-BE213E5EB388}"/>
                  </a:ext>
                </a:extLst>
              </p:cNvPr>
              <p:cNvSpPr/>
              <p:nvPr/>
            </p:nvSpPr>
            <p:spPr>
              <a:xfrm>
                <a:off x="5168220" y="5389538"/>
                <a:ext cx="2608278" cy="49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速さ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82886C7B-4ECF-419A-AA88-BE213E5EB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20" y="5389538"/>
                <a:ext cx="2608278" cy="498150"/>
              </a:xfrm>
              <a:prstGeom prst="rect">
                <a:avLst/>
              </a:prstGeom>
              <a:blipFill>
                <a:blip r:embed="rId14"/>
                <a:stretch>
                  <a:fillRect l="-3738" t="-9756" b="-19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A4C0B1C-8583-432F-9F5F-60DD04C068DD}"/>
                  </a:ext>
                </a:extLst>
              </p:cNvPr>
              <p:cNvSpPr txBox="1"/>
              <p:nvPr/>
            </p:nvSpPr>
            <p:spPr>
              <a:xfrm>
                <a:off x="9537749" y="999593"/>
                <a:ext cx="2224327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ja-JP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A4C0B1C-8583-432F-9F5F-60DD04C06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749" y="999593"/>
                <a:ext cx="2224327" cy="751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9" grpId="0"/>
      <p:bldP spid="130" grpId="0"/>
      <p:bldP spid="13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0" y="-15606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斜め衝突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1216C33A-338D-4507-81FC-AC993D5807B1}"/>
                  </a:ext>
                </a:extLst>
              </p:cNvPr>
              <p:cNvSpPr/>
              <p:nvPr/>
            </p:nvSpPr>
            <p:spPr>
              <a:xfrm>
                <a:off x="423826" y="881767"/>
                <a:ext cx="752786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問２　図のように進む質量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12[kg]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の物体ＡＢが、原点を通過した瞬間に物体Ａと物体Ｂに分裂した。物体Ａは質量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2[kg]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でｘ軸上を正の向きに速さ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3[m/s]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で進んだ。物体Ｂはｙ軸上を正の向きに進んだ。</a:t>
                </a:r>
                <a:endParaRPr lang="en-US" altLang="ja-JP" sz="20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（１）分裂前の物体の速さ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を求めなさい。</a:t>
                </a: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1216C33A-338D-4507-81FC-AC993D5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6" y="881767"/>
                <a:ext cx="7527868" cy="1631216"/>
              </a:xfrm>
              <a:prstGeom prst="rect">
                <a:avLst/>
              </a:prstGeom>
              <a:blipFill>
                <a:blip r:embed="rId2"/>
                <a:stretch>
                  <a:fillRect l="-891" t="-2247" r="-891" b="-52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56373CF-F48C-4013-8E3A-448D6AA1C175}"/>
              </a:ext>
            </a:extLst>
          </p:cNvPr>
          <p:cNvCxnSpPr>
            <a:cxnSpLocks/>
          </p:cNvCxnSpPr>
          <p:nvPr/>
        </p:nvCxnSpPr>
        <p:spPr>
          <a:xfrm>
            <a:off x="9665510" y="1259541"/>
            <a:ext cx="0" cy="37338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5C45AB44-5930-4D74-8C93-160EA728CD85}"/>
              </a:ext>
            </a:extLst>
          </p:cNvPr>
          <p:cNvCxnSpPr>
            <a:cxnSpLocks/>
          </p:cNvCxnSpPr>
          <p:nvPr/>
        </p:nvCxnSpPr>
        <p:spPr>
          <a:xfrm flipH="1">
            <a:off x="8047034" y="3199350"/>
            <a:ext cx="357986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15">
            <a:extLst>
              <a:ext uri="{FF2B5EF4-FFF2-40B4-BE49-F238E27FC236}">
                <a16:creationId xmlns:a16="http://schemas.microsoft.com/office/drawing/2014/main" id="{9C47EE81-A724-4808-9880-EB9E9F4BB5BA}"/>
              </a:ext>
            </a:extLst>
          </p:cNvPr>
          <p:cNvSpPr/>
          <p:nvPr/>
        </p:nvSpPr>
        <p:spPr>
          <a:xfrm>
            <a:off x="10357805" y="3047110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円/楕円 15">
            <a:extLst>
              <a:ext uri="{FF2B5EF4-FFF2-40B4-BE49-F238E27FC236}">
                <a16:creationId xmlns:a16="http://schemas.microsoft.com/office/drawing/2014/main" id="{79457636-8129-482B-BB04-1A365BEF8B54}"/>
              </a:ext>
            </a:extLst>
          </p:cNvPr>
          <p:cNvSpPr/>
          <p:nvPr/>
        </p:nvSpPr>
        <p:spPr>
          <a:xfrm>
            <a:off x="9503868" y="2355905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F5397A64-8631-4BAC-9A15-DD1C7B557F49}"/>
              </a:ext>
            </a:extLst>
          </p:cNvPr>
          <p:cNvCxnSpPr>
            <a:cxnSpLocks/>
          </p:cNvCxnSpPr>
          <p:nvPr/>
        </p:nvCxnSpPr>
        <p:spPr>
          <a:xfrm>
            <a:off x="10689368" y="3193982"/>
            <a:ext cx="633559" cy="10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AA86353-DE0A-406C-865D-1C39FE1574DF}"/>
              </a:ext>
            </a:extLst>
          </p:cNvPr>
          <p:cNvCxnSpPr>
            <a:cxnSpLocks/>
          </p:cNvCxnSpPr>
          <p:nvPr/>
        </p:nvCxnSpPr>
        <p:spPr>
          <a:xfrm flipH="1">
            <a:off x="8539856" y="3705101"/>
            <a:ext cx="48331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27C32F7-E2EE-4232-9740-596A4BF408BB}"/>
              </a:ext>
            </a:extLst>
          </p:cNvPr>
          <p:cNvCxnSpPr>
            <a:cxnSpLocks/>
          </p:cNvCxnSpPr>
          <p:nvPr/>
        </p:nvCxnSpPr>
        <p:spPr>
          <a:xfrm>
            <a:off x="9126008" y="3733231"/>
            <a:ext cx="0" cy="606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B7788FA0-5CF9-406C-9FE3-0F29CC350DC6}"/>
              </a:ext>
            </a:extLst>
          </p:cNvPr>
          <p:cNvCxnSpPr>
            <a:cxnSpLocks/>
          </p:cNvCxnSpPr>
          <p:nvPr/>
        </p:nvCxnSpPr>
        <p:spPr>
          <a:xfrm>
            <a:off x="8452457" y="4339263"/>
            <a:ext cx="67355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FEF07D4E-E6A5-4FF6-ACF5-E7365AECC4CA}"/>
                  </a:ext>
                </a:extLst>
              </p:cNvPr>
              <p:cNvSpPr txBox="1"/>
              <p:nvPr/>
            </p:nvSpPr>
            <p:spPr>
              <a:xfrm>
                <a:off x="9047740" y="4316685"/>
                <a:ext cx="4705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FEF07D4E-E6A5-4FF6-ACF5-E7365AECC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40" y="4316685"/>
                <a:ext cx="4705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8F87A26A-46B6-4E58-8F83-54F4C9C55377}"/>
              </a:ext>
            </a:extLst>
          </p:cNvPr>
          <p:cNvSpPr/>
          <p:nvPr/>
        </p:nvSpPr>
        <p:spPr>
          <a:xfrm>
            <a:off x="10311698" y="2732981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ja-JP" altLang="en-US" dirty="0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CF1D9669-D2BC-4187-9A14-175B7D96DE21}"/>
              </a:ext>
            </a:extLst>
          </p:cNvPr>
          <p:cNvSpPr/>
          <p:nvPr/>
        </p:nvSpPr>
        <p:spPr>
          <a:xfrm>
            <a:off x="9095704" y="2344608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正方形/長方形 108">
                <a:extLst>
                  <a:ext uri="{FF2B5EF4-FFF2-40B4-BE49-F238E27FC236}">
                    <a16:creationId xmlns:a16="http://schemas.microsoft.com/office/drawing/2014/main" id="{4D869EDD-6D28-4C04-A017-ED163972C661}"/>
                  </a:ext>
                </a:extLst>
              </p:cNvPr>
              <p:cNvSpPr/>
              <p:nvPr/>
            </p:nvSpPr>
            <p:spPr>
              <a:xfrm>
                <a:off x="11516028" y="2935871"/>
                <a:ext cx="534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正方形/長方形 108">
                <a:extLst>
                  <a:ext uri="{FF2B5EF4-FFF2-40B4-BE49-F238E27FC236}">
                    <a16:creationId xmlns:a16="http://schemas.microsoft.com/office/drawing/2014/main" id="{4D869EDD-6D28-4C04-A017-ED163972C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028" y="2935871"/>
                <a:ext cx="5343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B86CF023-DF05-491A-B73A-1063785A3241}"/>
                  </a:ext>
                </a:extLst>
              </p:cNvPr>
              <p:cNvSpPr/>
              <p:nvPr/>
            </p:nvSpPr>
            <p:spPr>
              <a:xfrm>
                <a:off x="9444261" y="764364"/>
                <a:ext cx="534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B86CF023-DF05-491A-B73A-1063785A3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261" y="764364"/>
                <a:ext cx="534373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円/楕円 15">
            <a:extLst>
              <a:ext uri="{FF2B5EF4-FFF2-40B4-BE49-F238E27FC236}">
                <a16:creationId xmlns:a16="http://schemas.microsoft.com/office/drawing/2014/main" id="{8BFA0A41-9FD0-43E7-B0B2-86749030B2EC}"/>
              </a:ext>
            </a:extLst>
          </p:cNvPr>
          <p:cNvSpPr/>
          <p:nvPr/>
        </p:nvSpPr>
        <p:spPr>
          <a:xfrm>
            <a:off x="8378214" y="4374484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5" name="円/楕円 15">
            <a:extLst>
              <a:ext uri="{FF2B5EF4-FFF2-40B4-BE49-F238E27FC236}">
                <a16:creationId xmlns:a16="http://schemas.microsoft.com/office/drawing/2014/main" id="{DBD30C9A-33AD-402B-AB78-AB45D0005E45}"/>
              </a:ext>
            </a:extLst>
          </p:cNvPr>
          <p:cNvSpPr/>
          <p:nvPr/>
        </p:nvSpPr>
        <p:spPr>
          <a:xfrm>
            <a:off x="8200835" y="4096916"/>
            <a:ext cx="323284" cy="32328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18F6CE21-FCDA-4628-B1D1-AB48D7C96CA0}"/>
              </a:ext>
            </a:extLst>
          </p:cNvPr>
          <p:cNvCxnSpPr>
            <a:cxnSpLocks/>
          </p:cNvCxnSpPr>
          <p:nvPr/>
        </p:nvCxnSpPr>
        <p:spPr>
          <a:xfrm flipV="1">
            <a:off x="8492494" y="3705101"/>
            <a:ext cx="633514" cy="6341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AC95CC51-F2A3-4022-8E5C-8B408998A09B}"/>
              </a:ext>
            </a:extLst>
          </p:cNvPr>
          <p:cNvCxnSpPr>
            <a:cxnSpLocks/>
          </p:cNvCxnSpPr>
          <p:nvPr/>
        </p:nvCxnSpPr>
        <p:spPr>
          <a:xfrm flipV="1">
            <a:off x="8528194" y="3674709"/>
            <a:ext cx="0" cy="664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F9EB954A-BCB4-4BA3-AB71-CD9405B33CE1}"/>
                  </a:ext>
                </a:extLst>
              </p:cNvPr>
              <p:cNvSpPr txBox="1"/>
              <p:nvPr/>
            </p:nvSpPr>
            <p:spPr>
              <a:xfrm>
                <a:off x="8047692" y="3198750"/>
                <a:ext cx="481157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F9EB954A-BCB4-4BA3-AB71-CD9405B33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692" y="3198750"/>
                <a:ext cx="481157" cy="464871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B4EBB4C8-31CF-4492-A85B-173D5852FB75}"/>
                  </a:ext>
                </a:extLst>
              </p:cNvPr>
              <p:cNvSpPr txBox="1"/>
              <p:nvPr/>
            </p:nvSpPr>
            <p:spPr>
              <a:xfrm>
                <a:off x="8946390" y="3249555"/>
                <a:ext cx="324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B4EBB4C8-31CF-4492-A85B-173D5852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390" y="3249555"/>
                <a:ext cx="3247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CA63C544-931B-4EF9-81B8-57D0F2125A78}"/>
              </a:ext>
            </a:extLst>
          </p:cNvPr>
          <p:cNvSpPr/>
          <p:nvPr/>
        </p:nvSpPr>
        <p:spPr>
          <a:xfrm>
            <a:off x="592304" y="3257460"/>
            <a:ext cx="634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運動量保存の式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ｘ方向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A8377C9-5BB3-463A-BFBA-6B59579DC0B0}"/>
              </a:ext>
            </a:extLst>
          </p:cNvPr>
          <p:cNvSpPr/>
          <p:nvPr/>
        </p:nvSpPr>
        <p:spPr>
          <a:xfrm>
            <a:off x="496475" y="2615128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分裂でも運動量が保存する。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6A2C7F67-2D81-4F16-8580-DA9544F2C7DF}"/>
                  </a:ext>
                </a:extLst>
              </p:cNvPr>
              <p:cNvSpPr txBox="1"/>
              <p:nvPr/>
            </p:nvSpPr>
            <p:spPr>
              <a:xfrm>
                <a:off x="1979752" y="3549321"/>
                <a:ext cx="38850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6×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3→</m:t>
                      </m:r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ja-JP" sz="2800" b="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6A2C7F67-2D81-4F16-8580-DA9544F2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52" y="3549321"/>
                <a:ext cx="388503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8B37CBF-588F-4111-B007-74A5F205E9AC}"/>
              </a:ext>
            </a:extLst>
          </p:cNvPr>
          <p:cNvCxnSpPr>
            <a:cxnSpLocks/>
          </p:cNvCxnSpPr>
          <p:nvPr/>
        </p:nvCxnSpPr>
        <p:spPr>
          <a:xfrm flipH="1">
            <a:off x="8071221" y="3236897"/>
            <a:ext cx="1551331" cy="15513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491BC45-BEAD-4435-AE6F-E76C34E2F179}"/>
              </a:ext>
            </a:extLst>
          </p:cNvPr>
          <p:cNvSpPr/>
          <p:nvPr/>
        </p:nvSpPr>
        <p:spPr>
          <a:xfrm>
            <a:off x="9095704" y="3683009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45°</a:t>
            </a:r>
            <a:endParaRPr lang="ja-JP" altLang="en-US" dirty="0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DDF64508-746E-4D5C-B13B-76032CF49D71}"/>
              </a:ext>
            </a:extLst>
          </p:cNvPr>
          <p:cNvSpPr/>
          <p:nvPr/>
        </p:nvSpPr>
        <p:spPr>
          <a:xfrm rot="6981439">
            <a:off x="9267490" y="2977136"/>
            <a:ext cx="692248" cy="901578"/>
          </a:xfrm>
          <a:prstGeom prst="arc">
            <a:avLst>
              <a:gd name="adj1" fmla="val 19797052"/>
              <a:gd name="adj2" fmla="val 209578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590B69E9-C07A-424F-ACCA-CCFC4E399A66}"/>
              </a:ext>
            </a:extLst>
          </p:cNvPr>
          <p:cNvCxnSpPr>
            <a:cxnSpLocks/>
          </p:cNvCxnSpPr>
          <p:nvPr/>
        </p:nvCxnSpPr>
        <p:spPr>
          <a:xfrm flipV="1">
            <a:off x="9665510" y="1657081"/>
            <a:ext cx="0" cy="69882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2CE5417-32DF-42B2-8EA3-BD33FC3E339C}"/>
                  </a:ext>
                </a:extLst>
              </p:cNvPr>
              <p:cNvSpPr/>
              <p:nvPr/>
            </p:nvSpPr>
            <p:spPr>
              <a:xfrm>
                <a:off x="10681089" y="2695877"/>
                <a:ext cx="974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3[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2CE5417-32DF-42B2-8EA3-BD33FC3E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089" y="2695877"/>
                <a:ext cx="974049" cy="369332"/>
              </a:xfrm>
              <a:prstGeom prst="rect">
                <a:avLst/>
              </a:prstGeom>
              <a:blipFill>
                <a:blip r:embed="rId9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A4FB2900-18A4-4311-8E49-FD3EB3FC34FF}"/>
                  </a:ext>
                </a:extLst>
              </p:cNvPr>
              <p:cNvSpPr txBox="1"/>
              <p:nvPr/>
            </p:nvSpPr>
            <p:spPr>
              <a:xfrm>
                <a:off x="3158390" y="4155267"/>
                <a:ext cx="4345357" cy="473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en-US" sz="2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よって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800" b="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A4FB2900-18A4-4311-8E49-FD3EB3FC3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90" y="4155267"/>
                <a:ext cx="4345357" cy="473335"/>
              </a:xfrm>
              <a:prstGeom prst="rect">
                <a:avLst/>
              </a:prstGeom>
              <a:blipFill>
                <a:blip r:embed="rId10"/>
                <a:stretch>
                  <a:fillRect l="-4909" t="-18182" b="-41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2360D38-8CE1-4902-B892-2E501F3063A9}"/>
                  </a:ext>
                </a:extLst>
              </p:cNvPr>
              <p:cNvSpPr/>
              <p:nvPr/>
            </p:nvSpPr>
            <p:spPr>
              <a:xfrm>
                <a:off x="423826" y="4806637"/>
                <a:ext cx="53370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（２）分裂後の物体の速さ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を求めなさい。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2360D38-8CE1-4902-B892-2E501F306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6" y="4806637"/>
                <a:ext cx="5337038" cy="400110"/>
              </a:xfrm>
              <a:prstGeom prst="rect">
                <a:avLst/>
              </a:prstGeom>
              <a:blipFill>
                <a:blip r:embed="rId11"/>
                <a:stretch>
                  <a:fillRect l="-1257" t="-13636" r="-571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21E5422-DAE2-4281-B63E-DA4CD6CFA384}"/>
              </a:ext>
            </a:extLst>
          </p:cNvPr>
          <p:cNvSpPr/>
          <p:nvPr/>
        </p:nvSpPr>
        <p:spPr>
          <a:xfrm>
            <a:off x="681043" y="5199880"/>
            <a:ext cx="634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運動量保存の式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ｙ方向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B1A6C96-F9F3-417A-BB3E-53CB76848DC1}"/>
                  </a:ext>
                </a:extLst>
              </p:cNvPr>
              <p:cNvSpPr txBox="1"/>
              <p:nvPr/>
            </p:nvSpPr>
            <p:spPr>
              <a:xfrm>
                <a:off x="1977303" y="5322606"/>
                <a:ext cx="713143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6×1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12−2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=0.6[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800" b="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B1A6C96-F9F3-417A-BB3E-53CB7684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03" y="5322606"/>
                <a:ext cx="7131439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9" grpId="0"/>
      <p:bldP spid="130" grpId="0"/>
      <p:bldP spid="61" grpId="0"/>
      <p:bldP spid="23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025113" y="2788185"/>
            <a:ext cx="10141774" cy="21772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衝突における力学的エネルギーの保存と非保存を式に基づき、定量的に説明することができる。</a:t>
            </a:r>
            <a:endParaRPr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09485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3794</Words>
  <Application>Microsoft Office PowerPoint</Application>
  <PresentationFormat>ワイド画面</PresentationFormat>
  <Paragraphs>617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HG丸ｺﾞｼｯｸM-PRO</vt:lpstr>
      <vt:lpstr>游ゴシック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中等３年β１</dc:title>
  <dc:creator>佐藤衆</dc:creator>
  <cp:lastModifiedBy>衆 佐藤</cp:lastModifiedBy>
  <cp:revision>296</cp:revision>
  <cp:lastPrinted>2017-05-24T02:10:41Z</cp:lastPrinted>
  <dcterms:created xsi:type="dcterms:W3CDTF">2017-04-04T02:14:05Z</dcterms:created>
  <dcterms:modified xsi:type="dcterms:W3CDTF">2020-05-09T07:08:05Z</dcterms:modified>
</cp:coreProperties>
</file>